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3" r:id="rId6"/>
    <p:sldId id="289" r:id="rId7"/>
    <p:sldId id="265" r:id="rId8"/>
    <p:sldId id="266" r:id="rId9"/>
    <p:sldId id="268" r:id="rId10"/>
    <p:sldId id="269" r:id="rId11"/>
    <p:sldId id="298" r:id="rId12"/>
    <p:sldId id="270" r:id="rId13"/>
    <p:sldId id="272" r:id="rId14"/>
    <p:sldId id="275" r:id="rId15"/>
    <p:sldId id="293" r:id="rId16"/>
    <p:sldId id="292" r:id="rId17"/>
    <p:sldId id="291" r:id="rId18"/>
    <p:sldId id="295" r:id="rId19"/>
    <p:sldId id="283" r:id="rId20"/>
    <p:sldId id="290" r:id="rId21"/>
    <p:sldId id="299" r:id="rId22"/>
    <p:sldId id="309" r:id="rId23"/>
    <p:sldId id="305" r:id="rId24"/>
    <p:sldId id="300" r:id="rId25"/>
    <p:sldId id="310" r:id="rId26"/>
    <p:sldId id="312" r:id="rId27"/>
    <p:sldId id="301" r:id="rId28"/>
    <p:sldId id="302" r:id="rId29"/>
    <p:sldId id="279" r:id="rId30"/>
    <p:sldId id="306" r:id="rId31"/>
    <p:sldId id="308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336600"/>
    <a:srgbClr val="FF0066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>
      <p:cViewPr>
        <p:scale>
          <a:sx n="73" d="100"/>
          <a:sy n="73" d="100"/>
        </p:scale>
        <p:origin x="-1290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  <c:perspective val="0"/>
    </c:view3D>
    <c:floor>
      <c:thickness val="0"/>
      <c:spPr>
        <a:solidFill>
          <a:srgbClr val="CCCCCC"/>
        </a:solidFill>
        <a:ln>
          <a:solidFill>
            <a:srgbClr val="B3B3B3"/>
          </a:solidFill>
        </a:ln>
      </c:spPr>
    </c:floor>
    <c:sideWall>
      <c:thickness val="0"/>
      <c:spPr>
        <a:noFill/>
        <a:ln>
          <a:solidFill>
            <a:srgbClr val="B3B3B3"/>
          </a:solidFill>
          <a:prstDash val="solid"/>
        </a:ln>
      </c:spPr>
    </c:sideWall>
    <c:backWall>
      <c:thickness val="0"/>
      <c:spPr>
        <a:noFill/>
        <a:ln>
          <a:solidFill>
            <a:srgbClr val="B3B3B3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3.8700416388919752E-2"/>
          <c:y val="9.8853368144280279E-2"/>
          <c:w val="0.87941269167354741"/>
          <c:h val="0.83765943685582722"/>
        </c:manualLayout>
      </c:layout>
      <c:bar3DChart>
        <c:barDir val="col"/>
        <c:grouping val="clustered"/>
        <c:varyColors val="0"/>
        <c:ser>
          <c:idx val="0"/>
          <c:order val="0"/>
          <c:tx>
            <c:v>входящая</c:v>
          </c:tx>
          <c:spPr>
            <a:solidFill>
              <a:srgbClr val="004586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2012-2013уч.год</c:v>
              </c:pt>
              <c:pt idx="1">
                <c:v>2013-2014уч.год</c:v>
              </c:pt>
            </c:strLit>
          </c:cat>
          <c:val>
            <c:numLit>
              <c:formatCode>General</c:formatCode>
              <c:ptCount val="4"/>
              <c:pt idx="0">
                <c:v>41</c:v>
              </c:pt>
              <c:pt idx="1">
                <c:v>54</c:v>
              </c:pt>
              <c:pt idx="2">
                <c:v>0</c:v>
              </c:pt>
              <c:pt idx="3">
                <c:v>0</c:v>
              </c:pt>
            </c:numLit>
          </c:val>
          <c:shape val="pyramid"/>
        </c:ser>
        <c:ser>
          <c:idx val="1"/>
          <c:order val="1"/>
          <c:tx>
            <c:v>итоговая</c:v>
          </c:tx>
          <c:spPr>
            <a:solidFill>
              <a:srgbClr val="FF420E"/>
            </a:solidFill>
            <a:ln>
              <a:noFill/>
            </a:ln>
          </c:spPr>
          <c:invertIfNegative val="0"/>
          <c:cat>
            <c:strLit>
              <c:ptCount val="4"/>
              <c:pt idx="0">
                <c:v>2012-2013уч.год</c:v>
              </c:pt>
              <c:pt idx="1">
                <c:v>2013-2014уч.год</c:v>
              </c:pt>
            </c:strLit>
          </c:cat>
          <c:val>
            <c:numLit>
              <c:formatCode>General</c:formatCode>
              <c:ptCount val="4"/>
              <c:pt idx="0">
                <c:v>74</c:v>
              </c:pt>
              <c:pt idx="1">
                <c:v>80</c:v>
              </c:pt>
              <c:pt idx="2">
                <c:v>0</c:v>
              </c:pt>
              <c:pt idx="3">
                <c:v>0</c:v>
              </c:pt>
            </c:numLit>
          </c:val>
          <c:shape val="pyramid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01046912"/>
        <c:axId val="101045376"/>
        <c:axId val="0"/>
      </c:bar3DChart>
      <c:valAx>
        <c:axId val="101045376"/>
        <c:scaling>
          <c:orientation val="minMax"/>
        </c:scaling>
        <c:delete val="0"/>
        <c:axPos val="l"/>
        <c:majorGridlines>
          <c:spPr>
            <a:ln>
              <a:solidFill>
                <a:srgbClr val="B3B3B3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01046912"/>
        <c:crosses val="autoZero"/>
        <c:crossBetween val="between"/>
      </c:valAx>
      <c:catAx>
        <c:axId val="101046912"/>
        <c:scaling>
          <c:orientation val="minMax"/>
        </c:scaling>
        <c:delete val="0"/>
        <c:axPos val="b"/>
        <c:numFmt formatCode="[$-1000419]dd&quot;.&quot;mm&quot;.&quot;yyyy" sourceLinked="1"/>
        <c:majorTickMark val="none"/>
        <c:minorTickMark val="none"/>
        <c:tickLblPos val="nextTo"/>
        <c:spPr>
          <a:ln>
            <a:solidFill>
              <a:srgbClr val="B3B3B3"/>
            </a:solidFill>
          </a:ln>
        </c:spPr>
        <c:txPr>
          <a:bodyPr/>
          <a:lstStyle/>
          <a:p>
            <a:pPr>
              <a:defRPr sz="1000" b="0"/>
            </a:pPr>
            <a:endParaRPr lang="ru-RU"/>
          </a:p>
        </c:txPr>
        <c:crossAx val="101045376"/>
        <c:crosses val="autoZero"/>
        <c:auto val="1"/>
        <c:lblAlgn val="ctr"/>
        <c:lblOffset val="100"/>
        <c:noMultiLvlLbl val="0"/>
      </c:catAx>
    </c:plotArea>
    <c:legend>
      <c:legendPos val="r"/>
      <c:overlay val="0"/>
      <c:spPr>
        <a:noFill/>
        <a:ln>
          <a:noFill/>
        </a:ln>
      </c:spPr>
      <c:txPr>
        <a:bodyPr/>
        <a:lstStyle/>
        <a:p>
          <a:pPr>
            <a:defRPr sz="1000" b="0"/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B0D6E-2600-4058-847C-85BCA85C6D8C}" type="datetimeFigureOut">
              <a:rPr lang="ru-RU" smtClean="0"/>
              <a:t>18.05.2016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8E141-DF37-4410-8971-56B5E5323B0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>
          <a:xfrm>
            <a:off x="395536" y="1484869"/>
            <a:ext cx="8072494" cy="3046988"/>
            <a:chOff x="1276504" y="1156096"/>
            <a:chExt cx="7165477" cy="3458317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1276504" y="1156096"/>
              <a:ext cx="7165477" cy="345831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ru-RU" sz="9600" b="1" dirty="0" smtClean="0">
                  <a:ln w="19050">
                    <a:solidFill>
                      <a:prstClr val="white"/>
                    </a:solidFill>
                    <a:prstDash val="solid"/>
                  </a:ln>
                  <a:solidFill>
                    <a:srgbClr val="C00000"/>
                  </a:solidFill>
                  <a:effectLst>
                    <a:outerShdw blurRad="50000" dist="50800" dir="7500000" algn="tl">
                      <a:srgbClr val="000000">
                        <a:shade val="5000"/>
                        <a:alpha val="35000"/>
                      </a:srgbClr>
                    </a:outerShdw>
                  </a:effectLst>
                  <a:latin typeface="Monotype Corsiva" pitchFamily="66" charset="0"/>
                </a:rPr>
                <a:t>Презентация опыта работы</a:t>
              </a:r>
              <a:endParaRPr lang="ru-RU" sz="9600" b="1" dirty="0">
                <a:ln w="19050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</a:endParaRP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2043511" y="3199218"/>
              <a:ext cx="5084703" cy="7335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endParaRPr lang="ru-RU" sz="3600" b="1" i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endParaRPr>
            </a:p>
          </p:txBody>
        </p:sp>
      </p:grpSp>
      <p:pic>
        <p:nvPicPr>
          <p:cNvPr id="2" name="Моцарт весы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620688"/>
            <a:ext cx="609600" cy="60960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149080"/>
            <a:ext cx="3071813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226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2809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FF0000"/>
                </a:solidFill>
              </a:rPr>
              <a:t>Развивающие:</a:t>
            </a:r>
          </a:p>
          <a:p>
            <a:r>
              <a:rPr lang="ru-RU" sz="2400" b="1" i="1" dirty="0">
                <a:solidFill>
                  <a:srgbClr val="336600"/>
                </a:solidFill>
              </a:rPr>
              <a:t>- Развивать у детей интонационную выразительность.</a:t>
            </a:r>
          </a:p>
          <a:p>
            <a:r>
              <a:rPr lang="ru-RU" sz="2400" b="1" i="1" dirty="0">
                <a:solidFill>
                  <a:srgbClr val="336600"/>
                </a:solidFill>
              </a:rPr>
              <a:t>- Развивать  воображение, внимание, скорость реакции, навык слаженной работы, обогащать впечатлениями;</a:t>
            </a:r>
          </a:p>
          <a:p>
            <a:r>
              <a:rPr lang="ru-RU" sz="2400" b="1" i="1" dirty="0">
                <a:solidFill>
                  <a:srgbClr val="336600"/>
                </a:solidFill>
              </a:rPr>
              <a:t>- Развивать фантазию, чувство пространства, времени. Декламационные способности, инициативу, эстетический вкус.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" r="8"/>
          <a:stretch>
            <a:fillRect/>
          </a:stretch>
        </p:blipFill>
        <p:spPr>
          <a:xfrm>
            <a:off x="2123728" y="2780928"/>
            <a:ext cx="5486400" cy="382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55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r="12500"/>
          <a:stretch>
            <a:fillRect/>
          </a:stretch>
        </p:blipFill>
        <p:spPr>
          <a:xfrm>
            <a:off x="179512" y="1810426"/>
            <a:ext cx="6552728" cy="49145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64096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FF0000"/>
                </a:solidFill>
              </a:rPr>
              <a:t>Воспитывающие:</a:t>
            </a:r>
          </a:p>
          <a:p>
            <a:r>
              <a:rPr lang="ru-RU" dirty="0"/>
              <a:t> </a:t>
            </a:r>
            <a:r>
              <a:rPr lang="ru-RU" sz="2000" b="1" i="1" dirty="0">
                <a:solidFill>
                  <a:srgbClr val="336600"/>
                </a:solidFill>
              </a:rPr>
              <a:t>Воспитывать любовь к прекрасному, способствовать формированию нравственных представлений, чувств коллективизма,  доброжелательность, умение сопереживать успехам и неудачам сверстников, справедливо оценивать поступки</a:t>
            </a:r>
            <a:r>
              <a:rPr lang="ru-RU" sz="2000" b="1" i="1" dirty="0">
                <a:solidFill>
                  <a:srgbClr val="FF0066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31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:\DCIM\156___02\IMG_48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4874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rgbClr val="C00000"/>
                </a:solidFill>
              </a:rPr>
              <a:t>Для успешной реализации программы необходимы такие условия:</a:t>
            </a:r>
            <a:br>
              <a:rPr lang="ru-RU" sz="2000" b="1" i="1" dirty="0">
                <a:solidFill>
                  <a:srgbClr val="C00000"/>
                </a:solidFill>
              </a:rPr>
            </a:br>
            <a:r>
              <a:rPr lang="ru-RU" sz="2000" b="1" i="1" dirty="0">
                <a:solidFill>
                  <a:srgbClr val="009900"/>
                </a:solidFill>
              </a:rPr>
              <a:t>1.Создание предметно – пространственной среды, которая обеспечивает право и свободу  выбора каждого ребенка на любимое занятие или на театрализацию любимого произведения.</a:t>
            </a:r>
            <a:br>
              <a:rPr lang="ru-RU" sz="2000" b="1" i="1" dirty="0">
                <a:solidFill>
                  <a:srgbClr val="009900"/>
                </a:solidFill>
              </a:rPr>
            </a:br>
            <a:endParaRPr lang="ru-RU" sz="2000" b="1" i="1" dirty="0">
              <a:solidFill>
                <a:srgbClr val="009900"/>
              </a:solidFill>
            </a:endParaRPr>
          </a:p>
        </p:txBody>
      </p:sp>
      <p:pic>
        <p:nvPicPr>
          <p:cNvPr id="5122" name="Picture 2" descr="H:\DCIM\156___02\IMG_48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6840760" cy="4752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93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DCIM\156___02\IMG_4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3831208" cy="287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:\DCIM\156___02\IMG_4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2656"/>
            <a:ext cx="3831208" cy="2873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G:\Фото  презентации\Отчет к конкурсу\IMG_2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2" y="3429000"/>
            <a:ext cx="3815994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H:\DCIM\156___02\IMG_47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138" y="344612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5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77768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i="1" dirty="0">
                <a:solidFill>
                  <a:srgbClr val="009900"/>
                </a:solidFill>
              </a:rPr>
              <a:t>2.Различнае виды тетра – настольный, перчаточный, пальчиковый, театр ложек, театр на </a:t>
            </a:r>
            <a:r>
              <a:rPr lang="ru-RU" sz="2800" i="1" dirty="0" err="1">
                <a:solidFill>
                  <a:srgbClr val="009900"/>
                </a:solidFill>
              </a:rPr>
              <a:t>фланелеграфе</a:t>
            </a:r>
            <a:r>
              <a:rPr lang="ru-RU" sz="2800" i="1" dirty="0">
                <a:solidFill>
                  <a:srgbClr val="009900"/>
                </a:solidFill>
              </a:rPr>
              <a:t>, </a:t>
            </a:r>
            <a:r>
              <a:rPr lang="ru-RU" sz="2800" i="1" dirty="0" err="1">
                <a:solidFill>
                  <a:srgbClr val="009900"/>
                </a:solidFill>
              </a:rPr>
              <a:t>би</a:t>
            </a:r>
            <a:r>
              <a:rPr lang="ru-RU" sz="2800" i="1" dirty="0">
                <a:solidFill>
                  <a:srgbClr val="009900"/>
                </a:solidFill>
              </a:rPr>
              <a:t>-ба-</a:t>
            </a:r>
            <a:r>
              <a:rPr lang="ru-RU" sz="2800" i="1" dirty="0" err="1">
                <a:solidFill>
                  <a:srgbClr val="009900"/>
                </a:solidFill>
              </a:rPr>
              <a:t>бо</a:t>
            </a:r>
            <a:r>
              <a:rPr lang="ru-RU" sz="2800" i="1" dirty="0">
                <a:solidFill>
                  <a:srgbClr val="009900"/>
                </a:solidFill>
              </a:rPr>
              <a:t>.</a:t>
            </a:r>
            <a:br>
              <a:rPr lang="ru-RU" sz="2800" i="1" dirty="0">
                <a:solidFill>
                  <a:srgbClr val="009900"/>
                </a:solidFill>
              </a:rPr>
            </a:br>
            <a:endParaRPr lang="ru-RU" sz="2800" i="1" dirty="0"/>
          </a:p>
        </p:txBody>
      </p:sp>
      <p:pic>
        <p:nvPicPr>
          <p:cNvPr id="3" name="Picture 2" descr="H:\DCIM\156___02\IMG_48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87420"/>
            <a:ext cx="6552728" cy="491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433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56___02\IMG_48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9707"/>
            <a:ext cx="7200799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35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:\2 мл.группа\на конкурс\IMG_4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61" y="336848"/>
            <a:ext cx="7507349" cy="5252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33860" y="5949280"/>
            <a:ext cx="72184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Вот такой театр на ладошке я шила для малышей!</a:t>
            </a:r>
          </a:p>
        </p:txBody>
      </p:sp>
    </p:spTree>
    <p:extLst>
      <p:ext uri="{BB962C8B-B14F-4D97-AF65-F5344CB8AC3E}">
        <p14:creationId xmlns:p14="http://schemas.microsoft.com/office/powerpoint/2010/main" val="18920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2 мл.группа\на конкурс\IMG_46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39282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41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i="1" dirty="0" smtClean="0">
                <a:solidFill>
                  <a:srgbClr val="009900"/>
                </a:solidFill>
              </a:rPr>
              <a:t>3.Костюмы</a:t>
            </a:r>
            <a:r>
              <a:rPr lang="ru-RU" sz="3600" b="1" i="1" dirty="0">
                <a:solidFill>
                  <a:srgbClr val="009900"/>
                </a:solidFill>
              </a:rPr>
              <a:t>, шапочки для ряженья.</a:t>
            </a:r>
            <a:br>
              <a:rPr lang="ru-RU" sz="3600" b="1" i="1" dirty="0">
                <a:solidFill>
                  <a:srgbClr val="009900"/>
                </a:solidFill>
              </a:rPr>
            </a:br>
            <a:endParaRPr lang="ru-RU" sz="3600" b="1" i="1" dirty="0">
              <a:solidFill>
                <a:srgbClr val="009900"/>
              </a:solidFill>
            </a:endParaRPr>
          </a:p>
        </p:txBody>
      </p:sp>
      <p:pic>
        <p:nvPicPr>
          <p:cNvPr id="4" name="Picture 2" descr="H:\DCIM\156___02\IMG_4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860764"/>
            <a:ext cx="349284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140968"/>
            <a:ext cx="4806802" cy="3604554"/>
          </a:xfrm>
          <a:prstGeom prst="rect">
            <a:avLst/>
          </a:prstGeom>
        </p:spPr>
      </p:pic>
      <p:pic>
        <p:nvPicPr>
          <p:cNvPr id="12292" name="Picture 4" descr="Анимированная пчела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88" y="1204404"/>
            <a:ext cx="3181048" cy="16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515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" descr="A description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 rot="16200000">
            <a:off x="-420072" y="2078437"/>
            <a:ext cx="5159608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23528" y="412807"/>
            <a:ext cx="8436669" cy="830997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Ушакова Светлана Николаевна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139953" y="1243804"/>
            <a:ext cx="424847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008000"/>
                </a:solidFill>
              </a:rPr>
              <a:t>воспитатель муниципального казенного дошкольного образовательного учреждения детского сада №31 «Алёнушка»               с. Марьины Колодцы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>
                <a:solidFill>
                  <a:srgbClr val="336600"/>
                </a:solidFill>
              </a:rPr>
              <a:t>4. </a:t>
            </a:r>
            <a:r>
              <a:rPr lang="ru-RU" sz="2400" b="1" i="1" dirty="0">
                <a:solidFill>
                  <a:srgbClr val="336600"/>
                </a:solidFill>
              </a:rPr>
              <a:t>Природный и бросовый материал для моделирования, поиска и экспериментирования с различными материалами при подготовки декораций.</a:t>
            </a:r>
          </a:p>
        </p:txBody>
      </p:sp>
      <p:pic>
        <p:nvPicPr>
          <p:cNvPr id="3" name="Picture 2" descr="E:\DCIM\156___02\IMG_48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99" y="1460977"/>
            <a:ext cx="6752489" cy="506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89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20028" y="260648"/>
            <a:ext cx="7071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i="1" dirty="0">
                <a:solidFill>
                  <a:srgbClr val="336600"/>
                </a:solidFill>
              </a:rPr>
              <a:t>5.Различные готовые декорации.</a:t>
            </a:r>
          </a:p>
        </p:txBody>
      </p:sp>
      <p:pic>
        <p:nvPicPr>
          <p:cNvPr id="5" name="Picture 2" descr="E:\DCIM\156___02\IMG_48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5" y="906979"/>
            <a:ext cx="7059105" cy="529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6993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E:\DCIM\156___02\IMG_48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314" y="906817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62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E:\DCIM\156___02\IMG_4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88640"/>
            <a:ext cx="7416825" cy="5562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2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332656"/>
            <a:ext cx="712879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i="1" dirty="0">
                <a:solidFill>
                  <a:srgbClr val="FF0000"/>
                </a:solidFill>
              </a:rPr>
              <a:t>Для успешной реализации </a:t>
            </a:r>
            <a:r>
              <a:rPr lang="ru-RU" sz="3200" i="1" dirty="0" smtClean="0">
                <a:solidFill>
                  <a:srgbClr val="FF0000"/>
                </a:solidFill>
              </a:rPr>
              <a:t>программы я использую </a:t>
            </a:r>
            <a:r>
              <a:rPr lang="ru-RU" sz="3200" i="1" dirty="0">
                <a:solidFill>
                  <a:srgbClr val="FF0000"/>
                </a:solidFill>
              </a:rPr>
              <a:t>следующие </a:t>
            </a:r>
            <a:r>
              <a:rPr lang="ru-RU" sz="3200" b="1" i="1" dirty="0">
                <a:solidFill>
                  <a:srgbClr val="336600"/>
                </a:solidFill>
              </a:rPr>
              <a:t>средства:</a:t>
            </a:r>
            <a:endParaRPr lang="ru-RU" sz="3200" i="1" dirty="0">
              <a:solidFill>
                <a:srgbClr val="336600"/>
              </a:solidFill>
            </a:endParaRPr>
          </a:p>
          <a:p>
            <a:pPr lvl="1"/>
            <a:r>
              <a:rPr lang="ru-RU" sz="3200" i="1" dirty="0">
                <a:solidFill>
                  <a:srgbClr val="336600"/>
                </a:solidFill>
              </a:rPr>
              <a:t>необходимое количество учебных часов;</a:t>
            </a:r>
          </a:p>
          <a:p>
            <a:pPr lvl="1"/>
            <a:r>
              <a:rPr lang="ru-RU" sz="3200" i="1" dirty="0">
                <a:solidFill>
                  <a:srgbClr val="336600"/>
                </a:solidFill>
              </a:rPr>
              <a:t>светлый, просторный зал, группа;</a:t>
            </a:r>
          </a:p>
          <a:p>
            <a:pPr lvl="1"/>
            <a:r>
              <a:rPr lang="ru-RU" sz="3200" i="1" dirty="0">
                <a:solidFill>
                  <a:srgbClr val="336600"/>
                </a:solidFill>
              </a:rPr>
              <a:t>обеспеченность занятий музыкальным сопровождением (фортепиано, магнитофон);</a:t>
            </a:r>
          </a:p>
          <a:p>
            <a:pPr lvl="1"/>
            <a:r>
              <a:rPr lang="ru-RU" sz="3200" i="1" dirty="0">
                <a:solidFill>
                  <a:srgbClr val="336600"/>
                </a:solidFill>
              </a:rPr>
              <a:t>наличие необходимого инвентаря (атрибуты для игр, танцев и т.д.) </a:t>
            </a:r>
          </a:p>
        </p:txBody>
      </p:sp>
    </p:spTree>
    <p:extLst>
      <p:ext uri="{BB962C8B-B14F-4D97-AF65-F5344CB8AC3E}">
        <p14:creationId xmlns:p14="http://schemas.microsoft.com/office/powerpoint/2010/main" val="29739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DCIM\156___02\IMG_48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9" y="620688"/>
            <a:ext cx="7115133" cy="533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602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:\Фото  презентации\дети д .с 3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38091"/>
            <a:ext cx="7067128" cy="530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574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60648"/>
            <a:ext cx="75608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 </a:t>
            </a:r>
            <a:r>
              <a:rPr lang="ru-RU" sz="2800" dirty="0">
                <a:solidFill>
                  <a:srgbClr val="009900"/>
                </a:solidFill>
              </a:rPr>
              <a:t>Актуальность программы заключается в том, театрализованная деятельность позволяет решать многие проблемы современной педагогики и психологии, связанные с художественным образованием и воспитанием детей, формированием  эстетического вкуса, нравственным воспитанием, развитием коммуникативных качеств личности, воспитанием воли, развитием памяти, воображения, фантазии, речи, созданием положительного эмоционального настроя, снятием напряжённости, решением конфликтных ситуаций</a:t>
            </a:r>
            <a:endParaRPr lang="ru-RU" sz="2800" i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960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9"/>
            <a:ext cx="727280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Содержание театрализованной деятельности включает </a:t>
            </a:r>
            <a:r>
              <a:rPr lang="ru-RU" sz="2800" b="1" i="1" dirty="0">
                <a:solidFill>
                  <a:srgbClr val="FF0000"/>
                </a:solidFill>
              </a:rPr>
              <a:t>в себя:</a:t>
            </a:r>
          </a:p>
          <a:p>
            <a:r>
              <a:rPr lang="ru-RU" sz="2800" i="1" dirty="0"/>
              <a:t>- просмотр кукольных спектаклей и бесед по ним;</a:t>
            </a:r>
          </a:p>
          <a:p>
            <a:r>
              <a:rPr lang="ru-RU" sz="2800" i="1" dirty="0"/>
              <a:t>-игры-драматизации;</a:t>
            </a:r>
          </a:p>
          <a:p>
            <a:r>
              <a:rPr lang="ru-RU" sz="2800" i="1" dirty="0"/>
              <a:t>-разыгрывание различных сказок и инсценировок;</a:t>
            </a:r>
          </a:p>
          <a:p>
            <a:r>
              <a:rPr lang="ru-RU" sz="2800" i="1" dirty="0"/>
              <a:t>-упражнения по формированию выразительности упражнений (вербальной и невербальной);</a:t>
            </a:r>
          </a:p>
          <a:p>
            <a:r>
              <a:rPr lang="ru-RU" sz="2800" i="1" dirty="0"/>
              <a:t>-упражнения по социально-эмоциональному развитию детей</a:t>
            </a:r>
            <a:r>
              <a:rPr lang="ru-RU" sz="3200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0642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5445224"/>
            <a:ext cx="8733656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rgbClr val="C00000"/>
                </a:solidFill>
              </a:rPr>
              <a:t>В своей работе использую мнемотехнику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pic>
        <p:nvPicPr>
          <p:cNvPr id="11266" name="Picture 2" descr="H:\DCIM\156___02\IMG_47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7776864" cy="541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712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0963" y="332656"/>
            <a:ext cx="513781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6000" i="1" dirty="0">
                <a:solidFill>
                  <a:srgbClr val="FF0000"/>
                </a:solidFill>
              </a:rPr>
              <a:t>Моё увлечение</a:t>
            </a:r>
            <a:endParaRPr lang="ru-RU" sz="6000" dirty="0"/>
          </a:p>
        </p:txBody>
      </p:sp>
      <p:pic>
        <p:nvPicPr>
          <p:cNvPr id="3" name="Picture 3" descr="G:\Фото  презентации\Отчет к конкурсу\дети д .с 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564" y="1556792"/>
            <a:ext cx="4117420" cy="388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72000" y="1556793"/>
            <a:ext cx="331236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336600"/>
                </a:solidFill>
              </a:rPr>
              <a:t>Я очень </a:t>
            </a:r>
            <a:r>
              <a:rPr lang="ru-RU" sz="2400" b="1" i="1" dirty="0" smtClean="0">
                <a:solidFill>
                  <a:srgbClr val="336600"/>
                </a:solidFill>
              </a:rPr>
              <a:t>люблю </a:t>
            </a:r>
            <a:r>
              <a:rPr lang="ru-RU" sz="2400" b="1" i="1" dirty="0">
                <a:solidFill>
                  <a:srgbClr val="336600"/>
                </a:solidFill>
              </a:rPr>
              <a:t>выращивать </a:t>
            </a:r>
            <a:r>
              <a:rPr lang="ru-RU" sz="2400" b="1" i="1" dirty="0" smtClean="0">
                <a:solidFill>
                  <a:srgbClr val="336600"/>
                </a:solidFill>
              </a:rPr>
              <a:t> </a:t>
            </a:r>
            <a:r>
              <a:rPr lang="ru-RU" sz="2400" b="1" i="1" dirty="0">
                <a:solidFill>
                  <a:srgbClr val="336600"/>
                </a:solidFill>
              </a:rPr>
              <a:t>цветы, особенно розы, экспериментируя с различными способами </a:t>
            </a:r>
            <a:r>
              <a:rPr lang="ru-RU" sz="2400" b="1" i="1" dirty="0" smtClean="0">
                <a:solidFill>
                  <a:srgbClr val="336600"/>
                </a:solidFill>
              </a:rPr>
              <a:t>выращивания.</a:t>
            </a:r>
            <a:endParaRPr lang="ru-RU" sz="2400" b="1" i="1" dirty="0">
              <a:solidFill>
                <a:srgbClr val="336600"/>
              </a:solidFill>
            </a:endParaRPr>
          </a:p>
        </p:txBody>
      </p:sp>
      <p:pic>
        <p:nvPicPr>
          <p:cNvPr id="1026" name="Picture 2" descr="G:\анимации\cveta-118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092" y="4365104"/>
            <a:ext cx="1887463" cy="188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813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1"/>
          <p:cNvGraphicFramePr/>
          <p:nvPr>
            <p:extLst>
              <p:ext uri="{D42A27DB-BD31-4B8C-83A1-F6EECF244321}">
                <p14:modId xmlns:p14="http://schemas.microsoft.com/office/powerpoint/2010/main" val="1008294072"/>
              </p:ext>
            </p:extLst>
          </p:nvPr>
        </p:nvGraphicFramePr>
        <p:xfrm>
          <a:off x="755576" y="1772816"/>
          <a:ext cx="6912768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544" y="332656"/>
            <a:ext cx="7488832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9900"/>
                </a:solidFill>
              </a:rPr>
              <a:t>Результаты уровня развития творческих проявлений у детей  в процессе театрализованных игр</a:t>
            </a:r>
          </a:p>
          <a:p>
            <a:endParaRPr lang="ru-RU" b="1" i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15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15616" y="836712"/>
            <a:ext cx="669674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8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Спасибо за внимание!</a:t>
            </a:r>
          </a:p>
        </p:txBody>
      </p:sp>
      <p:pic>
        <p:nvPicPr>
          <p:cNvPr id="1026" name="Picture 2" descr="H:\анимации\043286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71" y="3637479"/>
            <a:ext cx="3385908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595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:\Фото  презентации\Отчет к конкурсу\дети д .с 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8875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G:\Фото  презентации\Отчет к конкурсу\IMG_18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93012"/>
            <a:ext cx="40386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2012-11-01 дети\дети д .с 017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8875"/>
            <a:ext cx="40386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G:\Фото  презентации\Отчет к конкурсу\IMG_18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93012"/>
            <a:ext cx="4038600" cy="309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http://zab-nanny.ru/novost/pchelka_majja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028" y="2583180"/>
            <a:ext cx="1656183" cy="1853932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59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:\Фото  презентации\Отчет к конкурсу\IMG_467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60648"/>
            <a:ext cx="7272807" cy="565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1720" y="116632"/>
            <a:ext cx="69127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u="sng" dirty="0" smtClean="0">
                <a:solidFill>
                  <a:srgbClr val="C00000"/>
                </a:solidFill>
              </a:rPr>
              <a:t>Мое педагогическое кредо-</a:t>
            </a:r>
            <a:r>
              <a:rPr lang="ru-RU" sz="3200" b="1" i="1" dirty="0" smtClean="0">
                <a:solidFill>
                  <a:srgbClr val="C00000"/>
                </a:solidFill>
              </a:rPr>
              <a:t>Воспитывать и развивать играя, создавать, творить, выдумывать для детей и вместе с ними.</a:t>
            </a:r>
            <a:br>
              <a:rPr lang="ru-RU" sz="3200" b="1" i="1" dirty="0" smtClean="0">
                <a:solidFill>
                  <a:srgbClr val="C00000"/>
                </a:solidFill>
              </a:rPr>
            </a:br>
            <a:endParaRPr lang="ru-RU" sz="3200" b="1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3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78488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336600"/>
                </a:solidFill>
              </a:rPr>
              <a:t>Качества, которые стремлюсь  воспитывать в детях </a:t>
            </a:r>
            <a:r>
              <a:rPr lang="ru-RU" sz="2400" b="1" i="1" dirty="0">
                <a:solidFill>
                  <a:srgbClr val="C00000"/>
                </a:solidFill>
              </a:rPr>
              <a:t>-"Важно не кем быть, а каким быть», поэтому в первую очередь -  честным, добрым, заботливым и любознательным.</a:t>
            </a:r>
            <a:br>
              <a:rPr lang="ru-RU" sz="2400" b="1" i="1" dirty="0">
                <a:solidFill>
                  <a:srgbClr val="C00000"/>
                </a:solidFill>
              </a:rPr>
            </a:br>
            <a:endParaRPr lang="ru-RU" sz="2400" dirty="0"/>
          </a:p>
        </p:txBody>
      </p:sp>
      <p:pic>
        <p:nvPicPr>
          <p:cNvPr id="3" name="Picture 2" descr="G:\конкурс\DSCF05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8" y="1808394"/>
            <a:ext cx="7261693" cy="480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21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7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Опыт работы</a:t>
            </a:r>
            <a:endParaRPr lang="ru-RU" sz="7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1340768"/>
            <a:ext cx="8136904" cy="16127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3600" b="1" i="1" dirty="0">
                <a:solidFill>
                  <a:srgbClr val="00B050"/>
                </a:solidFill>
              </a:rPr>
              <a:t>«Развитие творческих проявлений у детей  в процессе </a:t>
            </a:r>
            <a:r>
              <a:rPr lang="ru-RU" sz="3600" b="1" i="1" dirty="0" smtClean="0">
                <a:solidFill>
                  <a:srgbClr val="00B050"/>
                </a:solidFill>
              </a:rPr>
              <a:t>театрализованных игр»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G:\Фото  презентации\155___01\IMG_429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420888"/>
            <a:ext cx="5832648" cy="418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476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12974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rgbClr val="33CC33"/>
                </a:solidFill>
              </a:rPr>
              <a:t>Цель: Формирование </a:t>
            </a:r>
            <a:r>
              <a:rPr lang="ru-RU" sz="2400" b="1" i="1" dirty="0">
                <a:solidFill>
                  <a:srgbClr val="33CC33"/>
                </a:solidFill>
              </a:rPr>
              <a:t>творческого мировосприятия жизни, развитие воображения , эмоциональной сферы, игровых умений – это главная цель моей методической работы.</a:t>
            </a:r>
            <a:br>
              <a:rPr lang="ru-RU" sz="2400" b="1" i="1" dirty="0">
                <a:solidFill>
                  <a:srgbClr val="33CC33"/>
                </a:solidFill>
              </a:rPr>
            </a:br>
            <a:endParaRPr lang="ru-RU" sz="2400" b="1" i="1" dirty="0">
              <a:solidFill>
                <a:srgbClr val="33CC33"/>
              </a:solidFill>
            </a:endParaRPr>
          </a:p>
        </p:txBody>
      </p:sp>
      <p:pic>
        <p:nvPicPr>
          <p:cNvPr id="4098" name="Picture 2" descr="G:\Фото  презентации\Отчет к конкурсу\IMG_42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64254"/>
            <a:ext cx="6408712" cy="480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6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260648"/>
            <a:ext cx="784887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</a:rPr>
              <a:t>Обучающие задачи:</a:t>
            </a:r>
          </a:p>
          <a:p>
            <a:r>
              <a:rPr lang="ru-RU" sz="2800" i="1" dirty="0" smtClean="0">
                <a:solidFill>
                  <a:srgbClr val="009900"/>
                </a:solidFill>
              </a:rPr>
              <a:t>- Формировать первые представления дошкольников о театральном искусстве и его видах (музыки, живописи, литературе); активизировать эмоциональный, мыслительный, социально-психологический настрой личности ребёнка.</a:t>
            </a:r>
          </a:p>
          <a:p>
            <a:r>
              <a:rPr lang="ru-RU" sz="2800" i="1" dirty="0" smtClean="0">
                <a:solidFill>
                  <a:srgbClr val="009900"/>
                </a:solidFill>
              </a:rPr>
              <a:t>- Научить детей слушать, воспринимать, отвечать на вопросы, пересказывать, сочинять.</a:t>
            </a:r>
          </a:p>
          <a:p>
            <a:r>
              <a:rPr lang="ru-RU" sz="2800" i="1" dirty="0" smtClean="0">
                <a:solidFill>
                  <a:srgbClr val="009900"/>
                </a:solidFill>
              </a:rPr>
              <a:t>-  Формировать представление детей об искусстве перевоплощения</a:t>
            </a:r>
          </a:p>
          <a:p>
            <a:r>
              <a:rPr lang="ru-RU" sz="2800" i="1" dirty="0" smtClean="0">
                <a:solidFill>
                  <a:srgbClr val="009900"/>
                </a:solidFill>
              </a:rPr>
              <a:t> (определённых изменениях в голосе, теле, движениях, костюме, речи).</a:t>
            </a:r>
            <a:endParaRPr lang="ru-RU" sz="2800" i="1" dirty="0">
              <a:solidFill>
                <a:srgbClr val="00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16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</TotalTime>
  <Words>497</Words>
  <Application>Microsoft Office PowerPoint</Application>
  <PresentationFormat>Экран (4:3)</PresentationFormat>
  <Paragraphs>42</Paragraphs>
  <Slides>31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Опыт работы</vt:lpstr>
      <vt:lpstr>Цель: Формирование творческого мировосприятия жизни, развитие воображения , эмоциональной сферы, игровых умений – это главная цель моей методической работы. </vt:lpstr>
      <vt:lpstr>Презентация PowerPoint</vt:lpstr>
      <vt:lpstr>Презентация PowerPoint</vt:lpstr>
      <vt:lpstr>Презентация PowerPoint</vt:lpstr>
      <vt:lpstr>Презентация PowerPoint</vt:lpstr>
      <vt:lpstr>Для успешной реализации программы необходимы такие условия: 1.Создание предметно – пространственной среды, которая обеспечивает право и свободу  выбора каждого ребенка на любимое занятие или на театрализацию любимого произведения.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3.Костюмы, шапочки для ряженья.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 своей работе использую мнемотехнику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Acer</cp:lastModifiedBy>
  <cp:revision>46</cp:revision>
  <dcterms:created xsi:type="dcterms:W3CDTF">2014-09-19T16:09:14Z</dcterms:created>
  <dcterms:modified xsi:type="dcterms:W3CDTF">2016-05-18T18:45:18Z</dcterms:modified>
</cp:coreProperties>
</file>