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2" r:id="rId10"/>
    <p:sldId id="269" r:id="rId11"/>
    <p:sldId id="270" r:id="rId12"/>
    <p:sldId id="271" r:id="rId13"/>
    <p:sldId id="272" r:id="rId14"/>
    <p:sldId id="260" r:id="rId15"/>
    <p:sldId id="273" r:id="rId16"/>
    <p:sldId id="274" r:id="rId17"/>
    <p:sldId id="275" r:id="rId18"/>
    <p:sldId id="276" r:id="rId19"/>
    <p:sldId id="263" r:id="rId20"/>
    <p:sldId id="277" r:id="rId21"/>
    <p:sldId id="278" r:id="rId22"/>
    <p:sldId id="279" r:id="rId23"/>
    <p:sldId id="280" r:id="rId24"/>
    <p:sldId id="264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339933"/>
    <a:srgbClr val="00CC00"/>
    <a:srgbClr val="66FF66"/>
    <a:srgbClr val="006600"/>
    <a:srgbClr val="FFCCFF"/>
    <a:srgbClr val="FF99FF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8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5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3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9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0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6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9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6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7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8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9C0B5-1B62-435F-90E3-E78DDF51F731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FD03-C707-4213-80CB-7F0189852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1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image" Target="../media/image5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46.jp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gif"/><Relationship Id="rId5" Type="http://schemas.openxmlformats.org/officeDocument/2006/relationships/image" Target="../media/image67.jp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7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jp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9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slide" Target="slide22.xml"/><Relationship Id="rId3" Type="http://schemas.openxmlformats.org/officeDocument/2006/relationships/slide" Target="slide7.xml"/><Relationship Id="rId21" Type="http://schemas.openxmlformats.org/officeDocument/2006/relationships/slide" Target="slide13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openxmlformats.org/officeDocument/2006/relationships/slide" Target="slide26.xml"/><Relationship Id="rId50" Type="http://schemas.openxmlformats.org/officeDocument/2006/relationships/image" Target="../media/image37.png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17" Type="http://schemas.openxmlformats.org/officeDocument/2006/relationships/slide" Target="slide11.xml"/><Relationship Id="rId25" Type="http://schemas.openxmlformats.org/officeDocument/2006/relationships/slide" Target="slide15.xml"/><Relationship Id="rId33" Type="http://schemas.openxmlformats.org/officeDocument/2006/relationships/slide" Target="slide19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2" Type="http://schemas.openxmlformats.org/officeDocument/2006/relationships/image" Target="../media/image2.jp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slide" Target="slide17.xml"/><Relationship Id="rId41" Type="http://schemas.openxmlformats.org/officeDocument/2006/relationships/slide" Target="slide23.xml"/><Relationship Id="rId5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8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slide" Target="slide21.xml"/><Relationship Id="rId40" Type="http://schemas.openxmlformats.org/officeDocument/2006/relationships/image" Target="../media/image32.png"/><Relationship Id="rId45" Type="http://schemas.openxmlformats.org/officeDocument/2006/relationships/slide" Target="slide25.xml"/><Relationship Id="rId53" Type="http://schemas.openxmlformats.org/officeDocument/2006/relationships/slide" Target="slide29.xml"/><Relationship Id="rId5" Type="http://schemas.openxmlformats.org/officeDocument/2006/relationships/slide" Target="slide4.xml"/><Relationship Id="rId15" Type="http://schemas.openxmlformats.org/officeDocument/2006/relationships/slide" Target="slide10.xml"/><Relationship Id="rId23" Type="http://schemas.openxmlformats.org/officeDocument/2006/relationships/slide" Target="slide14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slide" Target="slide27.xml"/><Relationship Id="rId10" Type="http://schemas.openxmlformats.org/officeDocument/2006/relationships/image" Target="../media/image17.png"/><Relationship Id="rId19" Type="http://schemas.openxmlformats.org/officeDocument/2006/relationships/slide" Target="slide12.xml"/><Relationship Id="rId31" Type="http://schemas.openxmlformats.org/officeDocument/2006/relationships/slide" Target="slide18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slide" Target="slide16.xml"/><Relationship Id="rId30" Type="http://schemas.openxmlformats.org/officeDocument/2006/relationships/image" Target="../media/image27.png"/><Relationship Id="rId35" Type="http://schemas.openxmlformats.org/officeDocument/2006/relationships/slide" Target="slide20.xml"/><Relationship Id="rId43" Type="http://schemas.openxmlformats.org/officeDocument/2006/relationships/slide" Target="slide24.xml"/><Relationship Id="rId48" Type="http://schemas.openxmlformats.org/officeDocument/2006/relationships/image" Target="../media/image36.png"/><Relationship Id="rId8" Type="http://schemas.openxmlformats.org/officeDocument/2006/relationships/image" Target="../media/image16.png"/><Relationship Id="rId51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jp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0.png"/><Relationship Id="rId7" Type="http://schemas.openxmlformats.org/officeDocument/2006/relationships/image" Target="../media/image5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1.png"/><Relationship Id="rId9" Type="http://schemas.openxmlformats.org/officeDocument/2006/relationships/image" Target="../media/image4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772816"/>
            <a:ext cx="6012160" cy="4008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0045"/>
            <a:ext cx="9144000" cy="16927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100" b="1" i="1" dirty="0" smtClean="0">
                <a:solidFill>
                  <a:srgbClr val="C00000"/>
                </a:solidFill>
                <a:latin typeface="Bookman Old Style" pitchFamily="18" charset="0"/>
              </a:rPr>
              <a:t>«Танцевальная палитра»</a:t>
            </a:r>
            <a:endParaRPr lang="ru-RU" sz="51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7356" y="5751076"/>
            <a:ext cx="7354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Викторина для</a:t>
            </a:r>
            <a:r>
              <a:rPr lang="ru-RU" sz="2800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4800" i="1" dirty="0" smtClean="0">
                <a:solidFill>
                  <a:srgbClr val="C00000"/>
                </a:solidFill>
                <a:latin typeface="Bookman Old Style" pitchFamily="18" charset="0"/>
              </a:rPr>
              <a:t>3 класса</a:t>
            </a:r>
            <a:endParaRPr lang="ru-RU" sz="4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5" y="4005064"/>
            <a:ext cx="2415540" cy="2362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18" y="4073507"/>
            <a:ext cx="995417" cy="13094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112">
            <a:off x="6409222" y="1447922"/>
            <a:ext cx="2381496" cy="18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2">
                <a:lumMod val="60000"/>
                <a:lumOff val="40000"/>
              </a:schemeClr>
            </a:gs>
            <a:gs pos="97000">
              <a:srgbClr val="CC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95536" y="404664"/>
            <a:ext cx="1080120" cy="1080120"/>
          </a:xfrm>
          <a:prstGeom prst="star24">
            <a:avLst/>
          </a:prstGeom>
          <a:gradFill>
            <a:gsLst>
              <a:gs pos="0">
                <a:srgbClr val="C00000"/>
              </a:gs>
              <a:gs pos="60000">
                <a:srgbClr val="FF9999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20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44549" y="6156951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394822"/>
            <a:ext cx="1415979" cy="80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Выберите названия русских народных танцев 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043064" y="2706798"/>
            <a:ext cx="3024336" cy="506751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Тарантелла</a:t>
            </a:r>
            <a:endParaRPr lang="ru-RU" sz="32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3059832" y="3341681"/>
            <a:ext cx="3024336" cy="506751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Казачок</a:t>
            </a:r>
            <a:endParaRPr lang="ru-RU" sz="32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059832" y="4005064"/>
            <a:ext cx="3024336" cy="506751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Фламенко</a:t>
            </a:r>
            <a:endParaRPr lang="ru-RU" sz="32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059832" y="4653136"/>
            <a:ext cx="3024336" cy="506751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Краковяк</a:t>
            </a:r>
            <a:endParaRPr lang="ru-RU" sz="32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059832" y="5301208"/>
            <a:ext cx="3024336" cy="506751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Барыня</a:t>
            </a:r>
            <a:endParaRPr lang="ru-RU" sz="32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3059832" y="5966228"/>
            <a:ext cx="3024336" cy="506751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Гопак</a:t>
            </a:r>
            <a:endParaRPr lang="ru-RU" sz="32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2">
                <a:lumMod val="60000"/>
                <a:lumOff val="40000"/>
              </a:schemeClr>
            </a:gs>
            <a:gs pos="97000">
              <a:srgbClr val="CC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61403" y="375466"/>
            <a:ext cx="1080120" cy="1080120"/>
          </a:xfrm>
          <a:prstGeom prst="star24">
            <a:avLst/>
          </a:prstGeom>
          <a:gradFill>
            <a:gsLst>
              <a:gs pos="0">
                <a:srgbClr val="C00000"/>
              </a:gs>
              <a:gs pos="60000">
                <a:srgbClr val="FF9999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30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17935" y="6082208"/>
            <a:ext cx="648072" cy="576064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394822"/>
            <a:ext cx="1415979" cy="80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0528" y="34079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Какой ансамбль народного танца прославился на весь мир девичьими хороводами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28" y="3468155"/>
            <a:ext cx="4350096" cy="2481125"/>
          </a:xfrm>
          <a:prstGeom prst="rect">
            <a:avLst/>
          </a:prstGeom>
        </p:spPr>
      </p:pic>
      <p:sp>
        <p:nvSpPr>
          <p:cNvPr id="8" name="Блок-схема: знак завершения 7"/>
          <p:cNvSpPr/>
          <p:nvPr/>
        </p:nvSpPr>
        <p:spPr>
          <a:xfrm>
            <a:off x="251521" y="3369486"/>
            <a:ext cx="3978602" cy="680925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Рябинушка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51521" y="4230379"/>
            <a:ext cx="3960439" cy="680925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«Тополёк»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51522" y="5085184"/>
            <a:ext cx="3994688" cy="680925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«Берёзка»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51522" y="5949280"/>
            <a:ext cx="3994688" cy="680925"/>
          </a:xfrm>
          <a:prstGeom prst="flowChartTerminator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Дубравушка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»</a:t>
            </a:r>
            <a:endParaRPr lang="ru-RU" sz="28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2">
                <a:lumMod val="60000"/>
                <a:lumOff val="40000"/>
              </a:schemeClr>
            </a:gs>
            <a:gs pos="97000">
              <a:srgbClr val="CC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332656"/>
            <a:ext cx="1080120" cy="1080120"/>
          </a:xfrm>
          <a:prstGeom prst="star24">
            <a:avLst/>
          </a:prstGeom>
          <a:gradFill>
            <a:gsLst>
              <a:gs pos="0">
                <a:srgbClr val="C00000"/>
              </a:gs>
              <a:gs pos="60000">
                <a:srgbClr val="FF9999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tx1"/>
                </a:solidFill>
                <a:latin typeface="Bookman Old Style" pitchFamily="18" charset="0"/>
              </a:rPr>
              <a:t>4</a:t>
            </a:r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82208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394822"/>
            <a:ext cx="1415979" cy="80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9059" y="186296"/>
            <a:ext cx="69127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800" b="1" i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Расставьте  </a:t>
            </a:r>
            <a:r>
              <a:rPr lang="ru-RU" sz="38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танцы в соответствии с их национальной принадлежностью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2135" y="2757521"/>
            <a:ext cx="3639824" cy="668354"/>
          </a:xfrm>
          <a:prstGeom prst="round2DiagRect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«Лезгинка»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72134" y="3789040"/>
            <a:ext cx="3639825" cy="668354"/>
          </a:xfrm>
          <a:prstGeom prst="round2DiagRect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«Гопак»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72134" y="4725144"/>
            <a:ext cx="3639826" cy="668354"/>
          </a:xfrm>
          <a:prstGeom prst="round2DiagRect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«Тарантелла»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72135" y="5665882"/>
            <a:ext cx="3639824" cy="668354"/>
          </a:xfrm>
          <a:prstGeom prst="round2DiagRect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«Бульба»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88024" y="2849476"/>
            <a:ext cx="3195984" cy="484443"/>
          </a:xfrm>
          <a:prstGeom prst="ellipse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Белоруссия</a:t>
            </a:r>
            <a:endParaRPr lang="ru-RU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88024" y="3880995"/>
            <a:ext cx="3208363" cy="484443"/>
          </a:xfrm>
          <a:prstGeom prst="ellipse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Италия</a:t>
            </a:r>
            <a:endParaRPr lang="ru-RU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88024" y="4817099"/>
            <a:ext cx="3170119" cy="484443"/>
          </a:xfrm>
          <a:prstGeom prst="ellipse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народы Кавказа</a:t>
            </a:r>
            <a:endParaRPr lang="ru-RU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88024" y="5757837"/>
            <a:ext cx="3210029" cy="484443"/>
          </a:xfrm>
          <a:prstGeom prst="ellipse">
            <a:avLst/>
          </a:prstGeom>
          <a:gradFill>
            <a:gsLst>
              <a:gs pos="0">
                <a:srgbClr val="C00000"/>
              </a:gs>
              <a:gs pos="81000">
                <a:srgbClr val="FF7C8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Украина</a:t>
            </a:r>
            <a:endParaRPr lang="ru-RU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0.00023 C 0.18108 0.0095 0.18802 0.02269 0.19566 0.02616 C 0.19931 0.04445 0.19532 0.03889 0.2033 0.0463 C 0.20764 0.072 0.20139 0.04167 0.20782 0.05834 C 0.21198 0.06922 0.2125 0.08519 0.21546 0.09676 C 0.22136 0.11968 0.22014 0.14468 0.22605 0.1676 C 0.22934 0.2051 0.22917 0.22223 0.22743 0.26852 C 0.22743 0.26922 0.22466 0.28403 0.22448 0.28473 C 0.22379 0.28635 0.22223 0.28727 0.22136 0.28866 C 0.22014 0.29051 0.21927 0.2926 0.21841 0.29468 C 0.20921 0.32014 0.19566 0.34491 0.18056 0.36551 C 0.17796 0.36922 0.17032 0.3713 0.16684 0.37362 C 0.15799 0.37963 0.15313 0.38357 0.14271 0.38565 C 0.13907 0.38727 0.13577 0.39028 0.13212 0.39167 C 0.12275 0.39537 0.11285 0.397 0.1033 0.39977 C 0.09289 0.40278 0.08351 0.40787 0.07292 0.40996 C 0.04948 0.42223 0.02379 0.43218 -0.00121 0.4321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-0.00382 -0.10093 -0.00295 -0.15833 -0.00295 -0.28495 " pathEditMode="relative" ptsTypes="f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1007 -0.00069 0.02013 -0.00069 0.0302 -0.00185 C 0.03611 -0.00255 0.03697 -0.00509 0.04236 -0.0081 C 0.05382 -0.01458 0.06666 -0.02037 0.07865 -0.02407 C 0.08317 -0.02824 0.08819 -0.03171 0.09237 -0.03634 C 0.09375 -0.03796 0.09375 -0.0412 0.09532 -0.04236 C 0.09809 -0.04468 0.10452 -0.0463 0.10452 -0.0463 C 0.10695 -0.05579 0.1158 -0.07755 0.12119 -0.08472 C 0.12171 -0.09074 0.12188 -0.09699 0.12275 -0.10301 C 0.12587 -0.12384 0.1257 -0.10949 0.1257 -0.11713 C 0.12657 -0.14861 0.12935 -0.16991 0.1257 -0.19792 C 0.12327 -0.21644 0.11285 -0.23056 0.10452 -0.24444 C 0.09983 -0.25231 0.09549 -0.26111 0.08785 -0.26458 C 0.07848 -0.26898 0.07309 -0.26921 0.06197 -0.2706 C 0.04375 -0.27894 0.02222 -0.28287 0.00295 -0.28287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6 C 0.00295 0.04953 -1.66667E-6 0.09837 -1.66667E-6 0.14745 " pathEditMode="relative" ptsTypes="f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2">
                <a:lumMod val="60000"/>
                <a:lumOff val="40000"/>
              </a:schemeClr>
            </a:gs>
            <a:gs pos="97000">
              <a:srgbClr val="CC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363069"/>
            <a:ext cx="1080120" cy="1080120"/>
          </a:xfrm>
          <a:prstGeom prst="star24">
            <a:avLst/>
          </a:prstGeom>
          <a:gradFill>
            <a:gsLst>
              <a:gs pos="0">
                <a:srgbClr val="C00000"/>
              </a:gs>
              <a:gs pos="60000">
                <a:srgbClr val="FF9999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tx1"/>
                </a:solidFill>
                <a:latin typeface="Bookman Old Style" pitchFamily="18" charset="0"/>
              </a:rPr>
              <a:t>5</a:t>
            </a:r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66609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394822"/>
            <a:ext cx="1415979" cy="80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507" y="2730618"/>
            <a:ext cx="8054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Величайший хореограф </a:t>
            </a:r>
            <a:endParaRPr lang="ru-RU" sz="4400" b="1" i="1" dirty="0" smtClean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4400" b="1" i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20 </a:t>
            </a:r>
            <a:r>
              <a:rPr lang="ru-RU" sz="44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века, создатель Государственного академического ансамбля народного танца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45" y="127984"/>
            <a:ext cx="1944215" cy="2630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855" y="1202013"/>
            <a:ext cx="493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 smtClean="0">
                <a:ln>
                  <a:solidFill>
                    <a:srgbClr val="990033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И.А.Моисеев</a:t>
            </a:r>
            <a:endParaRPr lang="ru-RU" sz="5400" b="1" i="1" dirty="0">
              <a:ln>
                <a:solidFill>
                  <a:srgbClr val="990033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2204864"/>
            <a:ext cx="453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rgbClr val="990033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(1906 – 2007</a:t>
            </a:r>
            <a:r>
              <a:rPr lang="ru-RU" sz="2800" b="1" i="1" dirty="0" smtClean="0">
                <a:ln>
                  <a:solidFill>
                    <a:srgbClr val="990033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)</a:t>
            </a:r>
            <a:endParaRPr lang="ru-RU" sz="2800" b="1" i="1" dirty="0">
              <a:ln>
                <a:solidFill>
                  <a:srgbClr val="990033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2">
                <a:lumMod val="60000"/>
                <a:lumOff val="40000"/>
              </a:schemeClr>
            </a:gs>
            <a:gs pos="97000">
              <a:srgbClr val="FF66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260648"/>
            <a:ext cx="1080120" cy="1080120"/>
          </a:xfrm>
          <a:prstGeom prst="star24">
            <a:avLst/>
          </a:prstGeom>
          <a:gradFill>
            <a:gsLst>
              <a:gs pos="0">
                <a:srgbClr val="CC0066"/>
              </a:gs>
              <a:gs pos="60000">
                <a:srgbClr val="FF99FF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10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01256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52" y="151825"/>
            <a:ext cx="926976" cy="1297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692696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Как называется большой танцевальный вечер?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668">
            <a:off x="5415887" y="3038685"/>
            <a:ext cx="3377952" cy="264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342900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Бал</a:t>
            </a:r>
            <a:endParaRPr lang="ru-RU" sz="96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2">
                <a:lumMod val="60000"/>
                <a:lumOff val="40000"/>
              </a:schemeClr>
            </a:gs>
            <a:gs pos="97000">
              <a:srgbClr val="FF66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260648"/>
            <a:ext cx="1080120" cy="1080120"/>
          </a:xfrm>
          <a:prstGeom prst="star24">
            <a:avLst/>
          </a:prstGeom>
          <a:gradFill>
            <a:gsLst>
              <a:gs pos="0">
                <a:srgbClr val="CC0066"/>
              </a:gs>
              <a:gs pos="60000">
                <a:srgbClr val="FF99FF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20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31790" y="6126418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52" y="151825"/>
            <a:ext cx="926976" cy="1297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060" y="131558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Назовите родину вальса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17032"/>
            <a:ext cx="912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Вена (Австрия)</a:t>
            </a:r>
            <a:endParaRPr lang="ru-RU" sz="72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2">
                <a:lumMod val="60000"/>
                <a:lumOff val="40000"/>
              </a:schemeClr>
            </a:gs>
            <a:gs pos="97000">
              <a:srgbClr val="FF66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260648"/>
            <a:ext cx="1080120" cy="1080120"/>
          </a:xfrm>
          <a:prstGeom prst="star24">
            <a:avLst/>
          </a:prstGeom>
          <a:gradFill>
            <a:gsLst>
              <a:gs pos="0">
                <a:srgbClr val="CC0066"/>
              </a:gs>
              <a:gs pos="60000">
                <a:srgbClr val="FF99FF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30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62145" y="6123772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52" y="151825"/>
            <a:ext cx="926976" cy="1297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549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Страна, которая считается родоначальницей бального танца как вида спорта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34" y="3447628"/>
            <a:ext cx="2005584" cy="267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45" y="3208360"/>
            <a:ext cx="2286000" cy="157734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91832" y="4137628"/>
            <a:ext cx="4644516" cy="648072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Франция</a:t>
            </a:r>
            <a:endParaRPr lang="ru-RU" sz="40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1832" y="5064810"/>
            <a:ext cx="4644516" cy="648072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Англия</a:t>
            </a:r>
            <a:endParaRPr lang="ru-RU" sz="40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1832" y="5940901"/>
            <a:ext cx="4644516" cy="648072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Австрия</a:t>
            </a:r>
            <a:endParaRPr lang="ru-RU" sz="40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2">
                <a:lumMod val="60000"/>
                <a:lumOff val="40000"/>
              </a:schemeClr>
            </a:gs>
            <a:gs pos="97000">
              <a:srgbClr val="FF66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260648"/>
            <a:ext cx="1080120" cy="1080120"/>
          </a:xfrm>
          <a:prstGeom prst="star24">
            <a:avLst/>
          </a:prstGeom>
          <a:gradFill>
            <a:gsLst>
              <a:gs pos="0">
                <a:srgbClr val="CC0066"/>
              </a:gs>
              <a:gs pos="60000">
                <a:srgbClr val="FF99FF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40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42820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52" y="151825"/>
            <a:ext cx="926976" cy="1297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i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Назовите один </a:t>
            </a:r>
            <a:r>
              <a:rPr lang="ru-RU" sz="48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из танцев латиноамериканской </a:t>
            </a:r>
            <a:r>
              <a:rPr lang="ru-RU" sz="4800" b="1" i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программы</a:t>
            </a:r>
            <a:endParaRPr lang="ru-RU" sz="4800" b="1" i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06374" y="3486851"/>
            <a:ext cx="2448272" cy="504056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Танго</a:t>
            </a:r>
            <a:endParaRPr lang="ru-RU" sz="28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6374" y="4149080"/>
            <a:ext cx="2448272" cy="504056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Гопак</a:t>
            </a:r>
            <a:endParaRPr lang="ru-RU" sz="28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06374" y="4855782"/>
            <a:ext cx="2448272" cy="504056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Пасодобль</a:t>
            </a:r>
            <a:endParaRPr lang="ru-RU" sz="28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06374" y="5517232"/>
            <a:ext cx="2448272" cy="504056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Вальс</a:t>
            </a:r>
            <a:endParaRPr lang="ru-RU" sz="28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06374" y="6165304"/>
            <a:ext cx="2448272" cy="504056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Квикстеп</a:t>
            </a:r>
            <a:endParaRPr lang="ru-RU" sz="28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26454"/>
            <a:ext cx="1313030" cy="7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2">
                <a:lumMod val="60000"/>
                <a:lumOff val="40000"/>
              </a:schemeClr>
            </a:gs>
            <a:gs pos="97000">
              <a:srgbClr val="FF66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313300"/>
            <a:ext cx="1080120" cy="1080120"/>
          </a:xfrm>
          <a:prstGeom prst="star24">
            <a:avLst/>
          </a:prstGeom>
          <a:gradFill>
            <a:gsLst>
              <a:gs pos="0">
                <a:srgbClr val="CC0066"/>
              </a:gs>
              <a:gs pos="60000">
                <a:srgbClr val="FF99FF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50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52" y="151825"/>
            <a:ext cx="926976" cy="1297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39" y="88020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Выберите </a:t>
            </a:r>
            <a:r>
              <a:rPr lang="ru-RU" sz="3500" b="1" i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танцы </a:t>
            </a:r>
            <a:r>
              <a:rPr lang="ru-RU" sz="35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только </a:t>
            </a:r>
            <a:endParaRPr lang="ru-RU" sz="3500" b="1" i="1" dirty="0" smtClean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3500" b="1" i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западно-европейской </a:t>
            </a:r>
            <a:r>
              <a:rPr lang="ru-RU" sz="35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программы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21118436">
            <a:off x="231152" y="2204864"/>
            <a:ext cx="2972696" cy="1008112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Медленный вальс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20554" y="2204864"/>
            <a:ext cx="1872208" cy="79226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Джайв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476514">
            <a:off x="5897955" y="2264052"/>
            <a:ext cx="3024336" cy="1008112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Медленный фокстрот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931478">
            <a:off x="1618107" y="3559340"/>
            <a:ext cx="1872208" cy="780047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Самба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89052" y="3395776"/>
            <a:ext cx="2707525" cy="885916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Венский вальс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152" y="4796322"/>
            <a:ext cx="2684664" cy="792917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Пасодобль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692012">
            <a:off x="3482400" y="4524430"/>
            <a:ext cx="2289866" cy="936933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Ча-ча-ча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20829590">
            <a:off x="6887408" y="4417150"/>
            <a:ext cx="1872208" cy="758342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Румба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20738102">
            <a:off x="2292196" y="5851960"/>
            <a:ext cx="1934942" cy="684107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Танго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21113297">
            <a:off x="5328022" y="5612703"/>
            <a:ext cx="2479584" cy="1008113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latin typeface="Bookman Old Style" pitchFamily="18" charset="0"/>
              </a:rPr>
              <a:t>Квикстеп</a:t>
            </a:r>
            <a:endParaRPr lang="ru-RU" sz="3200" b="1" dirty="0">
              <a:ln>
                <a:solidFill>
                  <a:srgbClr val="C00000"/>
                </a:solidFill>
              </a:ln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1000">
              <a:srgbClr val="99FF66"/>
            </a:gs>
            <a:gs pos="97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95536" y="260648"/>
            <a:ext cx="1080120" cy="1080120"/>
          </a:xfrm>
          <a:prstGeom prst="star24">
            <a:avLst/>
          </a:prstGeom>
          <a:gradFill>
            <a:gsLst>
              <a:gs pos="0">
                <a:srgbClr val="006600"/>
              </a:gs>
              <a:gs pos="60000">
                <a:srgbClr val="99FF66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10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13939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6" y="313269"/>
            <a:ext cx="1266213" cy="1055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Самый экстремальный из уличных танцев со сложнейшими акробатическими элементами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51078"/>
            <a:ext cx="3312368" cy="3670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3861048"/>
            <a:ext cx="4283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Bookman Old Style" pitchFamily="18" charset="0"/>
              </a:rPr>
              <a:t>Брейк</a:t>
            </a:r>
            <a:endParaRPr lang="ru-RU" sz="80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8641"/>
          <a:stretch/>
        </p:blipFill>
        <p:spPr>
          <a:xfrm rot="20896975">
            <a:off x="1127122" y="459864"/>
            <a:ext cx="2979024" cy="2178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6133" r="14074"/>
          <a:stretch/>
        </p:blipFill>
        <p:spPr>
          <a:xfrm rot="832668">
            <a:off x="5791571" y="503885"/>
            <a:ext cx="3010103" cy="22484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1"/>
          <a:stretch/>
        </p:blipFill>
        <p:spPr>
          <a:xfrm rot="822427">
            <a:off x="5996631" y="3140447"/>
            <a:ext cx="2765438" cy="24673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494">
            <a:off x="860236" y="2913597"/>
            <a:ext cx="2255352" cy="292107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98875" y="3965072"/>
            <a:ext cx="2104913" cy="1998547"/>
          </a:xfrm>
          <a:prstGeom prst="roundRect">
            <a:avLst/>
          </a:prstGeom>
          <a:gradFill>
            <a:gsLst>
              <a:gs pos="0">
                <a:srgbClr val="FFC000"/>
              </a:gs>
              <a:gs pos="71000">
                <a:srgbClr val="FFFF00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19431" y="5341420"/>
            <a:ext cx="206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Эрудит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76" y="4124712"/>
            <a:ext cx="949511" cy="781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72" y="2276872"/>
            <a:ext cx="1950720" cy="195072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48883" y="6148668"/>
            <a:ext cx="587170" cy="552999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303771" y="6166030"/>
            <a:ext cx="587170" cy="552999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237079" y="6148670"/>
            <a:ext cx="587170" cy="552999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5122971" y="6148670"/>
            <a:ext cx="587170" cy="552999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012160" y="6131311"/>
            <a:ext cx="587170" cy="5529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7547342" y="5546730"/>
            <a:ext cx="1152128" cy="1154937"/>
          </a:xfrm>
          <a:prstGeom prst="actionButtonBlank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9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1000">
              <a:srgbClr val="99FF66"/>
            </a:gs>
            <a:gs pos="97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95536" y="260648"/>
            <a:ext cx="1080120" cy="1080120"/>
          </a:xfrm>
          <a:prstGeom prst="star24">
            <a:avLst/>
          </a:prstGeom>
          <a:gradFill>
            <a:gsLst>
              <a:gs pos="0">
                <a:srgbClr val="006600"/>
              </a:gs>
              <a:gs pos="60000">
                <a:srgbClr val="99FF66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20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93" y="313269"/>
            <a:ext cx="1266213" cy="1055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Танцевальное состязание в силе, ловкости, </a:t>
            </a:r>
            <a:r>
              <a:rPr lang="ru-RU" sz="44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изобретательности</a:t>
            </a:r>
            <a:endParaRPr lang="ru-RU" sz="44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3320410"/>
            <a:ext cx="2880320" cy="720080"/>
          </a:xfrm>
          <a:prstGeom prst="roundRect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тусовка</a:t>
            </a:r>
            <a:endParaRPr lang="ru-RU" sz="40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4192131"/>
            <a:ext cx="2880320" cy="720080"/>
          </a:xfrm>
          <a:prstGeom prst="roundRect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баттл</a:t>
            </a:r>
            <a:endParaRPr lang="ru-RU" sz="40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5108228"/>
            <a:ext cx="2880320" cy="720080"/>
          </a:xfrm>
          <a:prstGeom prst="roundRect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хастл</a:t>
            </a:r>
            <a:endParaRPr lang="ru-RU" sz="40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5985284"/>
            <a:ext cx="2880320" cy="720080"/>
          </a:xfrm>
          <a:prstGeom prst="roundRect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локинг</a:t>
            </a:r>
            <a:endParaRPr lang="ru-RU" sz="40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4139781"/>
            <a:ext cx="828092" cy="824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42" y="3292943"/>
            <a:ext cx="778024" cy="7750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5080761"/>
            <a:ext cx="778024" cy="775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5942471"/>
            <a:ext cx="778024" cy="7750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33563"/>
            <a:ext cx="130302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1000">
              <a:srgbClr val="99FF66"/>
            </a:gs>
            <a:gs pos="97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55843" y="260648"/>
            <a:ext cx="1080120" cy="1080120"/>
          </a:xfrm>
          <a:prstGeom prst="star24">
            <a:avLst/>
          </a:prstGeom>
          <a:gradFill>
            <a:gsLst>
              <a:gs pos="0">
                <a:srgbClr val="006600"/>
              </a:gs>
              <a:gs pos="60000">
                <a:srgbClr val="99FF66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30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6" y="313269"/>
            <a:ext cx="1266213" cy="1055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Стиль современного танца, имеющий «классические» корни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1115616" y="3320410"/>
            <a:ext cx="4392488" cy="648072"/>
          </a:xfrm>
          <a:prstGeom prst="flowChartTerminator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джампстайл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115616" y="4149824"/>
            <a:ext cx="4392488" cy="648072"/>
          </a:xfrm>
          <a:prstGeom prst="flowChartTerminator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контемпорари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115616" y="4980504"/>
            <a:ext cx="4437651" cy="648072"/>
          </a:xfrm>
          <a:prstGeom prst="flowChartTerminator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брейк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1115616" y="5866184"/>
            <a:ext cx="4392487" cy="648072"/>
          </a:xfrm>
          <a:prstGeom prst="flowChartTerminator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крамп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92" y="3320410"/>
            <a:ext cx="864096" cy="5585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92" y="5070075"/>
            <a:ext cx="864096" cy="5585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92" y="5912152"/>
            <a:ext cx="864096" cy="5585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98" y="4130084"/>
            <a:ext cx="1131554" cy="648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5" y="4079820"/>
            <a:ext cx="788080" cy="7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1000">
              <a:srgbClr val="99FF66"/>
            </a:gs>
            <a:gs pos="97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260648"/>
            <a:ext cx="1080120" cy="1080120"/>
          </a:xfrm>
          <a:prstGeom prst="star24">
            <a:avLst/>
          </a:prstGeom>
          <a:gradFill>
            <a:gsLst>
              <a:gs pos="0">
                <a:srgbClr val="006600"/>
              </a:gs>
              <a:gs pos="60000">
                <a:srgbClr val="99FF66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40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109891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6" y="313269"/>
            <a:ext cx="1266213" cy="1055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623" y="887324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Европейская столица, в которой появился танцевальный стиль «тектоник</a:t>
            </a:r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»</a:t>
            </a:r>
            <a:endParaRPr lang="ru-RU" sz="40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1403648" y="3737294"/>
            <a:ext cx="2628292" cy="541799"/>
          </a:xfrm>
          <a:prstGeom prst="parallelogram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Париж</a:t>
            </a:r>
            <a:endParaRPr lang="ru-RU" sz="40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1259632" y="4451157"/>
            <a:ext cx="2628292" cy="541799"/>
          </a:xfrm>
          <a:prstGeom prst="parallelogram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Лондон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1060313" y="5157192"/>
            <a:ext cx="2628292" cy="541799"/>
          </a:xfrm>
          <a:prstGeom prst="parallelogram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П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рага</a:t>
            </a:r>
            <a:endParaRPr lang="ru-RU" sz="40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863588" y="5838991"/>
            <a:ext cx="2628292" cy="541799"/>
          </a:xfrm>
          <a:prstGeom prst="parallelogram">
            <a:avLst/>
          </a:prstGeom>
          <a:gradFill>
            <a:gsLst>
              <a:gs pos="0">
                <a:srgbClr val="339933"/>
              </a:gs>
              <a:gs pos="9200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Вена</a:t>
            </a:r>
            <a:endParaRPr lang="ru-RU" sz="40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 t="-4779" r="17691" b="4779"/>
          <a:stretch/>
        </p:blipFill>
        <p:spPr>
          <a:xfrm>
            <a:off x="5227097" y="3729654"/>
            <a:ext cx="2272814" cy="2651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44" y="3356113"/>
            <a:ext cx="2208144" cy="13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1000">
              <a:srgbClr val="99FF66"/>
            </a:gs>
            <a:gs pos="97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251520" y="260648"/>
            <a:ext cx="1080120" cy="1080120"/>
          </a:xfrm>
          <a:prstGeom prst="star24">
            <a:avLst/>
          </a:prstGeom>
          <a:gradFill>
            <a:gsLst>
              <a:gs pos="0">
                <a:srgbClr val="006600"/>
              </a:gs>
              <a:gs pos="60000">
                <a:srgbClr val="99FF66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50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208404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6" y="313269"/>
            <a:ext cx="1266213" cy="1055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Молодёжная субкультура, включающая в себя танец, искусство читки текста под музыку и </a:t>
            </a:r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граффити</a:t>
            </a:r>
            <a:endParaRPr lang="ru-RU" sz="40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3645024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Bookman Old Style" pitchFamily="18" charset="0"/>
              </a:rPr>
              <a:t>Хип-хоп</a:t>
            </a:r>
            <a:endParaRPr lang="ru-RU" sz="8000" b="1" i="1" dirty="0"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t="6295" r="13330" b="7268"/>
          <a:stretch/>
        </p:blipFill>
        <p:spPr>
          <a:xfrm rot="20323187">
            <a:off x="435249" y="4136632"/>
            <a:ext cx="1817986" cy="1354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57" y="5019851"/>
            <a:ext cx="2524001" cy="1577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36">
            <a:off x="7113956" y="3852293"/>
            <a:ext cx="1830846" cy="183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1000">
              <a:srgbClr val="FFFF66"/>
            </a:gs>
            <a:gs pos="97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332656"/>
            <a:ext cx="1080120" cy="1080120"/>
          </a:xfrm>
          <a:prstGeom prst="star24">
            <a:avLst/>
          </a:prstGeom>
          <a:gradFill>
            <a:gsLst>
              <a:gs pos="0">
                <a:srgbClr val="FF9933"/>
              </a:gs>
              <a:gs pos="60000">
                <a:srgbClr val="FFFF66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10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4730"/>
            <a:ext cx="1235971" cy="1235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99" y="1196752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Какой из этих танцев не является польским?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852936"/>
            <a:ext cx="3168352" cy="648072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Полонез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773461"/>
            <a:ext cx="3168352" cy="648072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Мазурка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4653136"/>
            <a:ext cx="3168352" cy="648072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К</a:t>
            </a: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раковяк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5589240"/>
            <a:ext cx="3168352" cy="648072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Полька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12090" y="2772575"/>
            <a:ext cx="6408382" cy="2539039"/>
          </a:xfrm>
          <a:prstGeom prst="ellipse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Танец чешского происхождения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1000">
              <a:srgbClr val="FFFF66"/>
            </a:gs>
            <a:gs pos="97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260648"/>
            <a:ext cx="1080120" cy="1080120"/>
          </a:xfrm>
          <a:prstGeom prst="star24">
            <a:avLst/>
          </a:prstGeom>
          <a:gradFill>
            <a:gsLst>
              <a:gs pos="0">
                <a:srgbClr val="FF9933"/>
              </a:gs>
              <a:gs pos="60000">
                <a:srgbClr val="FFFF66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20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4730"/>
            <a:ext cx="1235971" cy="12359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19675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Как с латинского языка переводится «классический</a:t>
            </a:r>
            <a:r>
              <a:rPr lang="ru-RU" sz="4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» ?</a:t>
            </a:r>
            <a:endParaRPr lang="ru-RU" sz="4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21041130">
            <a:off x="356302" y="3714685"/>
            <a:ext cx="2984014" cy="648072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«вежливый»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378138">
            <a:off x="6074991" y="3770113"/>
            <a:ext cx="2393105" cy="648072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«лёгкий»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597273">
            <a:off x="2723510" y="4598726"/>
            <a:ext cx="4215769" cy="648072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«торжественный»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40058">
            <a:off x="705608" y="5223201"/>
            <a:ext cx="3280914" cy="648072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«образцовый»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20877816">
            <a:off x="5768897" y="5623754"/>
            <a:ext cx="3068995" cy="648072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«серьёзный»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15" y="3943626"/>
            <a:ext cx="1367258" cy="13672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8154">
            <a:off x="5995486" y="3991945"/>
            <a:ext cx="1367258" cy="13672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626">
            <a:off x="7346366" y="4004136"/>
            <a:ext cx="1367258" cy="13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C -0.00052 -0.01018 0.00105 -0.03726 -0.00607 -0.04629 C -0.00781 -0.05949 -0.00816 -0.07222 -0.01215 -0.08472 C -0.01388 -0.10601 -0.01475 -0.12708 -0.01961 -0.14745 C -0.01892 -0.25509 -0.03125 -0.31944 -0.00607 -0.40393 C -0.00381 -0.42176 0.00157 -0.43541 0.00921 -0.45046 C 0.00973 -0.4574 0.00973 -0.46597 0.01216 -0.47268 C 0.01303 -0.47476 0.01424 -0.47662 0.01511 -0.4787 C 0.01632 -0.48125 0.01823 -0.4868 0.01823 -0.48657 C 0.10608 -0.53726 0.19011 -0.60162 0.28178 -0.63842 C 0.30608 -0.64814 0.40382 -0.64236 0.44809 -0.64027 C 0.44896 -0.64004 0.46285 -0.6368 0.46372 -0.63634 C 0.46632 -0.63472 0.46719 -0.62986 0.46945 -0.62824 C 0.47171 -0.62708 0.47379 -0.62685 0.4757 -0.62615 C 0.49532 -0.60625 0.47101 -0.62939 0.48646 -0.61805 C 0.49601 -0.61088 0.50452 -0.59976 0.51372 -0.59189 C 0.51615 -0.58981 0.5191 -0.58865 0.52119 -0.58588 C 0.52917 -0.57523 0.53872 -0.56736 0.54705 -0.5574 C 0.55434 -0.54884 0.56007 -0.54051 0.56823 -0.53333 C 0.5724 -0.52476 0.57796 -0.51828 0.58334 -0.51111 C 0.58855 -0.50416 0.59132 -0.49467 0.59549 -0.4868 C 0.59966 -0.47893 0.60469 -0.47222 0.60921 -0.46458 C 0.61355 -0.44606 0.6066 -0.47176 0.61511 -0.45439 C 0.61632 -0.45208 0.61563 -0.44884 0.61667 -0.44629 C 0.61737 -0.44467 0.61893 -0.44375 0.6198 -0.44236 C 0.62483 -0.43402 0.62865 -0.42407 0.63178 -0.41412 C 0.63525 -0.40254 0.63681 -0.38888 0.64098 -0.37777 C 0.64254 -0.37338 0.64532 -0.3699 0.64705 -0.36551 C 0.64862 -0.35601 0.65244 -0.34861 0.65452 -0.33935 C 0.6573 -0.32685 0.65851 -0.31365 0.66059 -0.30092 C 0.66181 -0.29421 0.66494 -0.28773 0.66667 -0.28078 C 0.6698 -0.25231 0.67223 -0.22176 0.66511 -0.19398 C 0.6632 -0.17731 0.65608 -0.1574 0.64705 -0.14537 C 0.64375 -0.13263 0.63559 -0.12407 0.62882 -0.11504 C 0.62709 -0.11273 0.62622 -0.10902 0.62431 -0.10694 C 0.62257 -0.10509 0.62014 -0.10463 0.61823 -0.10301 C 0.60313 -0.09027 0.60487 -0.08819 0.58785 -0.08078 C 0.58143 -0.06782 0.57014 -0.06412 0.55921 -0.06064 C 0.53698 -0.0456 0.50816 -0.02847 0.48334 -0.02407 C 0.45122 -0.01828 0.44289 -0.01898 0.40417 -0.0162 C 0.34688 -0.01689 0.28941 -0.01689 0.23178 -0.01805 C 0.19896 -0.01875 0.16667 -0.03217 0.13334 -0.03217 " pathEditMode="relative" rAng="0" ptsTypes="fffffffffffffffffffffffffffffffffffffffffA">
                                      <p:cBhvr>
                                        <p:cTn id="6" dur="4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49" y="-3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5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1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1000">
              <a:srgbClr val="FFFF66"/>
            </a:gs>
            <a:gs pos="97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95536" y="332656"/>
            <a:ext cx="1080120" cy="1080120"/>
          </a:xfrm>
          <a:prstGeom prst="star24">
            <a:avLst/>
          </a:prstGeom>
          <a:gradFill>
            <a:gsLst>
              <a:gs pos="0">
                <a:srgbClr val="FF9933"/>
              </a:gs>
              <a:gs pos="60000">
                <a:srgbClr val="FFFF66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30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4730"/>
            <a:ext cx="1235971" cy="1235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052736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3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Когда отмечается Международный день танца? 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935596" y="5160671"/>
            <a:ext cx="3204356" cy="720080"/>
          </a:xfrm>
          <a:prstGeom prst="foldedCorner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29 апреля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935596" y="3933056"/>
            <a:ext cx="3204356" cy="720080"/>
          </a:xfrm>
          <a:prstGeom prst="foldedCorner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27 марта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4932038" y="3933056"/>
            <a:ext cx="3384377" cy="720080"/>
          </a:xfrm>
          <a:prstGeom prst="foldedCorner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12 апреля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000867" y="5160671"/>
            <a:ext cx="3315548" cy="720080"/>
          </a:xfrm>
          <a:prstGeom prst="foldedCorner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1 июня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3" y="2608313"/>
            <a:ext cx="3855758" cy="26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C 0.0276 -0.00416 0.05451 -3.7037E-7 0.08177 0.00417 C 0.0967 0.01713 0.1408 0.01019 0.14843 0.01019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C 0.0276 -0.00416 0.05451 -3.7037E-7 0.08177 0.00417 C 0.0967 0.01713 0.1408 0.01019 0.14843 0.01019 " pathEditMode="relative" ptsTypes="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1000">
              <a:srgbClr val="FFFF66"/>
            </a:gs>
            <a:gs pos="97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260648"/>
            <a:ext cx="1080120" cy="1080120"/>
          </a:xfrm>
          <a:prstGeom prst="star24">
            <a:avLst/>
          </a:prstGeom>
          <a:gradFill>
            <a:gsLst>
              <a:gs pos="0">
                <a:srgbClr val="FF9933"/>
              </a:gs>
              <a:gs pos="60000">
                <a:srgbClr val="FFFF66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40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60096" y="6115477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4730"/>
            <a:ext cx="1235971" cy="1235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3180" y="40466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Музу танца в греческой мифологии </a:t>
            </a: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звали</a:t>
            </a:r>
            <a:endParaRPr lang="ru-RU" sz="5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3068960"/>
            <a:ext cx="3528392" cy="864096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Афродита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4108973"/>
            <a:ext cx="3528392" cy="864096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Мельпомена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4103" y="5229200"/>
            <a:ext cx="3528392" cy="864096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Терпсихора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40" y="3120664"/>
            <a:ext cx="941167" cy="608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39" y="4106982"/>
            <a:ext cx="941167" cy="6083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06801"/>
            <a:ext cx="2486923" cy="17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1000">
              <a:srgbClr val="FFFF66"/>
            </a:gs>
            <a:gs pos="97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23528" y="260648"/>
            <a:ext cx="1080120" cy="1080120"/>
          </a:xfrm>
          <a:prstGeom prst="star24">
            <a:avLst/>
          </a:prstGeom>
          <a:gradFill>
            <a:gsLst>
              <a:gs pos="0">
                <a:srgbClr val="FF9933"/>
              </a:gs>
              <a:gs pos="60000">
                <a:srgbClr val="FFFF66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50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4730"/>
            <a:ext cx="1235971" cy="1235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2474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Организатор «Русских сезонов» в Париже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3588" y="2852936"/>
            <a:ext cx="4356484" cy="792088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П.И.Чайковский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3588" y="4041990"/>
            <a:ext cx="4356484" cy="792088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С. П. Дягилев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3588" y="5325113"/>
            <a:ext cx="4356484" cy="792088"/>
          </a:xfrm>
          <a:prstGeom prst="roundRect">
            <a:avLst/>
          </a:prstGeom>
          <a:gradFill>
            <a:gsLst>
              <a:gs pos="0">
                <a:srgbClr val="FFCC00"/>
              </a:gs>
              <a:gs pos="86000">
                <a:srgbClr val="FF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М.И.Петипа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40" y="2700288"/>
            <a:ext cx="2480101" cy="33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471" y="116632"/>
            <a:ext cx="9144000" cy="255454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Bookman Old Style" pitchFamily="18" charset="0"/>
              </a:rPr>
              <a:t>Подведение итогов:</a:t>
            </a:r>
            <a:endParaRPr lang="ru-RU" sz="8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39" y="2671177"/>
            <a:ext cx="3675377" cy="36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433655"/>
            <a:ext cx="3909966" cy="1020593"/>
          </a:xfrm>
          <a:prstGeom prst="roundRect">
            <a:avLst/>
          </a:prstGeom>
          <a:gradFill flip="none" rotWithShape="1">
            <a:gsLst>
              <a:gs pos="0">
                <a:srgbClr val="0099CC"/>
              </a:gs>
              <a:gs pos="76000">
                <a:srgbClr val="33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Bookman Old Style" pitchFamily="18" charset="0"/>
              </a:rPr>
              <a:t>Классический</a:t>
            </a:r>
            <a:endParaRPr lang="ru-RU" sz="36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697507"/>
            <a:ext cx="3909966" cy="1008112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6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Народно-сценический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5148" y="2904340"/>
            <a:ext cx="3894330" cy="1008112"/>
          </a:xfrm>
          <a:prstGeom prst="roundRect">
            <a:avLst/>
          </a:prstGeom>
          <a:gradFill flip="none" rotWithShape="1">
            <a:gsLst>
              <a:gs pos="0">
                <a:srgbClr val="CC0066"/>
              </a:gs>
              <a:gs pos="76000">
                <a:srgbClr val="FF33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Bookman Old Style" pitchFamily="18" charset="0"/>
              </a:rPr>
              <a:t>Бальный</a:t>
            </a: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6573" y="4149080"/>
            <a:ext cx="3892905" cy="1008112"/>
          </a:xfrm>
          <a:prstGeom prst="roundRect">
            <a:avLst/>
          </a:prstGeom>
          <a:gradFill flip="none" rotWithShape="1">
            <a:gsLst>
              <a:gs pos="0">
                <a:srgbClr val="009900"/>
              </a:gs>
              <a:gs pos="76000">
                <a:srgbClr val="33CC3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Bookman Old Style" pitchFamily="18" charset="0"/>
              </a:rPr>
              <a:t>Современный</a:t>
            </a: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445224"/>
            <a:ext cx="3892905" cy="1027018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76000">
                <a:srgbClr val="FF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Bookman Old Style" pitchFamily="18" charset="0"/>
              </a:rPr>
              <a:t>Эрудит</a:t>
            </a: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7115694" y="521529"/>
            <a:ext cx="1013552" cy="932719"/>
          </a:xfrm>
          <a:prstGeom prst="actionButtonBlan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087249" y="500971"/>
            <a:ext cx="1075055" cy="973833"/>
          </a:xfrm>
          <a:prstGeom prst="actionButtonBlank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5145532" y="506754"/>
            <a:ext cx="1008111" cy="962268"/>
          </a:xfrm>
          <a:prstGeom prst="actionButtonBlank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настраиваемая 8">
            <a:hlinkClick r:id="rId9" action="ppaction://hlinksldjump" highlightClick="1"/>
          </p:cNvPr>
          <p:cNvSpPr/>
          <p:nvPr/>
        </p:nvSpPr>
        <p:spPr>
          <a:xfrm>
            <a:off x="6109097" y="521529"/>
            <a:ext cx="1006597" cy="932719"/>
          </a:xfrm>
          <a:prstGeom prst="actionButtonBlank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настраиваемая 9">
            <a:hlinkClick r:id="rId11" action="ppaction://hlinksldjump" highlightClick="1"/>
          </p:cNvPr>
          <p:cNvSpPr/>
          <p:nvPr/>
        </p:nvSpPr>
        <p:spPr>
          <a:xfrm>
            <a:off x="8129247" y="521529"/>
            <a:ext cx="1014753" cy="932719"/>
          </a:xfrm>
          <a:prstGeom prst="actionButtonBlank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настраиваемая 15">
            <a:hlinkClick r:id="rId13" action="ppaction://hlinksldjump" highlightClick="1"/>
          </p:cNvPr>
          <p:cNvSpPr/>
          <p:nvPr/>
        </p:nvSpPr>
        <p:spPr>
          <a:xfrm>
            <a:off x="4115022" y="1697507"/>
            <a:ext cx="959476" cy="973758"/>
          </a:xfrm>
          <a:prstGeom prst="actionButtonBlank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правляющая кнопка: настраиваемая 16">
            <a:hlinkClick r:id="rId15" action="ppaction://hlinksldjump" highlightClick="1"/>
          </p:cNvPr>
          <p:cNvSpPr/>
          <p:nvPr/>
        </p:nvSpPr>
        <p:spPr>
          <a:xfrm>
            <a:off x="5074497" y="1697508"/>
            <a:ext cx="1034599" cy="973756"/>
          </a:xfrm>
          <a:prstGeom prst="actionButtonBlank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настраиваемая 17">
            <a:hlinkClick r:id="rId17" action="ppaction://hlinksldjump" highlightClick="1"/>
          </p:cNvPr>
          <p:cNvSpPr/>
          <p:nvPr/>
        </p:nvSpPr>
        <p:spPr>
          <a:xfrm>
            <a:off x="6156665" y="1697508"/>
            <a:ext cx="959029" cy="973756"/>
          </a:xfrm>
          <a:prstGeom prst="actionButtonBlank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настраиваемая 18">
            <a:hlinkClick r:id="rId19" action="ppaction://hlinksldjump" highlightClick="1"/>
          </p:cNvPr>
          <p:cNvSpPr/>
          <p:nvPr/>
        </p:nvSpPr>
        <p:spPr>
          <a:xfrm>
            <a:off x="7174576" y="1697509"/>
            <a:ext cx="954672" cy="973756"/>
          </a:xfrm>
          <a:prstGeom prst="actionButtonBlank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правляющая кнопка: настраиваемая 19">
            <a:hlinkClick r:id="rId21" action="ppaction://hlinksldjump" highlightClick="1"/>
          </p:cNvPr>
          <p:cNvSpPr/>
          <p:nvPr/>
        </p:nvSpPr>
        <p:spPr>
          <a:xfrm>
            <a:off x="8129247" y="1697508"/>
            <a:ext cx="1014753" cy="973756"/>
          </a:xfrm>
          <a:prstGeom prst="actionButtonBlank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Управляющая кнопка: настраиваемая 20">
            <a:hlinkClick r:id="rId23" action="ppaction://hlinksldjump" highlightClick="1"/>
          </p:cNvPr>
          <p:cNvSpPr/>
          <p:nvPr/>
        </p:nvSpPr>
        <p:spPr>
          <a:xfrm>
            <a:off x="4115024" y="2923644"/>
            <a:ext cx="1021220" cy="954104"/>
          </a:xfrm>
          <a:prstGeom prst="actionButtonBlank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Управляющая кнопка: настраиваемая 21">
            <a:hlinkClick r:id="rId25" action="ppaction://hlinksldjump" highlightClick="1"/>
          </p:cNvPr>
          <p:cNvSpPr/>
          <p:nvPr/>
        </p:nvSpPr>
        <p:spPr>
          <a:xfrm>
            <a:off x="5096155" y="2904340"/>
            <a:ext cx="1012941" cy="973408"/>
          </a:xfrm>
          <a:prstGeom prst="actionButtonBlank">
            <a:avLst/>
          </a:prstGeom>
          <a:blipFill dpi="0"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Управляющая кнопка: настраиваемая 22">
            <a:hlinkClick r:id="rId27" action="ppaction://hlinksldjump" highlightClick="1"/>
          </p:cNvPr>
          <p:cNvSpPr/>
          <p:nvPr/>
        </p:nvSpPr>
        <p:spPr>
          <a:xfrm>
            <a:off x="6182653" y="2888940"/>
            <a:ext cx="1037678" cy="988808"/>
          </a:xfrm>
          <a:prstGeom prst="actionButtonBlank">
            <a:avLst/>
          </a:prstGeom>
          <a:blipFill dpi="0"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Управляющая кнопка: настраиваемая 23">
            <a:hlinkClick r:id="rId29" action="ppaction://hlinksldjump" highlightClick="1"/>
          </p:cNvPr>
          <p:cNvSpPr/>
          <p:nvPr/>
        </p:nvSpPr>
        <p:spPr>
          <a:xfrm>
            <a:off x="7220331" y="2904385"/>
            <a:ext cx="987565" cy="973363"/>
          </a:xfrm>
          <a:prstGeom prst="actionButtonBlank">
            <a:avLst/>
          </a:prstGeom>
          <a:blipFill dpi="0"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Управляющая кнопка: настраиваемая 24">
            <a:hlinkClick r:id="rId31" action="ppaction://hlinksldjump" highlightClick="1"/>
          </p:cNvPr>
          <p:cNvSpPr/>
          <p:nvPr/>
        </p:nvSpPr>
        <p:spPr>
          <a:xfrm>
            <a:off x="8207896" y="2888941"/>
            <a:ext cx="936104" cy="988807"/>
          </a:xfrm>
          <a:prstGeom prst="actionButtonBlank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Управляющая кнопка: настраиваемая 25">
            <a:hlinkClick r:id="rId33" action="ppaction://hlinksldjump" highlightClick="1"/>
          </p:cNvPr>
          <p:cNvSpPr/>
          <p:nvPr/>
        </p:nvSpPr>
        <p:spPr>
          <a:xfrm>
            <a:off x="4230767" y="4221088"/>
            <a:ext cx="959310" cy="936104"/>
          </a:xfrm>
          <a:prstGeom prst="actionButtonBlank">
            <a:avLst/>
          </a:prstGeom>
          <a:blipFill dpi="0"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Управляющая кнопка: настраиваемая 26">
            <a:hlinkClick r:id="rId35" action="ppaction://hlinksldjump" highlightClick="1"/>
          </p:cNvPr>
          <p:cNvSpPr/>
          <p:nvPr/>
        </p:nvSpPr>
        <p:spPr>
          <a:xfrm>
            <a:off x="5164089" y="4221088"/>
            <a:ext cx="945008" cy="936104"/>
          </a:xfrm>
          <a:prstGeom prst="actionButtonBlank">
            <a:avLst/>
          </a:prstGeom>
          <a:blipFill dpi="0"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Управляющая кнопка: настраиваемая 27">
            <a:hlinkClick r:id="rId37" action="ppaction://hlinksldjump" highlightClick="1"/>
          </p:cNvPr>
          <p:cNvSpPr/>
          <p:nvPr/>
        </p:nvSpPr>
        <p:spPr>
          <a:xfrm>
            <a:off x="6167978" y="4221088"/>
            <a:ext cx="1006597" cy="936104"/>
          </a:xfrm>
          <a:prstGeom prst="actionButtonBlank">
            <a:avLst/>
          </a:prstGeom>
          <a:blipFill dpi="0"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Управляющая кнопка: настраиваемая 28">
            <a:hlinkClick r:id="rId39" action="ppaction://hlinksldjump" highlightClick="1"/>
          </p:cNvPr>
          <p:cNvSpPr/>
          <p:nvPr/>
        </p:nvSpPr>
        <p:spPr>
          <a:xfrm>
            <a:off x="7174576" y="4221088"/>
            <a:ext cx="967537" cy="936104"/>
          </a:xfrm>
          <a:prstGeom prst="actionButtonBlank">
            <a:avLst/>
          </a:prstGeom>
          <a:blipFill dpi="0"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Управляющая кнопка: настраиваемая 29">
            <a:hlinkClick r:id="rId41" action="ppaction://hlinksldjump" highlightClick="1"/>
          </p:cNvPr>
          <p:cNvSpPr/>
          <p:nvPr/>
        </p:nvSpPr>
        <p:spPr>
          <a:xfrm>
            <a:off x="8142113" y="4221088"/>
            <a:ext cx="1001887" cy="936104"/>
          </a:xfrm>
          <a:prstGeom prst="actionButtonBlank">
            <a:avLst/>
          </a:prstGeom>
          <a:blipFill dpi="0"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Управляющая кнопка: настраиваемая 30">
            <a:hlinkClick r:id="rId43" action="ppaction://hlinksldjump" highlightClick="1"/>
          </p:cNvPr>
          <p:cNvSpPr/>
          <p:nvPr/>
        </p:nvSpPr>
        <p:spPr>
          <a:xfrm>
            <a:off x="4164527" y="5445224"/>
            <a:ext cx="999561" cy="936104"/>
          </a:xfrm>
          <a:prstGeom prst="actionButtonBlank">
            <a:avLst/>
          </a:prstGeom>
          <a:blipFill dpi="0"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Управляющая кнопка: настраиваемая 31">
            <a:hlinkClick r:id="rId45" action="ppaction://hlinksldjump" highlightClick="1"/>
          </p:cNvPr>
          <p:cNvSpPr/>
          <p:nvPr/>
        </p:nvSpPr>
        <p:spPr>
          <a:xfrm>
            <a:off x="5190078" y="5445224"/>
            <a:ext cx="919020" cy="936103"/>
          </a:xfrm>
          <a:prstGeom prst="actionButtonBlank">
            <a:avLst/>
          </a:prstGeom>
          <a:blipFill dpi="0" rotWithShape="1"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Управляющая кнопка: настраиваемая 32">
            <a:hlinkClick r:id="rId47" action="ppaction://hlinksldjump" highlightClick="1"/>
          </p:cNvPr>
          <p:cNvSpPr/>
          <p:nvPr/>
        </p:nvSpPr>
        <p:spPr>
          <a:xfrm>
            <a:off x="6184030" y="5445224"/>
            <a:ext cx="949066" cy="936102"/>
          </a:xfrm>
          <a:prstGeom prst="actionButtonBlank">
            <a:avLst/>
          </a:prstGeom>
          <a:blipFill dpi="0" rotWithShape="1"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Управляющая кнопка: настраиваемая 33">
            <a:hlinkClick r:id="rId49" action="ppaction://hlinksldjump" highlightClick="1"/>
          </p:cNvPr>
          <p:cNvSpPr/>
          <p:nvPr/>
        </p:nvSpPr>
        <p:spPr>
          <a:xfrm>
            <a:off x="7174575" y="5445226"/>
            <a:ext cx="954671" cy="936102"/>
          </a:xfrm>
          <a:prstGeom prst="actionButtonBlank">
            <a:avLst/>
          </a:prstGeom>
          <a:blipFill dpi="0" rotWithShape="1"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настраиваемая 34">
            <a:hlinkClick r:id="rId51" action="ppaction://hlinksldjump" highlightClick="1"/>
          </p:cNvPr>
          <p:cNvSpPr/>
          <p:nvPr/>
        </p:nvSpPr>
        <p:spPr>
          <a:xfrm>
            <a:off x="8183518" y="5445224"/>
            <a:ext cx="973347" cy="936103"/>
          </a:xfrm>
          <a:prstGeom prst="actionButtonBlank">
            <a:avLst/>
          </a:prstGeom>
          <a:blipFill dpi="0" rotWithShape="1"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Управляющая кнопка: настраиваемая 37">
            <a:hlinkClick r:id="rId53" action="ppaction://hlinksldjump" highlightClick="1"/>
          </p:cNvPr>
          <p:cNvSpPr/>
          <p:nvPr/>
        </p:nvSpPr>
        <p:spPr>
          <a:xfrm>
            <a:off x="8525824" y="6359823"/>
            <a:ext cx="504055" cy="457766"/>
          </a:xfrm>
          <a:prstGeom prst="actionButtonBlank">
            <a:avLst/>
          </a:prstGeom>
          <a:blipFill dpi="0" rotWithShape="1"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8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5">
                <a:lumMod val="60000"/>
                <a:lumOff val="40000"/>
              </a:schemeClr>
            </a:gs>
            <a:gs pos="97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251520" y="351861"/>
            <a:ext cx="1080120" cy="1080120"/>
          </a:xfrm>
          <a:prstGeom prst="star24">
            <a:avLst/>
          </a:prstGeom>
          <a:gradFill>
            <a:gsLst>
              <a:gs pos="0">
                <a:srgbClr val="0099FF">
                  <a:lumMod val="100000"/>
                </a:srgbClr>
              </a:gs>
              <a:gs pos="60000">
                <a:schemeClr val="accent5">
                  <a:lumMod val="72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10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244408" y="6093296"/>
            <a:ext cx="648072" cy="576064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00" y="266882"/>
            <a:ext cx="1894056" cy="1250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1108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Сколько позиций ног в классическом танце?</a:t>
            </a:r>
            <a:endParaRPr lang="ru-RU" sz="5400" b="1" i="1" dirty="0">
              <a:ln>
                <a:solidFill>
                  <a:srgbClr val="990033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22" y="3165411"/>
            <a:ext cx="4199356" cy="1969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5134461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5</a:t>
            </a:r>
            <a:endParaRPr lang="ru-RU" sz="96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5">
                <a:lumMod val="60000"/>
                <a:lumOff val="40000"/>
              </a:schemeClr>
            </a:gs>
            <a:gs pos="97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256215" y="332656"/>
            <a:ext cx="1080120" cy="1080120"/>
          </a:xfrm>
          <a:prstGeom prst="star24">
            <a:avLst/>
          </a:prstGeom>
          <a:gradFill>
            <a:gsLst>
              <a:gs pos="0">
                <a:srgbClr val="0099FF">
                  <a:lumMod val="100000"/>
                </a:srgbClr>
              </a:gs>
              <a:gs pos="60000">
                <a:schemeClr val="accent5">
                  <a:lumMod val="72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20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76064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00" y="266882"/>
            <a:ext cx="1894056" cy="1250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3180" y="1052736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Как называется короткая пышная юбка балерин?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9" y="2786789"/>
            <a:ext cx="1663240" cy="3303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53" y="2765826"/>
            <a:ext cx="1690221" cy="3344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5776" y="4438317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Пачка</a:t>
            </a:r>
            <a:endParaRPr lang="ru-RU" sz="72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5">
                <a:lumMod val="60000"/>
                <a:lumOff val="40000"/>
              </a:schemeClr>
            </a:gs>
            <a:gs pos="97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251520" y="332656"/>
            <a:ext cx="1080120" cy="1080120"/>
          </a:xfrm>
          <a:prstGeom prst="star24">
            <a:avLst/>
          </a:prstGeom>
          <a:gradFill>
            <a:gsLst>
              <a:gs pos="0">
                <a:srgbClr val="0099FF"/>
              </a:gs>
              <a:gs pos="60000">
                <a:schemeClr val="accent5">
                  <a:lumMod val="72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30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76064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00" y="266882"/>
            <a:ext cx="1894056" cy="1250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494" y="1196752"/>
            <a:ext cx="8867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Какой композитор написал музыку к балетам “Лебединое озеро”, “Спящая красавица”, “Щелкунчик”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9" y="3212976"/>
            <a:ext cx="2739743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0272" y="4149080"/>
            <a:ext cx="617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П.И.Чайковский</a:t>
            </a:r>
            <a:endParaRPr lang="ru-RU" sz="48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5">
                <a:lumMod val="60000"/>
                <a:lumOff val="40000"/>
              </a:schemeClr>
            </a:gs>
            <a:gs pos="97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281100" y="332656"/>
            <a:ext cx="1080120" cy="1080120"/>
          </a:xfrm>
          <a:prstGeom prst="star24">
            <a:avLst/>
          </a:prstGeom>
          <a:gradFill>
            <a:gsLst>
              <a:gs pos="0">
                <a:srgbClr val="0099FF"/>
              </a:gs>
              <a:gs pos="60000">
                <a:schemeClr val="accent5">
                  <a:lumMod val="72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40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76064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00" y="266882"/>
            <a:ext cx="1894056" cy="1250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96699" y="11663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Что обозначает и как переводится термин классического танца </a:t>
            </a:r>
            <a:r>
              <a:rPr lang="en-US" sz="4400" b="1" i="1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batman</a:t>
            </a:r>
            <a:r>
              <a:rPr lang="ru-RU" sz="4400" b="1" i="1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en-US" sz="4400" b="1" i="1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tendu</a:t>
            </a:r>
            <a:r>
              <a:rPr lang="en-US" sz="4400" b="1" i="1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 </a:t>
            </a:r>
            <a:r>
              <a:rPr lang="en-US" sz="4400" b="1" i="1" dirty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(</a:t>
            </a:r>
            <a:r>
              <a:rPr lang="ru-RU" sz="4400" b="1" i="1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батман </a:t>
            </a:r>
            <a:r>
              <a:rPr lang="ru-RU" sz="4400" b="1" i="1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тандю</a:t>
            </a:r>
            <a:r>
              <a:rPr lang="en-US" sz="4400" b="1" i="1" dirty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)</a:t>
            </a:r>
            <a:endParaRPr lang="ru-RU" sz="4400" b="1" i="1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352" y="2686174"/>
            <a:ext cx="5258760" cy="974636"/>
          </a:xfrm>
          <a:prstGeom prst="roundRect">
            <a:avLst/>
          </a:prstGeom>
          <a:gradFill>
            <a:gsLst>
              <a:gs pos="0">
                <a:srgbClr val="DDEBCF"/>
              </a:gs>
              <a:gs pos="81000">
                <a:schemeClr val="accent5">
                  <a:lumMod val="60000"/>
                  <a:lumOff val="40000"/>
                </a:schemeClr>
              </a:gs>
              <a:gs pos="97000">
                <a:schemeClr val="accent5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«упражнения на полу»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352" y="3792876"/>
            <a:ext cx="5258759" cy="932268"/>
          </a:xfrm>
          <a:prstGeom prst="roundRect">
            <a:avLst/>
          </a:prstGeom>
          <a:gradFill>
            <a:gsLst>
              <a:gs pos="0">
                <a:srgbClr val="DDEBCF"/>
              </a:gs>
              <a:gs pos="81000">
                <a:schemeClr val="accent5">
                  <a:lumMod val="60000"/>
                  <a:lumOff val="40000"/>
                </a:schemeClr>
              </a:gs>
              <a:gs pos="97000">
                <a:schemeClr val="accent5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«прохождение рук через основные позиции»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351" y="4860183"/>
            <a:ext cx="5258759" cy="873073"/>
          </a:xfrm>
          <a:prstGeom prst="roundRect">
            <a:avLst/>
          </a:prstGeom>
          <a:gradFill>
            <a:gsLst>
              <a:gs pos="0">
                <a:srgbClr val="DDEBCF"/>
              </a:gs>
              <a:gs pos="81000">
                <a:schemeClr val="accent5">
                  <a:lumMod val="60000"/>
                  <a:lumOff val="40000"/>
                </a:schemeClr>
              </a:gs>
              <a:gs pos="97000">
                <a:schemeClr val="accent5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«скольжение ноги по полу»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990033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352" y="5865767"/>
            <a:ext cx="5258757" cy="803594"/>
          </a:xfrm>
          <a:prstGeom prst="roundRect">
            <a:avLst/>
          </a:prstGeom>
          <a:gradFill>
            <a:gsLst>
              <a:gs pos="0">
                <a:srgbClr val="DDEBCF"/>
              </a:gs>
              <a:gs pos="81000">
                <a:schemeClr val="accent5">
                  <a:lumMod val="60000"/>
                  <a:lumOff val="40000"/>
                </a:schemeClr>
              </a:gs>
              <a:gs pos="97000">
                <a:schemeClr val="accent5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990033"/>
                </a:solidFill>
                <a:latin typeface="Bookman Old Style" pitchFamily="18" charset="0"/>
              </a:rPr>
              <a:t>«приседание»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58" y="2922600"/>
            <a:ext cx="1014764" cy="6558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15" y="3869985"/>
            <a:ext cx="1049819" cy="6785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72" y="5970256"/>
            <a:ext cx="1055255" cy="6820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05" y="4209255"/>
            <a:ext cx="2715900" cy="18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5">
                <a:lumMod val="60000"/>
                <a:lumOff val="40000"/>
              </a:schemeClr>
            </a:gs>
            <a:gs pos="97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251520" y="263263"/>
            <a:ext cx="1080120" cy="1080120"/>
          </a:xfrm>
          <a:prstGeom prst="star24">
            <a:avLst/>
          </a:prstGeom>
          <a:gradFill>
            <a:gsLst>
              <a:gs pos="0">
                <a:srgbClr val="0099FF"/>
              </a:gs>
              <a:gs pos="60000">
                <a:schemeClr val="accent5">
                  <a:lumMod val="72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50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648072" cy="576064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00" y="266882"/>
            <a:ext cx="1894056" cy="1250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4338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Как называется дуэтный танец в балетном спектакле? 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251520" y="2915461"/>
            <a:ext cx="3888432" cy="720080"/>
          </a:xfrm>
          <a:prstGeom prst="parallelogram">
            <a:avLst/>
          </a:prstGeom>
          <a:gradFill>
            <a:gsLst>
              <a:gs pos="0">
                <a:srgbClr val="DDEBCF"/>
              </a:gs>
              <a:gs pos="81000">
                <a:schemeClr val="accent5">
                  <a:lumMod val="60000"/>
                  <a:lumOff val="40000"/>
                </a:schemeClr>
              </a:gs>
              <a:gs pos="97000">
                <a:schemeClr val="accent5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кордебалет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251520" y="4086713"/>
            <a:ext cx="3888432" cy="720080"/>
          </a:xfrm>
          <a:prstGeom prst="parallelogram">
            <a:avLst/>
          </a:prstGeom>
          <a:gradFill>
            <a:gsLst>
              <a:gs pos="0">
                <a:srgbClr val="DDEBCF"/>
              </a:gs>
              <a:gs pos="81000">
                <a:schemeClr val="accent5">
                  <a:lumMod val="60000"/>
                  <a:lumOff val="40000"/>
                </a:schemeClr>
              </a:gs>
              <a:gs pos="97000">
                <a:schemeClr val="accent5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па-де-де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251520" y="5373216"/>
            <a:ext cx="3888432" cy="720080"/>
          </a:xfrm>
          <a:prstGeom prst="parallelogram">
            <a:avLst/>
          </a:prstGeom>
          <a:gradFill>
            <a:gsLst>
              <a:gs pos="0">
                <a:srgbClr val="DDEBCF"/>
              </a:gs>
              <a:gs pos="81000">
                <a:schemeClr val="accent5">
                  <a:lumMod val="60000"/>
                  <a:lumOff val="40000"/>
                </a:schemeClr>
              </a:gs>
              <a:gs pos="97000">
                <a:schemeClr val="accent5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вариация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" r="24485"/>
          <a:stretch/>
        </p:blipFill>
        <p:spPr>
          <a:xfrm>
            <a:off x="6164383" y="2607228"/>
            <a:ext cx="1838548" cy="11819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/>
          <a:stretch/>
        </p:blipFill>
        <p:spPr>
          <a:xfrm>
            <a:off x="6164383" y="3871568"/>
            <a:ext cx="1830341" cy="13276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30" y="5281503"/>
            <a:ext cx="1856625" cy="1309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54" y="2875952"/>
            <a:ext cx="997148" cy="6444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54" y="5448798"/>
            <a:ext cx="997148" cy="6444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5" y="3531506"/>
            <a:ext cx="2687071" cy="184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2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chemeClr val="accent2">
                <a:lumMod val="60000"/>
                <a:lumOff val="40000"/>
              </a:schemeClr>
            </a:gs>
            <a:gs pos="97000">
              <a:srgbClr val="CC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95536" y="404664"/>
            <a:ext cx="1080120" cy="1080120"/>
          </a:xfrm>
          <a:prstGeom prst="star24">
            <a:avLst/>
          </a:prstGeom>
          <a:gradFill>
            <a:gsLst>
              <a:gs pos="0">
                <a:srgbClr val="C00000"/>
              </a:gs>
              <a:gs pos="60000">
                <a:srgbClr val="FF9999">
                  <a:lumMod val="72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Bookman Old Style" pitchFamily="18" charset="0"/>
              </a:rPr>
              <a:t>10</a:t>
            </a:r>
            <a:endParaRPr lang="ru-RU" sz="22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72400" y="6120947"/>
            <a:ext cx="668351" cy="504056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394822"/>
            <a:ext cx="1415979" cy="80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471" y="116958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Элементы мужского народного  танца, требующие силы, ловкости, акробатических навыков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0749" y="475978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Трюки</a:t>
            </a:r>
            <a:endParaRPr lang="ru-RU" sz="8000" b="1" i="1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408</Words>
  <Application>Microsoft Office PowerPoint</Application>
  <PresentationFormat>Экран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dits</dc:creator>
  <cp:lastModifiedBy>dits</cp:lastModifiedBy>
  <cp:revision>194</cp:revision>
  <dcterms:created xsi:type="dcterms:W3CDTF">2016-04-21T01:31:45Z</dcterms:created>
  <dcterms:modified xsi:type="dcterms:W3CDTF">2016-04-25T14:17:32Z</dcterms:modified>
</cp:coreProperties>
</file>