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1" r:id="rId9"/>
    <p:sldId id="262" r:id="rId10"/>
    <p:sldId id="263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B50FD6-0B27-40D5-B4C5-7B8D25585ACC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6987850-128A-4048-B1F8-CAF164A70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6000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50FD6-0B27-40D5-B4C5-7B8D25585ACC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87850-128A-4048-B1F8-CAF164A70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6000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50FD6-0B27-40D5-B4C5-7B8D25585ACC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87850-128A-4048-B1F8-CAF164A70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6000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50FD6-0B27-40D5-B4C5-7B8D25585ACC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87850-128A-4048-B1F8-CAF164A709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advTm="6000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50FD6-0B27-40D5-B4C5-7B8D25585ACC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87850-128A-4048-B1F8-CAF164A709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advTm="6000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50FD6-0B27-40D5-B4C5-7B8D25585ACC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87850-128A-4048-B1F8-CAF164A709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advTm="6000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50FD6-0B27-40D5-B4C5-7B8D25585ACC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87850-128A-4048-B1F8-CAF164A70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6000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50FD6-0B27-40D5-B4C5-7B8D25585ACC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87850-128A-4048-B1F8-CAF164A709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advTm="6000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B50FD6-0B27-40D5-B4C5-7B8D25585ACC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87850-128A-4048-B1F8-CAF164A70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6000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2B50FD6-0B27-40D5-B4C5-7B8D25585ACC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6987850-128A-4048-B1F8-CAF164A70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6000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B50FD6-0B27-40D5-B4C5-7B8D25585ACC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6987850-128A-4048-B1F8-CAF164A709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advTm="6000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2B50FD6-0B27-40D5-B4C5-7B8D25585ACC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6987850-128A-4048-B1F8-CAF164A709A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advTm="6000">
    <p:wheel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990656" cy="864095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75 лет </a:t>
            </a:r>
            <a:r>
              <a:rPr lang="ru-RU" sz="3200" dirty="0" err="1" smtClean="0">
                <a:solidFill>
                  <a:srgbClr val="FF0000"/>
                </a:solidFill>
              </a:rPr>
              <a:t>Ижемскому</a:t>
            </a:r>
            <a:r>
              <a:rPr lang="ru-RU" sz="3200" dirty="0" smtClean="0">
                <a:solidFill>
                  <a:srgbClr val="FF0000"/>
                </a:solidFill>
              </a:rPr>
              <a:t> району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i (43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7904" y="1628800"/>
            <a:ext cx="4788532" cy="4680520"/>
          </a:xfrm>
          <a:prstGeom prst="rect">
            <a:avLst/>
          </a:prstGeom>
          <a:ln w="190500" cap="sq">
            <a:solidFill>
              <a:srgbClr val="00B0F0"/>
            </a:solidFill>
            <a:prstDash val="solid"/>
            <a:miter lim="800000"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i (4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1988840"/>
            <a:ext cx="3240360" cy="4104456"/>
          </a:xfrm>
          <a:prstGeom prst="rect">
            <a:avLst/>
          </a:prstGeom>
        </p:spPr>
      </p:pic>
    </p:spTree>
  </p:cSld>
  <p:clrMapOvr>
    <a:masterClrMapping/>
  </p:clrMapOvr>
  <p:transition advTm="6000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Славной страницей в истории края является история развития спорта. Особенно почитаем всегда был лыжный спорт.</a:t>
            </a:r>
            <a:br>
              <a:rPr lang="ru-RU" sz="2400" dirty="0" smtClean="0">
                <a:solidFill>
                  <a:srgbClr val="0070C0"/>
                </a:solidFill>
              </a:rPr>
            </a:br>
            <a:r>
              <a:rPr lang="ru-RU" sz="2400" dirty="0" smtClean="0">
                <a:solidFill>
                  <a:srgbClr val="0070C0"/>
                </a:solidFill>
              </a:rPr>
              <a:t>Феномен, что население района численностью 23560 имеет трех олимпийских чемпионов.</a:t>
            </a:r>
            <a:endParaRPr lang="ru-RU" sz="2400" dirty="0">
              <a:solidFill>
                <a:srgbClr val="0070C0"/>
              </a:solidFill>
            </a:endParaRPr>
          </a:p>
        </p:txBody>
      </p:sp>
      <p:pic>
        <p:nvPicPr>
          <p:cNvPr id="3" name="Рисунок 2" descr="i (4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060848"/>
            <a:ext cx="2587488" cy="3960440"/>
          </a:xfrm>
          <a:prstGeom prst="rect">
            <a:avLst/>
          </a:prstGeom>
          <a:ln>
            <a:solidFill>
              <a:srgbClr val="00B0F0"/>
            </a:solidFill>
          </a:ln>
          <a:effectLst>
            <a:softEdge rad="112500"/>
          </a:effectLst>
        </p:spPr>
      </p:pic>
      <p:pic>
        <p:nvPicPr>
          <p:cNvPr id="4" name="Рисунок 3" descr="i (4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8024" y="2564904"/>
            <a:ext cx="3096344" cy="28803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00B0F0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advTm="6000">
    <p:whee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Лыжница планеты, четырехкратная олимпийская чемпионка Раиса Сметанина родом их с. </a:t>
            </a:r>
            <a:r>
              <a:rPr lang="ru-RU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Мохча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Семья лыжников Рочевых является национальной гордостью Республики Коми. Василий Рочев старший родился и вырос в с. </a:t>
            </a:r>
            <a:r>
              <a:rPr lang="ru-RU" sz="20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Бакур</a:t>
            </a:r>
            <a:r>
              <a:rPr lang="ru-RU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  <a:endParaRPr lang="ru-RU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Сметанина Раиса Петровна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Рочев Василий Павлович</a:t>
            </a:r>
            <a:endParaRPr lang="ru-RU" dirty="0"/>
          </a:p>
        </p:txBody>
      </p:sp>
      <p:pic>
        <p:nvPicPr>
          <p:cNvPr id="7" name="Содержимое 6" descr="i (45)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916832"/>
            <a:ext cx="2324100" cy="3233216"/>
          </a:xfrm>
          <a:prstGeom prst="rect">
            <a:avLst/>
          </a:prstGeom>
          <a:ln w="228600" cap="sq" cmpd="thickThin">
            <a:solidFill>
              <a:srgbClr val="7030A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6000">
    <p:whee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Фольклор </a:t>
            </a:r>
            <a:r>
              <a:rPr lang="ru-RU" sz="2000" dirty="0" err="1" smtClean="0">
                <a:solidFill>
                  <a:srgbClr val="FF0000"/>
                </a:solidFill>
              </a:rPr>
              <a:t>ижемских</a:t>
            </a:r>
            <a:r>
              <a:rPr lang="ru-RU" sz="2000" dirty="0" smtClean="0">
                <a:solidFill>
                  <a:srgbClr val="FF0000"/>
                </a:solidFill>
              </a:rPr>
              <a:t> коми представлен самыми различными жанрами: обрядовая поэзия – в свадебных плачах, похоронных причитаниях и плачах раскрывается глубинный смысл и символика семейной обрядности коми. Еще сохранились в памяти старожил местные календарные праздники, в каждой деревне свой «храм праздник», но самый зрелищный – районный праздник «Луд»</a:t>
            </a:r>
            <a:endParaRPr lang="ru-RU" sz="2000" dirty="0">
              <a:solidFill>
                <a:srgbClr val="FF0000"/>
              </a:solidFill>
            </a:endParaRPr>
          </a:p>
        </p:txBody>
      </p:sp>
      <p:pic>
        <p:nvPicPr>
          <p:cNvPr id="3" name="Рисунок 2" descr="i (9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05200" y="2060848"/>
            <a:ext cx="3371056" cy="36003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Tm="6000">
    <p:whee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Праздник «Луд» проходит в первой декаде июля. Праздник проводится на заливных лугах левого берега р. Ижма, где традиционно до его начала, проходит </a:t>
            </a:r>
            <a:r>
              <a:rPr lang="ru-RU" sz="2400" dirty="0" err="1" smtClean="0">
                <a:solidFill>
                  <a:srgbClr val="00B050"/>
                </a:solidFill>
              </a:rPr>
              <a:t>конно-спортивные</a:t>
            </a:r>
            <a:r>
              <a:rPr lang="ru-RU" sz="2400" dirty="0" smtClean="0">
                <a:solidFill>
                  <a:srgbClr val="00B050"/>
                </a:solidFill>
              </a:rPr>
              <a:t> соревнования. Более 100 наездников из сел и деревень района съезжаются побороться за почетное звание «Чемпион района»</a:t>
            </a:r>
            <a:endParaRPr lang="ru-RU" sz="2400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i (16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19500" y="2714624"/>
            <a:ext cx="3112740" cy="30906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Tm="6000">
    <p:whee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Народный праздник «Луд» открывают «В</a:t>
            </a:r>
            <a:r>
              <a:rPr lang="hu-HU" sz="2400" dirty="0" smtClean="0">
                <a:solidFill>
                  <a:srgbClr val="00B050"/>
                </a:solidFill>
              </a:rPr>
              <a:t>ő</a:t>
            </a:r>
            <a:r>
              <a:rPr lang="ru-RU" sz="2400" dirty="0" err="1" smtClean="0">
                <a:solidFill>
                  <a:srgbClr val="00B050"/>
                </a:solidFill>
              </a:rPr>
              <a:t>р</a:t>
            </a:r>
            <a:r>
              <a:rPr lang="hu-HU" sz="2400" dirty="0" smtClean="0">
                <a:solidFill>
                  <a:srgbClr val="00B050"/>
                </a:solidFill>
              </a:rPr>
              <a:t>ő</a:t>
            </a:r>
            <a:r>
              <a:rPr lang="ru-RU" sz="2400" dirty="0" smtClean="0">
                <a:solidFill>
                  <a:srgbClr val="00B050"/>
                </a:solidFill>
              </a:rPr>
              <a:t>та» – красочное хороводное действо по центральной улице села Ижмы. Творческие коллективы района  демонстрируют богатство хореографической лексики самобытной танцевальной традиции </a:t>
            </a:r>
            <a:r>
              <a:rPr lang="ru-RU" sz="2400" dirty="0" err="1" smtClean="0">
                <a:solidFill>
                  <a:srgbClr val="00B050"/>
                </a:solidFill>
              </a:rPr>
              <a:t>коми-ижемцев</a:t>
            </a:r>
            <a:r>
              <a:rPr lang="ru-RU" sz="2400" dirty="0" smtClean="0">
                <a:solidFill>
                  <a:srgbClr val="00B050"/>
                </a:solidFill>
              </a:rPr>
              <a:t>.</a:t>
            </a:r>
            <a:endParaRPr lang="ru-RU" sz="2400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i (7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132856"/>
            <a:ext cx="2808312" cy="33123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4">
                <a:lumMod val="75000"/>
              </a:schemeClr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pic>
        <p:nvPicPr>
          <p:cNvPr id="4" name="Рисунок 3" descr="i (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2276872"/>
            <a:ext cx="3936437" cy="295232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advTm="6000">
    <p:whee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«Луд» объединяет </a:t>
            </a:r>
            <a:r>
              <a:rPr lang="ru-RU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ижемцев</a:t>
            </a:r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Праздник принимает гостей из разных уголков России, помогая укрепить культурные отношения регионов.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Рисунок 2" descr="i (1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2492896"/>
            <a:ext cx="2520280" cy="2736304"/>
          </a:xfrm>
          <a:prstGeom prst="rect">
            <a:avLst/>
          </a:prstGeom>
          <a:ln w="38100" cap="sq">
            <a:solidFill>
              <a:schemeClr val="tx2">
                <a:lumMod val="60000"/>
                <a:lumOff val="40000"/>
              </a:schemeClr>
            </a:solidFill>
            <a:prstDash val="solid"/>
            <a:miter lim="800000"/>
          </a:ln>
          <a:effectLst>
            <a:glow rad="139700">
              <a:schemeClr val="accent6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i (1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2132856"/>
            <a:ext cx="3318387" cy="3456384"/>
          </a:xfrm>
          <a:prstGeom prst="rect">
            <a:avLst/>
          </a:prstGeom>
          <a:ln w="127000" cap="sq">
            <a:solidFill>
              <a:schemeClr val="accent5">
                <a:lumMod val="75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advTm="6000">
    <p:whee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92D050"/>
                </a:solidFill>
              </a:rPr>
              <a:t>С 2004 года в целях пропаганды традиционной культуры </a:t>
            </a:r>
            <a:r>
              <a:rPr lang="ru-RU" sz="2400" dirty="0" err="1" smtClean="0">
                <a:solidFill>
                  <a:srgbClr val="92D050"/>
                </a:solidFill>
              </a:rPr>
              <a:t>коми-ижемцев</a:t>
            </a:r>
            <a:r>
              <a:rPr lang="ru-RU" sz="2400" dirty="0" smtClean="0">
                <a:solidFill>
                  <a:srgbClr val="92D050"/>
                </a:solidFill>
              </a:rPr>
              <a:t> в д.Ласта проводится «</a:t>
            </a:r>
            <a:r>
              <a:rPr lang="ru-RU" sz="24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Праздник охотника</a:t>
            </a:r>
            <a:r>
              <a:rPr lang="ru-RU" sz="2400" dirty="0" smtClean="0">
                <a:solidFill>
                  <a:srgbClr val="92D050"/>
                </a:solidFill>
              </a:rPr>
              <a:t>»</a:t>
            </a:r>
            <a:endParaRPr lang="ru-RU" sz="2400" dirty="0">
              <a:solidFill>
                <a:srgbClr val="92D050"/>
              </a:solidFill>
            </a:endParaRPr>
          </a:p>
        </p:txBody>
      </p:sp>
      <p:pic>
        <p:nvPicPr>
          <p:cNvPr id="3" name="Рисунок 2" descr="i (1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2204864"/>
            <a:ext cx="2265040" cy="288032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chemeClr val="accent1">
                <a:lumMod val="40000"/>
                <a:lumOff val="60000"/>
              </a:schemeClr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i (3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20072" y="2060848"/>
            <a:ext cx="2448272" cy="316835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 advTm="6000">
    <p:wheel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 </a:t>
            </a:r>
            <a:r>
              <a:rPr lang="ru-RU" sz="2400" dirty="0" smtClean="0">
                <a:solidFill>
                  <a:srgbClr val="FF0000"/>
                </a:solidFill>
              </a:rPr>
              <a:t>День оленевода</a:t>
            </a:r>
            <a:r>
              <a:rPr lang="ru-RU" sz="2400" dirty="0" smtClean="0">
                <a:solidFill>
                  <a:srgbClr val="00B0F0"/>
                </a:solidFill>
              </a:rPr>
              <a:t> имеет давние традиции, этот праздник приурочен к началу перекочевки оленьих стад на зимние пастбища. Отмечается в церковный праздник Ильин день. Особенно популярны оленьи бега – обязательный атрибут праздника.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 advTm="6000">
    <p:whee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124744"/>
            <a:ext cx="7772400" cy="4644231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rgbClr val="7030A0"/>
                </a:solidFill>
              </a:rPr>
              <a:t>*1920 г. Образован </a:t>
            </a:r>
            <a:r>
              <a:rPr lang="ru-RU" sz="1800" dirty="0" err="1" smtClean="0">
                <a:solidFill>
                  <a:srgbClr val="7030A0"/>
                </a:solidFill>
              </a:rPr>
              <a:t>Ижмо-Печорский</a:t>
            </a:r>
            <a:r>
              <a:rPr lang="ru-RU" sz="1800" dirty="0" smtClean="0">
                <a:solidFill>
                  <a:srgbClr val="7030A0"/>
                </a:solidFill>
              </a:rPr>
              <a:t> уезд с центром в селе </a:t>
            </a:r>
            <a:r>
              <a:rPr lang="ru-RU" sz="1800" dirty="0" err="1" smtClean="0">
                <a:solidFill>
                  <a:srgbClr val="7030A0"/>
                </a:solidFill>
              </a:rPr>
              <a:t>ижма</a:t>
            </a:r>
            <a:r>
              <a:rPr lang="ru-RU" sz="1800" dirty="0" smtClean="0">
                <a:solidFill>
                  <a:srgbClr val="7030A0"/>
                </a:solidFill>
              </a:rPr>
              <a:t> В СОСТАВЕ 25 ВОЛОСТЕЙ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*1929Г.Образован </a:t>
            </a:r>
            <a:r>
              <a:rPr lang="ru-RU" sz="1800" dirty="0" err="1" smtClean="0">
                <a:solidFill>
                  <a:srgbClr val="7030A0"/>
                </a:solidFill>
              </a:rPr>
              <a:t>Ижемский</a:t>
            </a:r>
            <a:r>
              <a:rPr lang="ru-RU" sz="1800" dirty="0" smtClean="0">
                <a:solidFill>
                  <a:srgbClr val="7030A0"/>
                </a:solidFill>
              </a:rPr>
              <a:t> район с центром в с. Ижма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*1923 г. открыт первый детский сад в с. Ижма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* 1930 г. началось строительство судоремонтной базы в затоне Щельяюр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*1932 г. в </a:t>
            </a:r>
            <a:r>
              <a:rPr lang="ru-RU" sz="1800" dirty="0" err="1" smtClean="0">
                <a:solidFill>
                  <a:srgbClr val="7030A0"/>
                </a:solidFill>
              </a:rPr>
              <a:t>Ижемском</a:t>
            </a:r>
            <a:r>
              <a:rPr lang="ru-RU" sz="1800" dirty="0" smtClean="0">
                <a:solidFill>
                  <a:srgbClr val="7030A0"/>
                </a:solidFill>
              </a:rPr>
              <a:t> районе появился первый трактор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* 1934 г. открыт </a:t>
            </a:r>
            <a:r>
              <a:rPr lang="ru-RU" sz="1800" dirty="0" err="1" smtClean="0">
                <a:solidFill>
                  <a:srgbClr val="7030A0"/>
                </a:solidFill>
              </a:rPr>
              <a:t>Мохченский</a:t>
            </a:r>
            <a:r>
              <a:rPr lang="ru-RU" sz="1800" dirty="0" smtClean="0">
                <a:solidFill>
                  <a:srgbClr val="7030A0"/>
                </a:solidFill>
              </a:rPr>
              <a:t> педагогический техникум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* 1939 г. введена авиалиния Сыктывкар-Ухта-Ижма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*1954-1955 г. район занимал первое место в Коми АССР по производству мяса и молока, в развитии оленеводства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*1965 г. начала издательство газета «</a:t>
            </a:r>
            <a:r>
              <a:rPr lang="ru-RU" sz="1800" dirty="0" err="1" smtClean="0">
                <a:solidFill>
                  <a:srgbClr val="7030A0"/>
                </a:solidFill>
              </a:rPr>
              <a:t>Выль</a:t>
            </a:r>
            <a:r>
              <a:rPr lang="ru-RU" sz="1800" dirty="0" smtClean="0">
                <a:solidFill>
                  <a:srgbClr val="7030A0"/>
                </a:solidFill>
              </a:rPr>
              <a:t> </a:t>
            </a:r>
            <a:r>
              <a:rPr lang="ru-RU" sz="1800" dirty="0" err="1" smtClean="0">
                <a:solidFill>
                  <a:srgbClr val="7030A0"/>
                </a:solidFill>
              </a:rPr>
              <a:t>Войвыв</a:t>
            </a:r>
            <a:r>
              <a:rPr lang="ru-RU" sz="1800" dirty="0" smtClean="0">
                <a:solidFill>
                  <a:srgbClr val="7030A0"/>
                </a:solidFill>
              </a:rPr>
              <a:t>»(Новый Север) на коми языке</a:t>
            </a:r>
            <a:br>
              <a:rPr lang="ru-RU" sz="1800" dirty="0" smtClean="0">
                <a:solidFill>
                  <a:srgbClr val="7030A0"/>
                </a:solidFill>
              </a:rPr>
            </a:br>
            <a:endParaRPr lang="ru-RU" sz="1800" dirty="0">
              <a:solidFill>
                <a:srgbClr val="7030A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2657"/>
            <a:ext cx="7772400" cy="504055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Хроника исторических событий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6000">
    <p:whee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 Составила: Филиппова Екатерина Рюриковна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smtClean="0"/>
              <a:t>              </a:t>
            </a:r>
            <a:r>
              <a:rPr lang="ru-RU" sz="2400" dirty="0" err="1" smtClean="0"/>
              <a:t>Мошъюгская</a:t>
            </a:r>
            <a:r>
              <a:rPr lang="ru-RU" sz="2400" dirty="0" smtClean="0"/>
              <a:t> ООШ</a:t>
            </a:r>
            <a:endParaRPr lang="ru-RU" sz="2400" dirty="0"/>
          </a:p>
        </p:txBody>
      </p:sp>
    </p:spTree>
  </p:cSld>
  <p:clrMapOvr>
    <a:masterClrMapping/>
  </p:clrMapOvr>
  <p:transition advTm="6000">
    <p:whee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Ижемский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край – удаленный от городов и промышленных центров край деревень и сел, в котором сохранилась традиционная деревня, быт и культура, еще живы люди говорящие голосами предков, сохранились остатки тотемизма и анимизма – древних верований коми народа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3" name="Рисунок 2" descr="i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2636912"/>
            <a:ext cx="3330378" cy="3240360"/>
          </a:xfrm>
          <a:prstGeom prst="rect">
            <a:avLst/>
          </a:prstGeom>
          <a:ln w="38100" cap="sq">
            <a:solidFill>
              <a:schemeClr val="bg2">
                <a:lumMod val="50000"/>
              </a:schemeClr>
            </a:solidFill>
            <a:prstDash val="solid"/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Рисунок 3" descr="i (6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48065" y="2636912"/>
            <a:ext cx="3321156" cy="324036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5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advTm="6000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accent4">
                    <a:lumMod val="75000"/>
                  </a:schemeClr>
                </a:solidFill>
              </a:rPr>
              <a:t>Ижемская</a:t>
            </a:r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</a:rPr>
              <a:t> слобода, согласно некоторым данным, была основана в 1567 году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3" name="Рисунок 2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484784"/>
            <a:ext cx="2232248" cy="20162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i (20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1700808"/>
            <a:ext cx="2152650" cy="2016224"/>
          </a:xfrm>
          <a:prstGeom prst="rect">
            <a:avLst/>
          </a:prstGeom>
          <a:ln w="228600" cap="sq" cmpd="thickThin">
            <a:solidFill>
              <a:schemeClr val="accent2">
                <a:lumMod val="60000"/>
                <a:lumOff val="40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Рисунок 4" descr="i (42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44208" y="1340768"/>
            <a:ext cx="2318607" cy="2304256"/>
          </a:xfrm>
          <a:prstGeom prst="rect">
            <a:avLst/>
          </a:prstGeom>
          <a:ln w="88900" cap="sq" cmpd="thickThin">
            <a:solidFill>
              <a:schemeClr val="accent1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Рисунок 5" descr="i (39)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3568" y="3933056"/>
            <a:ext cx="2364078" cy="2232248"/>
          </a:xfrm>
          <a:prstGeom prst="ellipse">
            <a:avLst/>
          </a:prstGeom>
          <a:ln w="63500" cap="rnd">
            <a:solidFill>
              <a:srgbClr val="92D05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Рисунок 6" descr="i (25)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491880" y="3942695"/>
            <a:ext cx="1945382" cy="236662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92D05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Рисунок 7" descr="i (41)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72200" y="3861048"/>
            <a:ext cx="2160240" cy="235707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5">
                <a:lumMod val="75000"/>
              </a:schemeClr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advTm="6000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Коми </a:t>
            </a:r>
            <a:r>
              <a:rPr lang="ru-RU" sz="2400" dirty="0" err="1" smtClean="0">
                <a:solidFill>
                  <a:srgbClr val="00B050"/>
                </a:solidFill>
              </a:rPr>
              <a:t>ижемцы</a:t>
            </a:r>
            <a:r>
              <a:rPr lang="ru-RU" sz="2400" dirty="0" smtClean="0">
                <a:solidFill>
                  <a:srgbClr val="00B050"/>
                </a:solidFill>
              </a:rPr>
              <a:t> занимались охотой, рыболовством, земледелием, переняли у ненцев и поставили на торговую основу северное оленеводство.</a:t>
            </a:r>
            <a:endParaRPr lang="ru-RU" sz="2400" dirty="0">
              <a:solidFill>
                <a:srgbClr val="00B050"/>
              </a:solidFill>
            </a:endParaRPr>
          </a:p>
        </p:txBody>
      </p:sp>
      <p:pic>
        <p:nvPicPr>
          <p:cNvPr id="3" name="Рисунок 2" descr="i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628800"/>
            <a:ext cx="2143125" cy="1428750"/>
          </a:xfrm>
          <a:prstGeom prst="rect">
            <a:avLst/>
          </a:prstGeom>
        </p:spPr>
      </p:pic>
      <p:pic>
        <p:nvPicPr>
          <p:cNvPr id="4" name="Рисунок 3" descr="i (18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3888" y="2564904"/>
            <a:ext cx="4128459" cy="3096344"/>
          </a:xfrm>
          <a:prstGeom prst="rect">
            <a:avLst/>
          </a:prstGeom>
          <a:ln w="88900" cap="sq" cmpd="thickThin">
            <a:solidFill>
              <a:srgbClr val="92D05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advTm="6000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К концу 19 века </a:t>
            </a:r>
            <a:r>
              <a:rPr lang="ru-RU" sz="2400" dirty="0" err="1" smtClean="0">
                <a:solidFill>
                  <a:srgbClr val="FFC000"/>
                </a:solidFill>
              </a:rPr>
              <a:t>ижемцы</a:t>
            </a:r>
            <a:r>
              <a:rPr lang="ru-RU" sz="2400" dirty="0" smtClean="0">
                <a:solidFill>
                  <a:srgbClr val="FFC000"/>
                </a:solidFill>
              </a:rPr>
              <a:t> стали одним из самых крупных оленеводов в Большеземельской тундре</a:t>
            </a:r>
            <a:endParaRPr lang="ru-RU" sz="2400" dirty="0">
              <a:solidFill>
                <a:srgbClr val="FFC000"/>
              </a:solidFill>
            </a:endParaRPr>
          </a:p>
        </p:txBody>
      </p:sp>
      <p:pic>
        <p:nvPicPr>
          <p:cNvPr id="3" name="Рисунок 2" descr="i (2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204864"/>
            <a:ext cx="2769096" cy="273630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 descr="i (2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04792" y="2492896"/>
            <a:ext cx="3168352" cy="3024336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FFC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ransition advTm="6000">
    <p:whee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Высок был уровень развития сельского хозяйства в районе. Было развито молочно-мясное животноводство, овцеводство, выращивали кур, в большом количестве выращивали овощи: картофель, капусту, турнепс.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advTm="6000">
    <p:whee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Добыча и переработка древесины являлась важнейшей составляющей экономики с 30-х по 80-е годы 20 века.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6000">
    <p:whee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9900CC"/>
                </a:solidFill>
              </a:rPr>
              <a:t>Традиционная одежда коми в основном сходна с одеждой </a:t>
            </a:r>
            <a:r>
              <a:rPr lang="ru-RU" sz="2400" dirty="0" err="1" smtClean="0">
                <a:solidFill>
                  <a:srgbClr val="9900CC"/>
                </a:solidFill>
              </a:rPr>
              <a:t>северо-русского</a:t>
            </a:r>
            <a:r>
              <a:rPr lang="ru-RU" sz="2400" dirty="0" smtClean="0">
                <a:solidFill>
                  <a:srgbClr val="9900CC"/>
                </a:solidFill>
              </a:rPr>
              <a:t> населения. Северные коми широко использовали одежду, заимствованную у ненцев: </a:t>
            </a:r>
            <a:r>
              <a:rPr lang="ru-RU" sz="2400" dirty="0" err="1" smtClean="0">
                <a:solidFill>
                  <a:srgbClr val="9900CC"/>
                </a:solidFill>
              </a:rPr>
              <a:t>малича</a:t>
            </a:r>
            <a:r>
              <a:rPr lang="ru-RU" sz="2400" dirty="0" smtClean="0">
                <a:solidFill>
                  <a:srgbClr val="9900CC"/>
                </a:solidFill>
              </a:rPr>
              <a:t>(глухая верхняя одежда мехом внутрь), совок (глухая одежда из оленьих шкур мехом наружу), пимы и др.</a:t>
            </a:r>
            <a:endParaRPr lang="ru-RU" sz="2400" dirty="0">
              <a:solidFill>
                <a:srgbClr val="9900CC"/>
              </a:solidFill>
            </a:endParaRPr>
          </a:p>
        </p:txBody>
      </p:sp>
      <p:pic>
        <p:nvPicPr>
          <p:cNvPr id="3" name="Рисунок 2" descr="i (10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348879"/>
            <a:ext cx="2382298" cy="32485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bg2">
                <a:lumMod val="75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4" name="Рисунок 3" descr="i (37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4087" y="2276872"/>
            <a:ext cx="2242219" cy="316835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chemeClr val="accent2">
                <a:lumMod val="75000"/>
              </a:schemeClr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advTm="6000">
    <p:whee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58417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rgbClr val="9900CC"/>
                </a:solidFill>
              </a:rPr>
              <a:t>В одежде преобладала яркая окраска тканей. Были популярны яркие шали и платки, носили богато украшенные женские головные уборы: кокошники, парчовые </a:t>
            </a:r>
            <a:r>
              <a:rPr lang="ru-RU" sz="2000" dirty="0" err="1" smtClean="0">
                <a:solidFill>
                  <a:srgbClr val="9900CC"/>
                </a:solidFill>
              </a:rPr>
              <a:t>треюки</a:t>
            </a:r>
            <a:r>
              <a:rPr lang="ru-RU" sz="2000" dirty="0" smtClean="0">
                <a:solidFill>
                  <a:srgbClr val="9900CC"/>
                </a:solidFill>
              </a:rPr>
              <a:t> и др. </a:t>
            </a:r>
            <a:br>
              <a:rPr lang="ru-RU" sz="2000" dirty="0" smtClean="0">
                <a:solidFill>
                  <a:srgbClr val="9900CC"/>
                </a:solidFill>
              </a:rPr>
            </a:br>
            <a:r>
              <a:rPr lang="ru-RU" sz="2000" dirty="0" smtClean="0">
                <a:solidFill>
                  <a:srgbClr val="9900CC"/>
                </a:solidFill>
              </a:rPr>
              <a:t>В отдаленных деревнях женщины и поныне ходят в традиционных сарафанах, а по торжественным случаям – в праздники или на свадьбу – надевают старинные праздничные наряды.</a:t>
            </a:r>
            <a:endParaRPr lang="ru-RU" sz="2000" dirty="0">
              <a:solidFill>
                <a:srgbClr val="9900CC"/>
              </a:solidFill>
            </a:endParaRPr>
          </a:p>
        </p:txBody>
      </p:sp>
      <p:pic>
        <p:nvPicPr>
          <p:cNvPr id="3" name="Рисунок 2" descr="i (15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2714624"/>
            <a:ext cx="3183607" cy="287461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1">
                <a:lumMod val="75000"/>
              </a:schemeClr>
            </a:solidFill>
            <a:miter lim="800000"/>
          </a:ln>
          <a:effectLst>
            <a:glow rad="139700">
              <a:schemeClr val="accent4">
                <a:satMod val="175000"/>
                <a:alpha val="40000"/>
              </a:schemeClr>
            </a:glow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 advTm="6000">
    <p:whee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252</TotalTime>
  <Words>498</Words>
  <Application>Microsoft Office PowerPoint</Application>
  <PresentationFormat>Экран (4:3)</PresentationFormat>
  <Paragraphs>22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75 лет Ижемскому району</vt:lpstr>
      <vt:lpstr>Ижемский край – удаленный от городов и промышленных центров край деревень и сел, в котором сохранилась традиционная деревня, быт и культура, еще живы люди говорящие голосами предков, сохранились остатки тотемизма и анимизма – древних верований коми народа</vt:lpstr>
      <vt:lpstr>Ижемская слобода, согласно некоторым данным, была основана в 1567 году.</vt:lpstr>
      <vt:lpstr>Коми ижемцы занимались охотой, рыболовством, земледелием, переняли у ненцев и поставили на торговую основу северное оленеводство.</vt:lpstr>
      <vt:lpstr>К концу 19 века ижемцы стали одним из самых крупных оленеводов в Большеземельской тундре</vt:lpstr>
      <vt:lpstr>Высок был уровень развития сельского хозяйства в районе. Было развито молочно-мясное животноводство, овцеводство, выращивали кур, в большом количестве выращивали овощи: картофель, капусту, турнепс.</vt:lpstr>
      <vt:lpstr>Добыча и переработка древесины являлась важнейшей составляющей экономики с 30-х по 80-е годы 20 века.</vt:lpstr>
      <vt:lpstr>Традиционная одежда коми в основном сходна с одеждой северо-русского населения. Северные коми широко использовали одежду, заимствованную у ненцев: малича(глухая верхняя одежда мехом внутрь), совок (глухая одежда из оленьих шкур мехом наружу), пимы и др.</vt:lpstr>
      <vt:lpstr>В одежде преобладала яркая окраска тканей. Были популярны яркие шали и платки, носили богато украшенные женские головные уборы: кокошники, парчовые треюки и др.  В отдаленных деревнях женщины и поныне ходят в традиционных сарафанах, а по торжественным случаям – в праздники или на свадьбу – надевают старинные праздничные наряды.</vt:lpstr>
      <vt:lpstr>Славной страницей в истории края является история развития спорта. Особенно почитаем всегда был лыжный спорт. Феномен, что население района численностью 23560 имеет трех олимпийских чемпионов.</vt:lpstr>
      <vt:lpstr>Лыжница планеты, четырехкратная олимпийская чемпионка Раиса Сметанина родом их с. Мохча. Семья лыжников Рочевых является национальной гордостью Республики Коми. Василий Рочев старший родился и вырос в с. Бакур.</vt:lpstr>
      <vt:lpstr>Фольклор ижемских коми представлен самыми различными жанрами: обрядовая поэзия – в свадебных плачах, похоронных причитаниях и плачах раскрывается глубинный смысл и символика семейной обрядности коми. Еще сохранились в памяти старожил местные календарные праздники, в каждой деревне свой «храм праздник», но самый зрелищный – районный праздник «Луд»</vt:lpstr>
      <vt:lpstr>Праздник «Луд» проходит в первой декаде июля. Праздник проводится на заливных лугах левого берега р. Ижма, где традиционно до его начала, проходит конно-спортивные соревнования. Более 100 наездников из сел и деревень района съезжаются побороться за почетное звание «Чемпион района»</vt:lpstr>
      <vt:lpstr>Народный праздник «Луд» открывают «Вőрőта» – красочное хороводное действо по центральной улице села Ижмы. Творческие коллективы района  демонстрируют богатство хореографической лексики самобытной танцевальной традиции коми-ижемцев.</vt:lpstr>
      <vt:lpstr>«Луд» объединяет ижемцев. Праздник принимает гостей из разных уголков России, помогая укрепить культурные отношения регионов.</vt:lpstr>
      <vt:lpstr>С 2004 года в целях пропаганды традиционной культуры коми-ижемцев в д.Ласта проводится «Праздник охотника»</vt:lpstr>
      <vt:lpstr>И День оленевода имеет давние традиции, этот праздник приурочен к началу перекочевки оленьих стад на зимние пастбища. Отмечается в церковный праздник Ильин день. Особенно популярны оленьи бега – обязательный атрибут праздника.</vt:lpstr>
      <vt:lpstr>*1920 г. Образован Ижмо-Печорский уезд с центром в селе ижма В СОСТАВЕ 25 ВОЛОСТЕЙ *1929Г.Образован Ижемский район с центром в с. Ижма *1923 г. открыт первый детский сад в с. Ижма * 1930 г. началось строительство судоремонтной базы в затоне Щельяюр *1932 г. в Ижемском районе появился первый трактор * 1934 г. открыт Мохченский педагогический техникум * 1939 г. введена авиалиния Сыктывкар-Ухта-Ижма *1954-1955 г. район занимал первое место в Коми АССР по производству мяса и молока, в развитии оленеводства *1965 г. начала издательство газета «Выль Войвыв»(Новый Север) на коми языке </vt:lpstr>
      <vt:lpstr> Составила: Филиппова Екатерина Рюриковна                Мошъюгская ООШ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75 лет Ижемскому району</dc:title>
  <dc:creator>User</dc:creator>
  <cp:lastModifiedBy>User</cp:lastModifiedBy>
  <cp:revision>23</cp:revision>
  <dcterms:created xsi:type="dcterms:W3CDTF">2014-12-14T12:21:37Z</dcterms:created>
  <dcterms:modified xsi:type="dcterms:W3CDTF">2014-12-14T17:52:51Z</dcterms:modified>
</cp:coreProperties>
</file>