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94" y="-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E7D6CA-C355-47DC-9AEB-ED4C425257E9}" type="datetimeFigureOut">
              <a:rPr lang="ru-RU" smtClean="0"/>
              <a:pPr/>
              <a:t>01.06.2016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C9B153-7C75-4363-8B7B-86F2EDF71D2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C9B153-7C75-4363-8B7B-86F2EDF71D27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EB70C-7E7E-49D5-B0F4-F252B959A025}" type="datetimeFigureOut">
              <a:rPr lang="ru-RU" smtClean="0"/>
              <a:pPr/>
              <a:t>01.06.2016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D929A-DB41-40E8-ACFB-E73081855C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EB70C-7E7E-49D5-B0F4-F252B959A025}" type="datetimeFigureOut">
              <a:rPr lang="ru-RU" smtClean="0"/>
              <a:pPr/>
              <a:t>01.06.2016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D929A-DB41-40E8-ACFB-E73081855C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EB70C-7E7E-49D5-B0F4-F252B959A025}" type="datetimeFigureOut">
              <a:rPr lang="ru-RU" smtClean="0"/>
              <a:pPr/>
              <a:t>01.06.2016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D929A-DB41-40E8-ACFB-E73081855C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EB70C-7E7E-49D5-B0F4-F252B959A025}" type="datetimeFigureOut">
              <a:rPr lang="ru-RU" smtClean="0"/>
              <a:pPr/>
              <a:t>01.06.2016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D929A-DB41-40E8-ACFB-E73081855C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EB70C-7E7E-49D5-B0F4-F252B959A025}" type="datetimeFigureOut">
              <a:rPr lang="ru-RU" smtClean="0"/>
              <a:pPr/>
              <a:t>01.06.2016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D929A-DB41-40E8-ACFB-E73081855C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EB70C-7E7E-49D5-B0F4-F252B959A025}" type="datetimeFigureOut">
              <a:rPr lang="ru-RU" smtClean="0"/>
              <a:pPr/>
              <a:t>01.06.2016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D929A-DB41-40E8-ACFB-E73081855C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EB70C-7E7E-49D5-B0F4-F252B959A025}" type="datetimeFigureOut">
              <a:rPr lang="ru-RU" smtClean="0"/>
              <a:pPr/>
              <a:t>01.06.2016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D929A-DB41-40E8-ACFB-E73081855C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EB70C-7E7E-49D5-B0F4-F252B959A025}" type="datetimeFigureOut">
              <a:rPr lang="ru-RU" smtClean="0"/>
              <a:pPr/>
              <a:t>01.06.2016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D929A-DB41-40E8-ACFB-E73081855C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EB70C-7E7E-49D5-B0F4-F252B959A025}" type="datetimeFigureOut">
              <a:rPr lang="ru-RU" smtClean="0"/>
              <a:pPr/>
              <a:t>01.06.2016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D929A-DB41-40E8-ACFB-E73081855C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EB70C-7E7E-49D5-B0F4-F252B959A025}" type="datetimeFigureOut">
              <a:rPr lang="ru-RU" smtClean="0"/>
              <a:pPr/>
              <a:t>01.06.2016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D929A-DB41-40E8-ACFB-E73081855C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EB70C-7E7E-49D5-B0F4-F252B959A025}" type="datetimeFigureOut">
              <a:rPr lang="ru-RU" smtClean="0"/>
              <a:pPr/>
              <a:t>01.06.2016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D929A-DB41-40E8-ACFB-E73081855C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4EB70C-7E7E-49D5-B0F4-F252B959A025}" type="datetimeFigureOut">
              <a:rPr lang="ru-RU" smtClean="0"/>
              <a:pPr/>
              <a:t>01.06.2016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CD929A-DB41-40E8-ACFB-E73081855CB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Интерактивный плакат</a:t>
            </a:r>
            <a:b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«Гласные после шипящих»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11960" y="4365104"/>
            <a:ext cx="4608512" cy="1008112"/>
          </a:xfrm>
        </p:spPr>
        <p:txBody>
          <a:bodyPr>
            <a:normAutofit fontScale="92500" lnSpcReduction="10000"/>
          </a:bodyPr>
          <a:lstStyle/>
          <a:p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Выполнила: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учитель начальных классов</a:t>
            </a:r>
          </a:p>
          <a:p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квалификационной категории</a:t>
            </a:r>
          </a:p>
          <a:p>
            <a:r>
              <a:rPr lang="ru-RU" sz="2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Терещук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Елена 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Леонидовна</a:t>
            </a:r>
            <a:endParaRPr lang="ru-RU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95936" y="6093296"/>
            <a:ext cx="181511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г.Березники. 2016г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621125" y="476672"/>
            <a:ext cx="2012090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9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Ж</a:t>
            </a:r>
            <a:r>
              <a:rPr lang="ru-RU" sz="9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И</a:t>
            </a:r>
            <a:endParaRPr lang="ru-RU" sz="9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26026" y="4149080"/>
            <a:ext cx="2577822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9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Ш</a:t>
            </a:r>
            <a:r>
              <a:rPr lang="ru-RU" sz="9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И</a:t>
            </a:r>
            <a:endParaRPr lang="ru-RU" sz="9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83800" y="404664"/>
            <a:ext cx="1899968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9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Ч</a:t>
            </a:r>
            <a:r>
              <a:rPr lang="ru-RU" sz="9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А</a:t>
            </a:r>
            <a:endParaRPr lang="ru-RU" sz="9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635896" y="908720"/>
            <a:ext cx="2071401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9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Щ</a:t>
            </a:r>
            <a:r>
              <a:rPr lang="ru-RU" sz="9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А</a:t>
            </a:r>
            <a:endParaRPr lang="ru-RU" sz="9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907704" y="260648"/>
            <a:ext cx="590465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МБОУ «Школа №7 для обучающихся с ОВЗ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» </a:t>
            </a:r>
          </a:p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г. Березники  Пермский край</a:t>
            </a:r>
            <a:endPara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28596" y="1000108"/>
            <a:ext cx="8215370" cy="85725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/>
              <a:t>ЖИ – ШИ  </a:t>
            </a:r>
            <a:r>
              <a:rPr lang="ru-RU" sz="2800" dirty="0" smtClean="0"/>
              <a:t>ПИШИ С ГЛАСНОЙ БУКВОЙ</a:t>
            </a:r>
            <a:r>
              <a:rPr lang="ru-RU" dirty="0" smtClean="0"/>
              <a:t>    </a:t>
            </a:r>
            <a:r>
              <a:rPr lang="ru-RU" sz="4000" b="1" dirty="0" smtClean="0"/>
              <a:t>И</a:t>
            </a:r>
            <a:endParaRPr lang="ru-RU" sz="40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28596" y="2928934"/>
            <a:ext cx="8215370" cy="85725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/>
              <a:t>ЧА – ЩА </a:t>
            </a:r>
            <a:r>
              <a:rPr lang="ru-RU" sz="2800" dirty="0" smtClean="0"/>
              <a:t>ПИШИ С ГЛАСНОЙ БУКВОЙ   </a:t>
            </a:r>
            <a:r>
              <a:rPr lang="ru-RU" sz="4000" b="1" dirty="0" smtClean="0"/>
              <a:t>А</a:t>
            </a:r>
            <a:endParaRPr lang="ru-RU" sz="40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28596" y="4857760"/>
            <a:ext cx="8215370" cy="85725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/>
              <a:t>ЧУ – ЩУ </a:t>
            </a:r>
            <a:r>
              <a:rPr lang="ru-RU" sz="2800" dirty="0" smtClean="0"/>
              <a:t>ПИШИ С ГЛАСНОЙ БУКВОЙ    </a:t>
            </a:r>
            <a:r>
              <a:rPr lang="ru-RU" sz="4000" b="1" dirty="0" smtClean="0"/>
              <a:t>У</a:t>
            </a:r>
            <a:endParaRPr lang="ru-RU" sz="4000" b="1" dirty="0"/>
          </a:p>
        </p:txBody>
      </p:sp>
      <p:sp>
        <p:nvSpPr>
          <p:cNvPr id="9" name="Прямоугольник с двумя вырезанными соседними углами 8"/>
          <p:cNvSpPr/>
          <p:nvPr/>
        </p:nvSpPr>
        <p:spPr>
          <a:xfrm>
            <a:off x="395536" y="1916832"/>
            <a:ext cx="8215370" cy="914400"/>
          </a:xfrm>
          <a:prstGeom prst="snip2Same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ЖИРАФ      КАМЫШИ       МАЛЫШИ       ЛЫЖИ</a:t>
            </a:r>
          </a:p>
          <a:p>
            <a:pPr algn="ctr"/>
            <a:endParaRPr lang="ru-RU" dirty="0"/>
          </a:p>
        </p:txBody>
      </p:sp>
      <p:sp>
        <p:nvSpPr>
          <p:cNvPr id="11" name="Прямоугольник с двумя вырезанными соседними углами 10"/>
          <p:cNvSpPr/>
          <p:nvPr/>
        </p:nvSpPr>
        <p:spPr>
          <a:xfrm>
            <a:off x="428596" y="3857628"/>
            <a:ext cx="8215370" cy="914400"/>
          </a:xfrm>
          <a:prstGeom prst="snip2Same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ЧАШКА   ЧАЙКА   ТУЧА   ЩАВЕЛЬ     ПИЩА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с двумя вырезанными соседними углами 11"/>
          <p:cNvSpPr/>
          <p:nvPr/>
        </p:nvSpPr>
        <p:spPr>
          <a:xfrm>
            <a:off x="428596" y="5786454"/>
            <a:ext cx="8215370" cy="914400"/>
          </a:xfrm>
          <a:prstGeom prst="snip2Same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ЧУДО  ЧУЛОК  ЩУКА  ЧУМ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331640" y="2132856"/>
            <a:ext cx="239964" cy="2777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4643438" y="4214818"/>
            <a:ext cx="271458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2843808" y="4214818"/>
            <a:ext cx="227994" cy="27145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1403648" y="4214818"/>
            <a:ext cx="239394" cy="29430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7740352" y="2132856"/>
            <a:ext cx="271458" cy="3428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6156176" y="2132856"/>
            <a:ext cx="271458" cy="3428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4000496" y="2143116"/>
            <a:ext cx="285752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5436096" y="4221088"/>
            <a:ext cx="216024" cy="2794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>
            <a:off x="2699792" y="6165304"/>
            <a:ext cx="144016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ик 26"/>
          <p:cNvSpPr/>
          <p:nvPr/>
        </p:nvSpPr>
        <p:spPr>
          <a:xfrm>
            <a:off x="3707904" y="6165304"/>
            <a:ext cx="144016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/>
          <p:cNvSpPr/>
          <p:nvPr/>
        </p:nvSpPr>
        <p:spPr>
          <a:xfrm>
            <a:off x="5072066" y="6165304"/>
            <a:ext cx="148006" cy="2640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рямоугольник 28"/>
          <p:cNvSpPr/>
          <p:nvPr/>
        </p:nvSpPr>
        <p:spPr>
          <a:xfrm flipH="1" flipV="1">
            <a:off x="6084168" y="6165303"/>
            <a:ext cx="188594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7643834" y="4214818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611560" y="188640"/>
            <a:ext cx="7995738" cy="61500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Гласные после шипящих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6" grpId="0" animBg="1"/>
      <p:bldP spid="27" grpId="0" animBg="1"/>
      <p:bldP spid="28" grpId="0" animBg="1"/>
      <p:bldP spid="29" grpId="0" animBg="1"/>
      <p:bldP spid="3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640960" cy="922114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dirty="0" smtClean="0">
                <a:ln w="11430"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Вставь пропущенные буквы</a:t>
            </a:r>
            <a:endParaRPr lang="ru-RU" b="1" dirty="0">
              <a:ln w="11430"/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124744"/>
            <a:ext cx="8568952" cy="1800200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Камыши, широкий, ландыши, лужи, жилье, жилет, шипучий, мышиный, гаражи, чертежи, пушинка, шинель, жужжит, оружие, груши, наживка, жилище.</a:t>
            </a:r>
            <a:endParaRPr lang="ru-RU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3568" y="3068960"/>
            <a:ext cx="820891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Куча, пища, часы, смущать, свеча, щавель, чайник, встреча, чай, перчатки, площадь, роща, чайка, совещание.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55576" y="4581128"/>
            <a:ext cx="806489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Ищу, щука, чугун, щуплый, чувствительный, тащу, щуриться, чуткий, схвачу, хочу утащу, чужой, я стучу, я вытащу.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051720" y="1268760"/>
            <a:ext cx="216024" cy="21602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7092280" y="1268760"/>
            <a:ext cx="216024" cy="2880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5868144" y="1340768"/>
            <a:ext cx="216024" cy="21602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1403648" y="2492896"/>
            <a:ext cx="216024" cy="2880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2339752" y="1700808"/>
            <a:ext cx="216024" cy="21602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1331640" y="3212976"/>
            <a:ext cx="216024" cy="2880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1043608" y="1700808"/>
            <a:ext cx="144016" cy="21602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2987824" y="2492896"/>
            <a:ext cx="144016" cy="2880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 flipH="1">
            <a:off x="1428728" y="2143116"/>
            <a:ext cx="189734" cy="21602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2915816" y="2132856"/>
            <a:ext cx="216024" cy="2880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2843808" y="3212976"/>
            <a:ext cx="144016" cy="2880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2285984" y="3212976"/>
            <a:ext cx="197784" cy="21602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1763688" y="3645024"/>
            <a:ext cx="204192" cy="22785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3491880" y="3645024"/>
            <a:ext cx="123800" cy="2880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4429124" y="3214686"/>
            <a:ext cx="142876" cy="28746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5724128" y="3212976"/>
            <a:ext cx="144016" cy="2880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5148064" y="3645024"/>
            <a:ext cx="144016" cy="2880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2267744" y="3573016"/>
            <a:ext cx="144016" cy="2880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6012160" y="3645024"/>
            <a:ext cx="153888" cy="22589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5292080" y="2132856"/>
            <a:ext cx="144016" cy="21602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>
            <a:off x="2987824" y="1268760"/>
            <a:ext cx="137120" cy="21602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ик 26"/>
          <p:cNvSpPr/>
          <p:nvPr/>
        </p:nvSpPr>
        <p:spPr>
          <a:xfrm>
            <a:off x="4644008" y="1700808"/>
            <a:ext cx="216024" cy="2880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/>
          <p:cNvSpPr/>
          <p:nvPr/>
        </p:nvSpPr>
        <p:spPr>
          <a:xfrm>
            <a:off x="6804248" y="1700808"/>
            <a:ext cx="192360" cy="21602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рямоугольник 28"/>
          <p:cNvSpPr/>
          <p:nvPr/>
        </p:nvSpPr>
        <p:spPr>
          <a:xfrm>
            <a:off x="6876256" y="2132856"/>
            <a:ext cx="144016" cy="21602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8532440" y="2132856"/>
            <a:ext cx="216024" cy="2880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8532440" y="1700808"/>
            <a:ext cx="216024" cy="2880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7956376" y="1268760"/>
            <a:ext cx="216024" cy="2880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>
            <a:off x="6948264" y="3645024"/>
            <a:ext cx="144016" cy="2880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ик 33"/>
          <p:cNvSpPr/>
          <p:nvPr/>
        </p:nvSpPr>
        <p:spPr>
          <a:xfrm>
            <a:off x="1403648" y="4725144"/>
            <a:ext cx="144016" cy="2880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рямоугольник 34"/>
          <p:cNvSpPr/>
          <p:nvPr/>
        </p:nvSpPr>
        <p:spPr>
          <a:xfrm>
            <a:off x="6300192" y="3212976"/>
            <a:ext cx="144016" cy="2880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 35"/>
          <p:cNvSpPr/>
          <p:nvPr/>
        </p:nvSpPr>
        <p:spPr>
          <a:xfrm>
            <a:off x="7452320" y="3140968"/>
            <a:ext cx="144016" cy="36004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рямоугольник 36"/>
          <p:cNvSpPr/>
          <p:nvPr/>
        </p:nvSpPr>
        <p:spPr>
          <a:xfrm>
            <a:off x="1547664" y="5589240"/>
            <a:ext cx="144016" cy="2880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рямоугольник 37"/>
          <p:cNvSpPr/>
          <p:nvPr/>
        </p:nvSpPr>
        <p:spPr>
          <a:xfrm>
            <a:off x="3131840" y="4797152"/>
            <a:ext cx="144016" cy="2880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Прямоугольник 38"/>
          <p:cNvSpPr/>
          <p:nvPr/>
        </p:nvSpPr>
        <p:spPr>
          <a:xfrm>
            <a:off x="1115616" y="5157192"/>
            <a:ext cx="144016" cy="2880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Прямоугольник 39"/>
          <p:cNvSpPr/>
          <p:nvPr/>
        </p:nvSpPr>
        <p:spPr>
          <a:xfrm>
            <a:off x="1979712" y="4725144"/>
            <a:ext cx="144016" cy="2880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Прямоугольник 40"/>
          <p:cNvSpPr/>
          <p:nvPr/>
        </p:nvSpPr>
        <p:spPr>
          <a:xfrm>
            <a:off x="2627784" y="5157192"/>
            <a:ext cx="144016" cy="2880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Прямоугольник 41"/>
          <p:cNvSpPr/>
          <p:nvPr/>
        </p:nvSpPr>
        <p:spPr>
          <a:xfrm>
            <a:off x="8388424" y="4725144"/>
            <a:ext cx="144016" cy="2880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Прямоугольник 42"/>
          <p:cNvSpPr/>
          <p:nvPr/>
        </p:nvSpPr>
        <p:spPr>
          <a:xfrm>
            <a:off x="3995936" y="4725144"/>
            <a:ext cx="144016" cy="2880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Прямоугольник 43"/>
          <p:cNvSpPr/>
          <p:nvPr/>
        </p:nvSpPr>
        <p:spPr>
          <a:xfrm>
            <a:off x="4572000" y="5157192"/>
            <a:ext cx="144016" cy="2880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Прямоугольник 44"/>
          <p:cNvSpPr/>
          <p:nvPr/>
        </p:nvSpPr>
        <p:spPr>
          <a:xfrm>
            <a:off x="6429388" y="5143512"/>
            <a:ext cx="158836" cy="28575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Прямоугольник 45"/>
          <p:cNvSpPr/>
          <p:nvPr/>
        </p:nvSpPr>
        <p:spPr>
          <a:xfrm>
            <a:off x="5364088" y="5229200"/>
            <a:ext cx="144016" cy="2880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Прямоугольник 46"/>
          <p:cNvSpPr/>
          <p:nvPr/>
        </p:nvSpPr>
        <p:spPr>
          <a:xfrm>
            <a:off x="5292080" y="4797152"/>
            <a:ext cx="144016" cy="2880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Прямоугольник 47"/>
          <p:cNvSpPr/>
          <p:nvPr/>
        </p:nvSpPr>
        <p:spPr>
          <a:xfrm>
            <a:off x="3059832" y="5589240"/>
            <a:ext cx="144016" cy="2880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Прямоугольник 48"/>
          <p:cNvSpPr/>
          <p:nvPr/>
        </p:nvSpPr>
        <p:spPr>
          <a:xfrm>
            <a:off x="6876256" y="5157192"/>
            <a:ext cx="144016" cy="2880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04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" fill="hold">
                      <p:stCondLst>
                        <p:cond delay="0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>
                      <p:stCondLst>
                        <p:cond delay="0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34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5" fill="hold">
                      <p:stCondLst>
                        <p:cond delay="0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140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1" fill="hold">
                      <p:stCondLst>
                        <p:cond delay="0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5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3" fill="hold">
                      <p:stCondLst>
                        <p:cond delay="0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58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9" fill="hold">
                      <p:stCondLst>
                        <p:cond delay="0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64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5" fill="hold">
                      <p:stCondLst>
                        <p:cond delay="0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>
                      <p:stCondLst>
                        <p:cond delay="0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7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76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7" fill="hold">
                      <p:stCondLst>
                        <p:cond delay="0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182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3" fill="hold">
                      <p:stCondLst>
                        <p:cond delay="0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188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9" fill="hold">
                      <p:stCondLst>
                        <p:cond delay="0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194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5" fill="hold">
                      <p:stCondLst>
                        <p:cond delay="0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200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1" fill="hold">
                      <p:stCondLst>
                        <p:cond delay="0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0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206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7" fill="hold">
                      <p:stCondLst>
                        <p:cond delay="0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212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3" fill="hold">
                      <p:stCondLst>
                        <p:cond delay="0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218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9" fill="hold">
                      <p:stCondLst>
                        <p:cond delay="0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2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224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5" fill="hold">
                      <p:stCondLst>
                        <p:cond delay="0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2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230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1" fill="hold">
                      <p:stCondLst>
                        <p:cond delay="0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3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236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7" fill="hold">
                      <p:stCondLst>
                        <p:cond delay="0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242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3" fill="hold">
                      <p:stCondLst>
                        <p:cond delay="0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248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9" fill="hold">
                      <p:stCondLst>
                        <p:cond delay="0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5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254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5" fill="hold">
                      <p:stCondLst>
                        <p:cond delay="0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5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260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1" fill="hold">
                      <p:stCondLst>
                        <p:cond delay="0"/>
                      </p:stCondLst>
                      <p:childTnLst>
                        <p:par>
                          <p:cTn id="262" fill="hold">
                            <p:stCondLst>
                              <p:cond delay="0"/>
                            </p:stCondLst>
                            <p:childTnLst>
                              <p:par>
                                <p:cTn id="263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6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142984"/>
            <a:ext cx="8352928" cy="500066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i="1" dirty="0" smtClean="0"/>
              <a:t>	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Луна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освещ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ла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лесную ч</a:t>
            </a:r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щ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  .  </a:t>
            </a:r>
          </a:p>
          <a:p>
            <a:pPr algn="ctr">
              <a:buNone/>
            </a:pPr>
            <a:endParaRPr lang="ru-RU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В траве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трещ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 ли кузнечики.</a:t>
            </a:r>
          </a:p>
          <a:p>
            <a:pPr algn="ctr"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algn="ctr"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Для зелёного борщ      нужен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щ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вель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ctr">
              <a:buNone/>
            </a:pPr>
            <a:endParaRPr lang="ru-RU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ж 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знь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ж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раф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щ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ка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,  ч 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деса</a:t>
            </a:r>
            <a:endParaRPr lang="ru-RU" b="1" i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73946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Исправьте ошибки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3275856" y="1196752"/>
            <a:ext cx="216024" cy="2880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4" name="Прямоугольник 43"/>
          <p:cNvSpPr/>
          <p:nvPr/>
        </p:nvSpPr>
        <p:spPr>
          <a:xfrm>
            <a:off x="1115616" y="3789040"/>
            <a:ext cx="216024" cy="2160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endParaRPr lang="ru-RU" sz="3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4" name="Прямоугольник 73"/>
          <p:cNvSpPr/>
          <p:nvPr/>
        </p:nvSpPr>
        <p:spPr>
          <a:xfrm>
            <a:off x="4357686" y="928670"/>
            <a:ext cx="285752" cy="2857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я</a:t>
            </a:r>
            <a:endParaRPr lang="ru-RU" sz="3200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5" name="Прямоугольник 74"/>
          <p:cNvSpPr/>
          <p:nvPr/>
        </p:nvSpPr>
        <p:spPr>
          <a:xfrm>
            <a:off x="4786314" y="2214554"/>
            <a:ext cx="214314" cy="2857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я</a:t>
            </a:r>
            <a:endParaRPr lang="ru-RU" sz="3200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6" name="Прямоугольник 75"/>
          <p:cNvSpPr/>
          <p:nvPr/>
        </p:nvSpPr>
        <p:spPr>
          <a:xfrm>
            <a:off x="6643702" y="3357562"/>
            <a:ext cx="214314" cy="2857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я</a:t>
            </a:r>
            <a:endParaRPr lang="ru-RU" sz="3200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7" name="Прямоугольник 76"/>
          <p:cNvSpPr/>
          <p:nvPr/>
        </p:nvSpPr>
        <p:spPr>
          <a:xfrm>
            <a:off x="4786314" y="3286124"/>
            <a:ext cx="214314" cy="3571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endParaRPr lang="ru-RU" sz="3200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8" name="Прямоугольник 77"/>
          <p:cNvSpPr/>
          <p:nvPr/>
        </p:nvSpPr>
        <p:spPr>
          <a:xfrm>
            <a:off x="4429124" y="3286124"/>
            <a:ext cx="285752" cy="3571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я</a:t>
            </a:r>
            <a:endParaRPr lang="ru-RU" sz="3200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0" name="Прямоугольник 79"/>
          <p:cNvSpPr/>
          <p:nvPr/>
        </p:nvSpPr>
        <p:spPr>
          <a:xfrm>
            <a:off x="6929454" y="3357562"/>
            <a:ext cx="214314" cy="2857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endParaRPr lang="ru-RU" sz="3200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8" name="Прямоугольник 97"/>
          <p:cNvSpPr/>
          <p:nvPr/>
        </p:nvSpPr>
        <p:spPr>
          <a:xfrm>
            <a:off x="4000496" y="857232"/>
            <a:ext cx="428628" cy="4286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endParaRPr lang="ru-RU" sz="3200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0" name="Прямоугольник 99"/>
          <p:cNvSpPr/>
          <p:nvPr/>
        </p:nvSpPr>
        <p:spPr>
          <a:xfrm>
            <a:off x="6215074" y="928670"/>
            <a:ext cx="285752" cy="3571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endParaRPr lang="ru-RU" sz="3200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1" name="Прямоугольник 100"/>
          <p:cNvSpPr/>
          <p:nvPr/>
        </p:nvSpPr>
        <p:spPr>
          <a:xfrm>
            <a:off x="6500826" y="928670"/>
            <a:ext cx="214314" cy="3571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я</a:t>
            </a:r>
            <a:endParaRPr lang="ru-RU" sz="3200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" name="Прямоугольник 101"/>
          <p:cNvSpPr/>
          <p:nvPr/>
        </p:nvSpPr>
        <p:spPr>
          <a:xfrm>
            <a:off x="6858016" y="928670"/>
            <a:ext cx="214314" cy="3571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</a:t>
            </a:r>
            <a:endParaRPr lang="ru-RU" sz="3200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3" name="Прямоугольник 102"/>
          <p:cNvSpPr/>
          <p:nvPr/>
        </p:nvSpPr>
        <p:spPr>
          <a:xfrm>
            <a:off x="7143768" y="928670"/>
            <a:ext cx="285752" cy="3571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ю</a:t>
            </a:r>
            <a:endParaRPr lang="ru-RU" sz="3200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" name="Прямоугольник 103"/>
          <p:cNvSpPr/>
          <p:nvPr/>
        </p:nvSpPr>
        <p:spPr>
          <a:xfrm>
            <a:off x="5500694" y="4429132"/>
            <a:ext cx="214314" cy="3571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</a:t>
            </a:r>
            <a:endParaRPr lang="ru-RU" sz="3200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5" name="Прямоугольник 104"/>
          <p:cNvSpPr/>
          <p:nvPr/>
        </p:nvSpPr>
        <p:spPr>
          <a:xfrm>
            <a:off x="5072066" y="4429132"/>
            <a:ext cx="285752" cy="3571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ю</a:t>
            </a:r>
            <a:endParaRPr lang="ru-RU" sz="3200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6" name="Прямоугольник 105"/>
          <p:cNvSpPr/>
          <p:nvPr/>
        </p:nvSpPr>
        <p:spPr>
          <a:xfrm>
            <a:off x="4429124" y="2143116"/>
            <a:ext cx="214314" cy="3571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endParaRPr lang="ru-RU" sz="3200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7" name="Прямоугольник 106"/>
          <p:cNvSpPr/>
          <p:nvPr/>
        </p:nvSpPr>
        <p:spPr>
          <a:xfrm>
            <a:off x="2357422" y="4429132"/>
            <a:ext cx="285752" cy="3571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endParaRPr lang="ru-RU" sz="3200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8" name="Прямоугольник 107"/>
          <p:cNvSpPr/>
          <p:nvPr/>
        </p:nvSpPr>
        <p:spPr>
          <a:xfrm>
            <a:off x="2000232" y="4429132"/>
            <a:ext cx="214314" cy="3571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ы</a:t>
            </a:r>
            <a:endParaRPr lang="ru-RU" sz="3200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0" name="Прямоугольник 109"/>
          <p:cNvSpPr/>
          <p:nvPr/>
        </p:nvSpPr>
        <p:spPr>
          <a:xfrm>
            <a:off x="6286512" y="4429132"/>
            <a:ext cx="214314" cy="3571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</a:t>
            </a:r>
            <a:endParaRPr lang="ru-RU" sz="3200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1" name="Прямоугольник 110"/>
          <p:cNvSpPr/>
          <p:nvPr/>
        </p:nvSpPr>
        <p:spPr>
          <a:xfrm>
            <a:off x="6643702" y="4429132"/>
            <a:ext cx="285752" cy="3571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ю</a:t>
            </a:r>
            <a:endParaRPr lang="ru-RU" sz="3200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" name="Прямоугольник 111"/>
          <p:cNvSpPr/>
          <p:nvPr/>
        </p:nvSpPr>
        <p:spPr>
          <a:xfrm>
            <a:off x="3929058" y="4429132"/>
            <a:ext cx="214314" cy="3571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ы</a:t>
            </a:r>
            <a:endParaRPr lang="ru-RU" sz="3200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3" name="Прямоугольник 112"/>
          <p:cNvSpPr/>
          <p:nvPr/>
        </p:nvSpPr>
        <p:spPr>
          <a:xfrm>
            <a:off x="3357554" y="4429132"/>
            <a:ext cx="285752" cy="3571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endParaRPr lang="ru-RU" sz="3200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2.77556E-17 L 0.00764 0.0497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" y="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8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0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2.96296E-6 L 0.01737 0.04467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" y="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0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10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1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0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955 0.00278 L 0.00452 0.04746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" y="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"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10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5"/>
                  </p:tgtEl>
                </p:cond>
              </p:nextCondLst>
            </p:seq>
            <p:seq concurrent="1" nextAc="seek">
              <p:cTn id="45" restart="whenNotActive" fill="hold" evtFilter="cancelBubble" nodeType="interactiveSeq">
                <p:stCondLst>
                  <p:cond evt="onClick" delay="0">
                    <p:tgtEl>
                      <p:spTgt spid="10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" fill="hold">
                      <p:stCondLst>
                        <p:cond delay="0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4.07407E-6 L 0.0118 0.03564 " pathEditMode="relative" rAng="0" ptsTypes="AA">
                                      <p:cBhvr>
                                        <p:cTn id="49" dur="2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" y="1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6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4" dur="500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8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58 0.00533 L -0.02726 0.04746 " pathEditMode="relative" rAng="0" ptsTypes="AA">
                                      <p:cBhvr>
                                        <p:cTn id="61" dur="2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" y="2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7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6" dur="500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6"/>
                  </p:tgtEl>
                </p:cond>
              </p:nextCondLst>
            </p:seq>
            <p:seq concurrent="1" nextAc="seek">
              <p:cTn id="69" restart="whenNotActive" fill="hold" evtFilter="cancelBubble" nodeType="interactiveSeq">
                <p:stCondLst>
                  <p:cond evt="onClick" delay="0">
                    <p:tgtEl>
                      <p:spTgt spid="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" fill="hold">
                      <p:stCondLst>
                        <p:cond delay="0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4.81481E-6 L -0.02534 0.04213 " pathEditMode="relative" rAng="0" ptsTypes="AA">
                                      <p:cBhvr>
                                        <p:cTn id="73" dur="2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" y="2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0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10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8" dur="500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8"/>
                  </p:tgtEl>
                </p:cond>
              </p:nextCondLst>
            </p:seq>
            <p:seq concurrent="1" nextAc="seek">
              <p:cTn id="81" restart="whenNotActive" fill="hold" evtFilter="cancelBubble" nodeType="interactiveSeq">
                <p:stCondLst>
                  <p:cond evt="onClick" delay="0">
                    <p:tgtEl>
                      <p:spTgt spid="10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2" fill="hold">
                      <p:stCondLst>
                        <p:cond delay="0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781 0.00671 L -0.02535 0.04882 " pathEditMode="relative" rAng="0" ptsTypes="AA">
                                      <p:cBhvr>
                                        <p:cTn id="85" dur="2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" y="2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7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1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695 -0.0037 L 0.02188 0.04489 " pathEditMode="relative" rAng="0" ptsTypes="AA">
                                      <p:cBhvr>
                                        <p:cTn id="90" dur="2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" y="2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3"/>
                  </p:tgtEl>
                </p:cond>
              </p:nextCondLst>
            </p:seq>
            <p:seq concurrent="1" nextAc="seek">
              <p:cTn id="91" restart="whenNotActive" fill="hold" evtFilter="cancelBubble" nodeType="interactiveSeq">
                <p:stCondLst>
                  <p:cond evt="onClick" delay="0">
                    <p:tgtEl>
                      <p:spTgt spid="1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2" fill="hold">
                      <p:stCondLst>
                        <p:cond delay="0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5" dur="500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2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10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2" dur="500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5"/>
                  </p:tgtEl>
                </p:cond>
              </p:nextCondLst>
            </p:seq>
            <p:seq concurrent="1" nextAc="seek">
              <p:cTn id="105" restart="whenNotActive" fill="hold" evtFilter="cancelBubble" nodeType="interactiveSeq">
                <p:stCondLst>
                  <p:cond evt="onClick" delay="0">
                    <p:tgtEl>
                      <p:spTgt spid="10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6" fill="hold">
                      <p:stCondLst>
                        <p:cond delay="0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95 0.01712 L -0.01875 0.04882 " pathEditMode="relative" rAng="0" ptsTypes="AA">
                                      <p:cBhvr>
                                        <p:cTn id="109" dur="2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" y="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4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1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1.73994E-6 L 0.0158 0.04211 " pathEditMode="relative" rAng="0" ptsTypes="AA">
                                      <p:cBhvr>
                                        <p:cTn id="114" dur="2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" y="2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0"/>
                  </p:tgtEl>
                </p:cond>
              </p:nextCondLst>
            </p:seq>
            <p:seq concurrent="1" nextAc="seek">
              <p:cTn id="115" restart="whenNotActive" fill="hold" evtFilter="cancelBubble" nodeType="interactiveSeq">
                <p:stCondLst>
                  <p:cond evt="onClick" delay="0">
                    <p:tgtEl>
                      <p:spTgt spid="1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6" fill="hold">
                      <p:stCondLst>
                        <p:cond delay="0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9" dur="500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1"/>
                  </p:tgtEl>
                </p:cond>
              </p:nextCondLst>
            </p:seq>
          </p:childTnLst>
        </p:cTn>
      </p:par>
    </p:tnLst>
    <p:bldLst>
      <p:bldP spid="74" grpId="0"/>
      <p:bldP spid="75" grpId="0"/>
      <p:bldP spid="76" grpId="0"/>
      <p:bldP spid="77" grpId="0"/>
      <p:bldP spid="78" grpId="0"/>
      <p:bldP spid="80" grpId="0"/>
      <p:bldP spid="98" grpId="0"/>
      <p:bldP spid="100" grpId="0"/>
      <p:bldP spid="101" grpId="0"/>
      <p:bldP spid="102" grpId="0"/>
      <p:bldP spid="103" grpId="1"/>
      <p:bldP spid="104" grpId="0"/>
      <p:bldP spid="105" grpId="0"/>
      <p:bldP spid="106" grpId="0"/>
      <p:bldP spid="107" grpId="0"/>
      <p:bldP spid="108" grpId="0"/>
      <p:bldP spid="110" grpId="0"/>
      <p:bldP spid="111" grpId="0"/>
      <p:bldP spid="112" grpId="0"/>
      <p:bldP spid="113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367</TotalTime>
  <Words>194</Words>
  <Application>Microsoft Office PowerPoint</Application>
  <PresentationFormat>Экран (4:3)</PresentationFormat>
  <Paragraphs>52</Paragraphs>
  <Slides>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Интерактивный плакат «Гласные после шипящих»</vt:lpstr>
      <vt:lpstr>Слайд 2</vt:lpstr>
      <vt:lpstr>Вставь пропущенные буквы</vt:lpstr>
      <vt:lpstr>Исправьте ошибки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Интерактивный плакат «Гласные после шипящих»</dc:title>
  <dc:creator>Пользавотель</dc:creator>
  <cp:lastModifiedBy>Я</cp:lastModifiedBy>
  <cp:revision>42</cp:revision>
  <dcterms:created xsi:type="dcterms:W3CDTF">2016-03-10T09:13:50Z</dcterms:created>
  <dcterms:modified xsi:type="dcterms:W3CDTF">2016-06-01T16:26:56Z</dcterms:modified>
</cp:coreProperties>
</file>