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65" r:id="rId23"/>
    <p:sldId id="266" r:id="rId24"/>
    <p:sldId id="267" r:id="rId25"/>
    <p:sldId id="284" r:id="rId26"/>
    <p:sldId id="280" r:id="rId27"/>
    <p:sldId id="281" r:id="rId28"/>
    <p:sldId id="282" r:id="rId29"/>
    <p:sldId id="283" r:id="rId30"/>
    <p:sldId id="286" r:id="rId31"/>
    <p:sldId id="285"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2695361352"/>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73410811"/>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60487453"/>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408206310"/>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235153808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1475168959"/>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2984709044"/>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1366121074"/>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2563620996"/>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155359822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D36780C-2E6B-49BC-A24F-A45D8EA07F09}" type="datetimeFigureOut">
              <a:rPr lang="ru-RU" smtClean="0"/>
              <a:pPr/>
              <a:t>05.06.2016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3734570905"/>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6780C-2E6B-49BC-A24F-A45D8EA07F09}" type="datetimeFigureOut">
              <a:rPr lang="ru-RU" smtClean="0"/>
              <a:pPr/>
              <a:t>05.06.2016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AC6EC-E2CD-4DBE-A4B0-885C78F0BE3F}" type="slidenum">
              <a:rPr lang="ru-RU" smtClean="0"/>
              <a:pPr/>
              <a:t>‹#›</a:t>
            </a:fld>
            <a:endParaRPr lang="ru-RU"/>
          </a:p>
        </p:txBody>
      </p:sp>
    </p:spTree>
    <p:extLst>
      <p:ext uri="{BB962C8B-B14F-4D97-AF65-F5344CB8AC3E}">
        <p14:creationId xmlns="" xmlns:p14="http://schemas.microsoft.com/office/powerpoint/2010/main" val="4035410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blogs.pravkamchatka.ru/raduga/files/2013/04/%D0%98%D0%B7%D0%BE%D0%B1%D1%80%D0%B0%D0%B6%D0%B5%D0%BD%D0%B8%D0%B5-%D0%B8%D0%B7-%D0%B1%D1%83%D1%84%D0%B5%D1%80%D0%B0-%D0%BE%D0%B1%D0%BC%D0%B5%D0%BD%D0%B0-22.jp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hyperlink" Target="http://blogs.pravkamchatka.ru/raduga/files/2013/04/%D0%A0%D0%B0%D0%B9%D1%81%D0%BA%D0%BE%D0%B5-%D0%B4%D0%B5%D1%80%D0%B5%D0%B2%D0%BE.jp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3347864" y="4365104"/>
            <a:ext cx="5184576" cy="1273696"/>
          </a:xfrm>
        </p:spPr>
        <p:txBody>
          <a:bodyPr>
            <a:normAutofit fontScale="62500" lnSpcReduction="20000"/>
          </a:bodyPr>
          <a:lstStyle/>
          <a:p>
            <a:pPr algn="r"/>
            <a:r>
              <a:rPr lang="ru-RU" dirty="0" smtClean="0">
                <a:solidFill>
                  <a:schemeClr val="tx2">
                    <a:lumMod val="75000"/>
                  </a:schemeClr>
                </a:solidFill>
              </a:rPr>
              <a:t>Подготовила учитель биологии </a:t>
            </a:r>
          </a:p>
          <a:p>
            <a:pPr algn="r"/>
            <a:r>
              <a:rPr lang="ru-RU" dirty="0" smtClean="0">
                <a:solidFill>
                  <a:schemeClr val="tx2">
                    <a:lumMod val="75000"/>
                  </a:schemeClr>
                </a:solidFill>
              </a:rPr>
              <a:t> МАОУ «Физико-математический лицей № 38 </a:t>
            </a:r>
            <a:r>
              <a:rPr lang="ru-RU" dirty="0" smtClean="0">
                <a:solidFill>
                  <a:schemeClr val="tx2">
                    <a:lumMod val="75000"/>
                  </a:schemeClr>
                </a:solidFill>
              </a:rPr>
              <a:t>г.Ульяновска»</a:t>
            </a:r>
            <a:endParaRPr lang="ru-RU" dirty="0" smtClean="0">
              <a:solidFill>
                <a:schemeClr val="tx2">
                  <a:lumMod val="75000"/>
                </a:schemeClr>
              </a:solidFill>
            </a:endParaRPr>
          </a:p>
          <a:p>
            <a:pPr algn="r"/>
            <a:r>
              <a:rPr lang="ru-RU" dirty="0" smtClean="0">
                <a:solidFill>
                  <a:schemeClr val="tx2">
                    <a:lumMod val="75000"/>
                  </a:schemeClr>
                </a:solidFill>
              </a:rPr>
              <a:t>Пузырникова </a:t>
            </a:r>
            <a:r>
              <a:rPr lang="ru-RU" dirty="0" smtClean="0">
                <a:solidFill>
                  <a:schemeClr val="tx2">
                    <a:lumMod val="75000"/>
                  </a:schemeClr>
                </a:solidFill>
              </a:rPr>
              <a:t>Татьяна Анатольевна.</a:t>
            </a:r>
            <a:endParaRPr lang="ru-RU" dirty="0">
              <a:solidFill>
                <a:schemeClr val="tx2">
                  <a:lumMod val="75000"/>
                </a:schemeClr>
              </a:solidFill>
            </a:endParaRPr>
          </a:p>
        </p:txBody>
      </p:sp>
      <p:pic>
        <p:nvPicPr>
          <p:cNvPr id="1028" name="Picture 4" descr="&amp;Pcy;&amp;lcy;&amp;iecy;&amp;jcy;&amp;kcy;&amp;acy;&amp;scy;&amp;tcy; &quot;&amp;Pcy;&amp;ucy;&amp;scy;&amp;tcy;&amp;softcy; &amp;khcy;&amp;rcy;&amp;acy;&amp;ncy;&amp;icy;&amp;tcy; &amp;tcy;&amp;iecy;&amp;bcy;&amp;yacy; &amp;Acy;&amp;Ncy;&amp;Gcy;&amp;IEcy;&amp;Lcy; &amp;scy; &amp;vcy;&amp;ycy;&amp;scy;&amp;ocy;&amp;tcy;&amp;y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09279"/>
            <a:ext cx="4648200"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869504" y="2564904"/>
            <a:ext cx="7772400" cy="1470025"/>
          </a:xfrm>
        </p:spPr>
        <p:txBody>
          <a:bodyPr/>
          <a:lstStyle/>
          <a:p>
            <a:r>
              <a:rPr lang="ru-RU" b="1" dirty="0" smtClean="0">
                <a:solidFill>
                  <a:schemeClr val="tx2">
                    <a:lumMod val="75000"/>
                  </a:schemeClr>
                </a:solidFill>
                <a:effectLst>
                  <a:outerShdw blurRad="38100" dist="38100" dir="2700000" algn="tl">
                    <a:srgbClr val="000000">
                      <a:alpha val="43137"/>
                    </a:srgbClr>
                  </a:outerShdw>
                </a:effectLst>
                <a:latin typeface="Arial Black" pitchFamily="34" charset="0"/>
              </a:rPr>
              <a:t>РАСТЕНИЯ В РЕЛИГИИ</a:t>
            </a:r>
            <a:endParaRPr lang="ru-RU" b="1" dirty="0">
              <a:solidFill>
                <a:schemeClr val="tx2">
                  <a:lumMod val="75000"/>
                </a:schemeClr>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 xmlns:p14="http://schemas.microsoft.com/office/powerpoint/2010/main" val="4195454450"/>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764704"/>
            <a:ext cx="4827628" cy="4708981"/>
          </a:xfrm>
          <a:prstGeom prst="rect">
            <a:avLst/>
          </a:prstGeom>
        </p:spPr>
        <p:txBody>
          <a:bodyPr wrap="square">
            <a:spAutoFit/>
          </a:bodyPr>
          <a:lstStyle/>
          <a:p>
            <a:r>
              <a:rPr lang="ru-RU" sz="2000" b="1" u="sng" dirty="0">
                <a:effectLst>
                  <a:outerShdw blurRad="38100" dist="38100" dir="2700000" algn="tl">
                    <a:srgbClr val="000000">
                      <a:alpha val="43137"/>
                    </a:srgbClr>
                  </a:outerShdw>
                </a:effectLst>
              </a:rPr>
              <a:t>Предание о святом Пантелеймоне.</a:t>
            </a:r>
            <a:endParaRPr lang="ru-RU" sz="2000" b="1" dirty="0">
              <a:effectLst>
                <a:outerShdw blurRad="38100" dist="38100" dir="2700000" algn="tl">
                  <a:srgbClr val="000000">
                    <a:alpha val="43137"/>
                  </a:srgbClr>
                </a:outerShdw>
              </a:effectLst>
            </a:endParaRPr>
          </a:p>
          <a:p>
            <a:r>
              <a:rPr lang="ru-RU" sz="2000" b="1" dirty="0">
                <a:effectLst>
                  <a:outerShdw blurRad="38100" dist="38100" dir="2700000" algn="tl">
                    <a:srgbClr val="000000">
                      <a:alpha val="43137"/>
                    </a:srgbClr>
                  </a:outerShdw>
                </a:effectLst>
              </a:rPr>
              <a:t>“Есть в травах и цветах целительная сила. Для всех, умеющих их тайну разгадать”.</a:t>
            </a:r>
          </a:p>
          <a:p>
            <a:r>
              <a:rPr lang="ru-RU" sz="2000" b="1" dirty="0">
                <a:effectLst>
                  <a:outerShdw blurRad="38100" dist="38100" dir="2700000" algn="tl">
                    <a:srgbClr val="000000">
                      <a:alpha val="43137"/>
                    </a:srgbClr>
                  </a:outerShdw>
                </a:effectLst>
              </a:rPr>
              <a:t>Уже изначально растения были для людей не только источником питания, получения одежды, орудий труда и защиты. Они помогали человеку избавиться от болезней, сохранить жизненную активность и долголетие. Все врачи древности обращались к растениям. Лекарственные растения наделялись таинственной силой, их целебное действие связывалось со сверхъестественными свойствами, данными им Богом.</a:t>
            </a:r>
          </a:p>
        </p:txBody>
      </p:sp>
      <p:pic>
        <p:nvPicPr>
          <p:cNvPr id="12290" name="Picture 2" descr="&amp;Rcy;&amp;iecy;&amp;lcy;&amp;icy;&amp;gcy;&amp;icy;&amp;yacy; &quot; &amp;Scy;&amp;tcy;&amp;rcy;&amp;acy;&amp;ncy;&amp;icy;&amp;tscy;&amp;acy;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4952" y="694386"/>
            <a:ext cx="3571875" cy="47625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07235451"/>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011456" y="1124744"/>
            <a:ext cx="4827628" cy="3785652"/>
          </a:xfrm>
          <a:prstGeom prst="rect">
            <a:avLst/>
          </a:prstGeom>
        </p:spPr>
        <p:txBody>
          <a:bodyPr wrap="square">
            <a:spAutoFit/>
          </a:bodyPr>
          <a:lstStyle/>
          <a:p>
            <a:r>
              <a:rPr lang="ru-RU" sz="2000" b="1" dirty="0">
                <a:effectLst>
                  <a:outerShdw blurRad="38100" dist="38100" dir="2700000" algn="tl">
                    <a:srgbClr val="000000">
                      <a:alpha val="43137"/>
                    </a:srgbClr>
                  </a:outerShdw>
                </a:effectLst>
              </a:rPr>
              <a:t>В природе нет ни одного бесполезного растения. Весь зеленый мир - это своего рода аптека, о которой справедливо писал С. Кирсанов:</a:t>
            </a:r>
          </a:p>
          <a:p>
            <a:r>
              <a:rPr lang="ru-RU" sz="2000" b="1" i="1" dirty="0">
                <a:effectLst>
                  <a:outerShdw blurRad="38100" dist="38100" dir="2700000" algn="tl">
                    <a:srgbClr val="000000">
                      <a:alpha val="43137"/>
                    </a:srgbClr>
                  </a:outerShdw>
                </a:effectLst>
              </a:rPr>
              <a:t>Я не степью хожу, я хожу по аптеке.</a:t>
            </a:r>
            <a:endParaRPr lang="ru-RU" sz="2000" b="1" dirty="0">
              <a:effectLst>
                <a:outerShdw blurRad="38100" dist="38100" dir="2700000" algn="tl">
                  <a:srgbClr val="000000">
                    <a:alpha val="43137"/>
                  </a:srgbClr>
                </a:outerShdw>
              </a:effectLst>
            </a:endParaRPr>
          </a:p>
          <a:p>
            <a:r>
              <a:rPr lang="ru-RU" sz="2000" b="1" i="1" dirty="0">
                <a:effectLst>
                  <a:outerShdw blurRad="38100" dist="38100" dir="2700000" algn="tl">
                    <a:srgbClr val="000000">
                      <a:alpha val="43137"/>
                    </a:srgbClr>
                  </a:outerShdw>
                </a:effectLst>
              </a:rPr>
              <a:t>Разбираясь в ее травяной картотеке.</a:t>
            </a:r>
            <a:endParaRPr lang="ru-RU" sz="2000" b="1" dirty="0">
              <a:effectLst>
                <a:outerShdw blurRad="38100" dist="38100" dir="2700000" algn="tl">
                  <a:srgbClr val="000000">
                    <a:alpha val="43137"/>
                  </a:srgbClr>
                </a:outerShdw>
              </a:effectLst>
            </a:endParaRPr>
          </a:p>
          <a:p>
            <a:r>
              <a:rPr lang="ru-RU" sz="2000" b="1" dirty="0">
                <a:effectLst>
                  <a:outerShdw blurRad="38100" dist="38100" dir="2700000" algn="tl">
                    <a:srgbClr val="000000">
                      <a:alpha val="43137"/>
                    </a:srgbClr>
                  </a:outerShdw>
                </a:effectLst>
              </a:rPr>
              <a:t>Христианский святой Пантелеймон-целитель (на Руси его называли Пантелей), в народном представлении - добрый и мудрый собиратель трав, помощник всех страдающих телесными, либо душевными болезнями.</a:t>
            </a:r>
          </a:p>
        </p:txBody>
      </p:sp>
      <p:pic>
        <p:nvPicPr>
          <p:cNvPr id="14338" name="Picture 2" descr="&amp;Scy;&amp;ocy;&amp;ncy;&amp;iecy;&amp;tcy; &amp;vcy; &amp;pcy;&amp;ocy;&amp;ecy;&amp;zcy;&amp;icy;&amp;icy;/ &amp;vcy; &amp;rcy;&amp;ucy;&amp;scy;&amp;scy;&amp;kcy;&amp;ocy;&amp;jcy; &amp;pcy;&amp;ocy;&amp;ecy;&amp;zcy;&amp;icy;&amp;icy; &amp;Zcy;&amp;acy;&amp;pcy;&amp;icy;&amp;scy;&amp;icy; &amp;vcy; &amp;rcy;&amp;ucy;&amp;bcy;&amp;rcy;&amp;icy;&amp;kcy;&amp;iecy; &amp;Scy;&amp;ocy;&amp;ncy;&amp;iecy;&amp;tcy; &amp;vcy; &amp;pcy;&amp;ocy;&amp;ecy;&amp;zcy;&amp;icy;&amp;icy;/ &amp;vcy; &amp;rcy;&amp;ucy;&amp;scy;&amp;scy;&amp;kcy;&amp;ocy;&amp;jcy; &amp;pcy;&amp;ocy;&amp;ecy;&amp;zcy;&amp;icy;&amp;icy; &amp;Dcy;&amp;ncy;&amp;iecy;&amp;vcy;&amp;ncy;&amp;icy;&amp;kcy; Nora_Eleo : LiveInternet - &amp;Rcy;&amp;ocy;&amp;scy;&amp;scy;&amp;icy;&amp;jcy;&amp;scy;&amp;kcy;&amp;icy;&amp;j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1124744"/>
            <a:ext cx="3206130" cy="427484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74699491"/>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037082" y="1484784"/>
            <a:ext cx="4827628" cy="3046988"/>
          </a:xfrm>
          <a:prstGeom prst="rect">
            <a:avLst/>
          </a:prstGeom>
        </p:spPr>
        <p:txBody>
          <a:bodyPr wrap="square">
            <a:spAutoFit/>
          </a:bodyPr>
          <a:lstStyle/>
          <a:p>
            <a:r>
              <a:rPr lang="ru-RU" sz="2400" b="1" dirty="0">
                <a:effectLst>
                  <a:outerShdw blurRad="38100" dist="38100" dir="2700000" algn="tl">
                    <a:srgbClr val="000000">
                      <a:alpha val="43137"/>
                    </a:srgbClr>
                  </a:outerShdw>
                </a:effectLst>
              </a:rPr>
              <a:t>Люди верили, что каждый год, 9 августа, он спускается на Землю и бродит по лесам и лугам до рассвета, наделяя каждое растение целебной силой. Считалось, что травы, собранные на Пантелея излечивают любое заболевание</a:t>
            </a:r>
            <a:endParaRPr lang="ru-RU" sz="2400" dirty="0">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5" y="1124744"/>
            <a:ext cx="3641547" cy="424847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9793791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044575" y="302359"/>
            <a:ext cx="4827628" cy="6555641"/>
          </a:xfrm>
          <a:prstGeom prst="rect">
            <a:avLst/>
          </a:prstGeom>
        </p:spPr>
        <p:txBody>
          <a:bodyPr wrap="square">
            <a:spAutoFit/>
          </a:bodyPr>
          <a:lstStyle/>
          <a:p>
            <a:r>
              <a:rPr lang="ru-RU" sz="2000" b="1" dirty="0">
                <a:effectLst>
                  <a:outerShdw blurRad="38100" dist="38100" dir="2700000" algn="tl">
                    <a:srgbClr val="000000">
                      <a:alpha val="43137"/>
                    </a:srgbClr>
                  </a:outerShdw>
                </a:effectLst>
              </a:rPr>
              <a:t>Согласно преданиям, именно Пантелей открыл валериану, необычайно высоко почитаемую в современной медицине. Как-то в темную ночь целитель пошёл в лес собирать лекарственные травы. Вышел он на лесную опушку и вдруг среди кустов увидел множество мерцающих огоньков, выходивших тонкими струйками из земли. Пантелей стал раскапывать корни диковинного растения и, к своему удивлению, обнаружил, что чем больше он их копал, тем лучше себя чувствовал. Когда он набрал полную суму этих волшебных корешков, душа его наполнилась радостью и весельем. Проходя по селам, Пантелей давал больным людям эти корни и говорил: "Будь сильным, будь здоровым - </a:t>
            </a:r>
            <a:r>
              <a:rPr lang="ru-RU" sz="2000" b="1" dirty="0" err="1">
                <a:effectLst>
                  <a:outerShdw blurRad="38100" dist="38100" dir="2700000" algn="tl">
                    <a:srgbClr val="000000">
                      <a:alpha val="43137"/>
                    </a:srgbClr>
                  </a:outerShdw>
                </a:effectLst>
              </a:rPr>
              <a:t>valere</a:t>
            </a:r>
            <a:r>
              <a:rPr lang="ru-RU" sz="2000" b="1" dirty="0">
                <a:effectLst>
                  <a:outerShdw blurRad="38100" dist="38100" dir="2700000" algn="tl">
                    <a:srgbClr val="000000">
                      <a:alpha val="43137"/>
                    </a:srgbClr>
                  </a:outerShdw>
                </a:effectLst>
              </a:rPr>
              <a:t>!" И люди от тех корешков обретали покой и прилив жизненных </a:t>
            </a:r>
            <a:r>
              <a:rPr lang="ru-RU" sz="2000" b="1" dirty="0" smtClean="0">
                <a:effectLst>
                  <a:outerShdw blurRad="38100" dist="38100" dir="2700000" algn="tl">
                    <a:srgbClr val="000000">
                      <a:alpha val="43137"/>
                    </a:srgbClr>
                  </a:outerShdw>
                </a:effectLst>
              </a:rPr>
              <a:t>сил.</a:t>
            </a:r>
            <a:endParaRPr lang="ru-RU" sz="2000" dirty="0">
              <a:effectLst>
                <a:outerShdw blurRad="38100" dist="38100" dir="2700000" algn="tl">
                  <a:srgbClr val="000000">
                    <a:alpha val="43137"/>
                  </a:srgbClr>
                </a:outerShdw>
              </a:effectLst>
            </a:endParaRPr>
          </a:p>
        </p:txBody>
      </p:sp>
      <p:pic>
        <p:nvPicPr>
          <p:cNvPr id="16386" name="Picture 2" descr="&amp;lcy;&amp;iecy;&amp;kcy;&amp;acy;&amp;rcy;&amp;scy;&amp;tcy;&amp;vcy;&amp;iecy;&amp;ncy;&amp;ncy;&amp;ycy;&amp;iecy; &amp;rcy;&amp;acy;&amp;scy;&amp;tcy;&amp;iecy;&amp;ncy;&amp;icy;&amp;yacy; &amp;Zcy;&amp;acy;&amp;pcy;&amp;icy;&amp;scy;&amp;icy; &amp;vcy; &amp;rcy;&amp;ucy;&amp;bcy;&amp;rcy;&amp;icy;&amp;kcy;&amp;iecy; &amp;lcy;&amp;iecy;&amp;kcy;&amp;acy;&amp;rcy;&amp;scy;&amp;tcy;&amp;vcy;&amp;iecy;&amp;ncy;&amp;ncy;&amp;ycy;&amp;iecy; &amp;rcy;&amp;acy;&amp;scy;&amp;tcy;&amp;iecy;&amp;ncy;&amp;icy;&amp;yacy; &amp;Dcy;&amp;ncy;&amp;iecy;&amp;vcy;&amp;ncy;&amp;icy;&amp;kcy; &amp;Kcy;&amp;icy;&amp;tcy;&amp;acy;&amp;jcy;&amp;scy;&amp;kcy;&amp;icy;&amp;jcy;_&amp;scy;&amp;yucy;&amp;rcy;&amp;pcy;&amp;rcy;&amp;icy;&amp;zcy; : LiveInternet - &amp;Rcy;&amp;ocy;&amp;scy;&amp;scy;&amp;icy;&amp;jcy;&amp;scy;&amp;kcy;&amp;icy;&amp;jcy; &amp;Scy;&amp;iecy;&amp;rcy;&amp;vcy;&amp;icy;&amp;scy; &amp;Ocy;&amp;ncy;&amp;lcy;&amp;a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2125" y="1556792"/>
            <a:ext cx="3842934" cy="329651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60146676"/>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071750" y="836712"/>
            <a:ext cx="4827628" cy="4524315"/>
          </a:xfrm>
          <a:prstGeom prst="rect">
            <a:avLst/>
          </a:prstGeom>
        </p:spPr>
        <p:txBody>
          <a:bodyPr wrap="square">
            <a:spAutoFit/>
          </a:bodyPr>
          <a:lstStyle/>
          <a:p>
            <a:r>
              <a:rPr lang="ru-RU" sz="2400" b="1" dirty="0">
                <a:effectLst>
                  <a:outerShdw blurRad="38100" dist="38100" dir="2700000" algn="tl">
                    <a:srgbClr val="000000">
                      <a:alpha val="43137"/>
                    </a:srgbClr>
                  </a:outerShdw>
                </a:effectLst>
              </a:rPr>
              <a:t>Великому целителю посвятил свои стихи Сергей Аксаков:</a:t>
            </a:r>
          </a:p>
          <a:p>
            <a:r>
              <a:rPr lang="ru-RU" sz="2400" b="1" i="1" dirty="0">
                <a:effectLst>
                  <a:outerShdw blurRad="38100" dist="38100" dir="2700000" algn="tl">
                    <a:srgbClr val="000000">
                      <a:alpha val="43137"/>
                    </a:srgbClr>
                  </a:outerShdw>
                </a:effectLst>
              </a:rPr>
              <a:t>Есть, однако, примиритель,</a:t>
            </a:r>
            <a:endParaRPr lang="ru-RU" sz="2400" b="1" dirty="0">
              <a:effectLst>
                <a:outerShdw blurRad="38100" dist="38100" dir="2700000" algn="tl">
                  <a:srgbClr val="000000">
                    <a:alpha val="43137"/>
                  </a:srgbClr>
                </a:outerShdw>
              </a:effectLst>
            </a:endParaRPr>
          </a:p>
          <a:p>
            <a:r>
              <a:rPr lang="ru-RU" sz="2400" b="1" i="1" dirty="0">
                <a:effectLst>
                  <a:outerShdw blurRad="38100" dist="38100" dir="2700000" algn="tl">
                    <a:srgbClr val="000000">
                      <a:alpha val="43137"/>
                    </a:srgbClr>
                  </a:outerShdw>
                </a:effectLst>
              </a:rPr>
              <a:t>Вечно юный и живой,</a:t>
            </a:r>
            <a:endParaRPr lang="ru-RU" sz="2400" b="1" dirty="0">
              <a:effectLst>
                <a:outerShdw blurRad="38100" dist="38100" dir="2700000" algn="tl">
                  <a:srgbClr val="000000">
                    <a:alpha val="43137"/>
                  </a:srgbClr>
                </a:outerShdw>
              </a:effectLst>
            </a:endParaRPr>
          </a:p>
          <a:p>
            <a:r>
              <a:rPr lang="ru-RU" sz="2400" b="1" i="1" dirty="0">
                <a:effectLst>
                  <a:outerShdw blurRad="38100" dist="38100" dir="2700000" algn="tl">
                    <a:srgbClr val="000000">
                      <a:alpha val="43137"/>
                    </a:srgbClr>
                  </a:outerShdw>
                </a:effectLst>
              </a:rPr>
              <a:t>Чудотворец и целитель, -</a:t>
            </a:r>
            <a:endParaRPr lang="ru-RU" sz="2400" b="1" dirty="0">
              <a:effectLst>
                <a:outerShdw blurRad="38100" dist="38100" dir="2700000" algn="tl">
                  <a:srgbClr val="000000">
                    <a:alpha val="43137"/>
                  </a:srgbClr>
                </a:outerShdw>
              </a:effectLst>
            </a:endParaRPr>
          </a:p>
          <a:p>
            <a:r>
              <a:rPr lang="ru-RU" sz="2400" b="1" i="1" dirty="0">
                <a:effectLst>
                  <a:outerShdw blurRad="38100" dist="38100" dir="2700000" algn="tl">
                    <a:srgbClr val="000000">
                      <a:alpha val="43137"/>
                    </a:srgbClr>
                  </a:outerShdw>
                </a:effectLst>
              </a:rPr>
              <a:t>Ухожу к нему порой.</a:t>
            </a:r>
            <a:endParaRPr lang="ru-RU" sz="2400" b="1" dirty="0">
              <a:effectLst>
                <a:outerShdw blurRad="38100" dist="38100" dir="2700000" algn="tl">
                  <a:srgbClr val="000000">
                    <a:alpha val="43137"/>
                  </a:srgbClr>
                </a:outerShdw>
              </a:effectLst>
            </a:endParaRPr>
          </a:p>
          <a:p>
            <a:r>
              <a:rPr lang="ru-RU" sz="2400" b="1" dirty="0">
                <a:effectLst>
                  <a:outerShdw blurRad="38100" dist="38100" dir="2700000" algn="tl">
                    <a:srgbClr val="000000">
                      <a:alpha val="43137"/>
                    </a:srgbClr>
                  </a:outerShdw>
                </a:effectLst>
              </a:rPr>
              <a:t>К чудотворцу обращался также поэт А. К. Толстой, на стихотворение которого "Пантелей-целитель" Сергей Рахманинов в 1900 году написал музыку.</a:t>
            </a:r>
          </a:p>
        </p:txBody>
      </p:sp>
      <p:pic>
        <p:nvPicPr>
          <p:cNvPr id="1741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302359"/>
            <a:ext cx="2066553" cy="248711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63688" y="2505010"/>
            <a:ext cx="2066886" cy="232166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bwMode="auto">
          <a:xfrm>
            <a:off x="395536" y="3762286"/>
            <a:ext cx="1977912" cy="275519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86795691"/>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067944" y="1484784"/>
            <a:ext cx="4572000" cy="3416320"/>
          </a:xfrm>
          <a:prstGeom prst="rect">
            <a:avLst/>
          </a:prstGeom>
        </p:spPr>
        <p:txBody>
          <a:bodyPr>
            <a:spAutoFit/>
          </a:bodyPr>
          <a:lstStyle/>
          <a:p>
            <a:r>
              <a:rPr lang="ru-RU" sz="2400" b="1" dirty="0">
                <a:effectLst>
                  <a:outerShdw blurRad="38100" dist="38100" dir="2700000" algn="tl">
                    <a:srgbClr val="000000">
                      <a:alpha val="43137"/>
                    </a:srgbClr>
                  </a:outerShdw>
                </a:effectLst>
              </a:rPr>
              <a:t>Существует поверье, что в светлые лунные ночи, когда вся земля объята глубоким сном, Пресвятая Дева, окруженная венцом из серебристых ландышей, появляется иногда тем из счастливых смертных, которым готовит нечаянную радость. </a:t>
            </a:r>
            <a:endParaRPr lang="ru-RU" sz="2400"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908720"/>
            <a:ext cx="3362325" cy="48101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53558175"/>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067944" y="1052736"/>
            <a:ext cx="4572000" cy="4154984"/>
          </a:xfrm>
          <a:prstGeom prst="rect">
            <a:avLst/>
          </a:prstGeom>
        </p:spPr>
        <p:txBody>
          <a:bodyPr>
            <a:spAutoFit/>
          </a:bodyPr>
          <a:lstStyle/>
          <a:p>
            <a:r>
              <a:rPr lang="ru-RU" sz="2400" b="1" dirty="0" smtClean="0">
                <a:effectLst>
                  <a:outerShdw blurRad="38100" dist="38100" dir="2700000" algn="tl">
                    <a:srgbClr val="000000">
                      <a:alpha val="43137"/>
                    </a:srgbClr>
                  </a:outerShdw>
                </a:effectLst>
              </a:rPr>
              <a:t>Когда ландыш отцветает, вырастает маленькая круглая ягодка - горючие, огненные слезы, которыми ландыш оплакивает весну, кругосветную путешественницу, рассыпающую всем свои ласки и нигде не останавливающуюся. Влюбленный </a:t>
            </a:r>
            <a:r>
              <a:rPr lang="ru-RU" sz="2400" b="1" dirty="0">
                <a:effectLst>
                  <a:outerShdw blurRad="38100" dist="38100" dir="2700000" algn="tl">
                    <a:srgbClr val="000000">
                      <a:alpha val="43137"/>
                    </a:srgbClr>
                  </a:outerShdw>
                </a:effectLst>
              </a:rPr>
              <a:t>ландыш также безмолвно перенес свое горе, как нес и радость любви. </a:t>
            </a:r>
          </a:p>
        </p:txBody>
      </p:sp>
      <p:pic>
        <p:nvPicPr>
          <p:cNvPr id="19458" name="Picture 2" descr="@&amp;dcy;&amp;ncy;&amp;iecy;&amp;vcy;&amp;ncy;&amp;icy;&amp;kcy;&amp;icy; - &amp;Ocy;&amp;dcy;&amp;icy;&amp;ncy;&amp;ocy;&amp;chcy;&amp;iecy;&amp;scy;&amp;tcy;&amp;vcy;&amp;ocy; &amp;lcy;&amp;yucy;&amp;bcy;&amp;vcy;&amp;i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8942" y="449371"/>
            <a:ext cx="3959002" cy="316720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9460" name="Picture 4" descr="&amp;Vcy;&amp;ncy;&amp;icy;&amp;mcy;&amp;acy;&amp;ncy;&amp;icy;&amp;iecy;: &amp;yacy;&amp;dcy;&amp;ocy;&amp;vcy;&amp;icy;&amp;tcy;&amp;ycy;&amp;iecy; &amp;yacy;&amp;gcy;&amp;ocy;&amp;dcy;&amp;ycy; (&amp;chcy;&amp;acy;&amp;scy;&amp;tcy;&amp;softcy;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8662" y="3609288"/>
            <a:ext cx="3809281" cy="285696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21144474"/>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283968" y="1628800"/>
            <a:ext cx="4572000" cy="2677656"/>
          </a:xfrm>
          <a:prstGeom prst="rect">
            <a:avLst/>
          </a:prstGeom>
        </p:spPr>
        <p:txBody>
          <a:bodyPr>
            <a:spAutoFit/>
          </a:bodyPr>
          <a:lstStyle/>
          <a:p>
            <a:r>
              <a:rPr lang="ru-RU" sz="2400" b="1" dirty="0" smtClean="0">
                <a:effectLst>
                  <a:outerShdw blurRad="38100" dist="38100" dir="2700000" algn="tl">
                    <a:srgbClr val="000000">
                      <a:alpha val="43137"/>
                    </a:srgbClr>
                  </a:outerShdw>
                </a:effectLst>
              </a:rPr>
              <a:t>В </a:t>
            </a:r>
            <a:r>
              <a:rPr lang="ru-RU" sz="2400" b="1" dirty="0">
                <a:effectLst>
                  <a:outerShdw blurRad="38100" dist="38100" dir="2700000" algn="tl">
                    <a:srgbClr val="000000">
                      <a:alpha val="43137"/>
                    </a:srgbClr>
                  </a:outerShdw>
                </a:effectLst>
              </a:rPr>
              <a:t>связи с этим языческим преданием, возможно, возникло христианское сказание о происхождении ландыша из горючих слез Пресвятой Богородицы у креста ее распятого сына</a:t>
            </a:r>
            <a:r>
              <a:rPr lang="ru-RU" sz="2400" b="1" dirty="0" smtClean="0">
                <a:effectLst>
                  <a:outerShdw blurRad="38100" dist="38100" dir="2700000" algn="tl">
                    <a:srgbClr val="000000">
                      <a:alpha val="43137"/>
                    </a:srgbClr>
                  </a:outerShdw>
                </a:effectLst>
              </a:rPr>
              <a:t>.</a:t>
            </a:r>
            <a:endParaRPr lang="ru-RU" sz="2400" b="1" dirty="0">
              <a:effectLst>
                <a:outerShdw blurRad="38100" dist="38100" dir="2700000" algn="tl">
                  <a:srgbClr val="000000">
                    <a:alpha val="43137"/>
                  </a:srgbClr>
                </a:outerShdw>
              </a:effectLst>
            </a:endParaRPr>
          </a:p>
        </p:txBody>
      </p:sp>
      <p:pic>
        <p:nvPicPr>
          <p:cNvPr id="20482" name="Picture 2" descr="&amp;Tcy;&amp;acy; &amp;tcy;&amp;ycy; &amp;shcy;&amp;ocy;. - &amp;Dcy;&amp;iecy;&amp;vcy;&amp;acy; &amp;Mcy;&amp;acy;&amp;rcy;&amp;icy;&amp;yacy; - &amp;Kcy;&amp;ocy;&amp;rcy;&amp;ocy;&amp;lcy;&amp;iecy;&amp;vcy;&amp;acy; &amp;Pcy;&amp;ocy;&amp;lcy;&amp;softcy;&amp;shcy;&amp;i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836712"/>
            <a:ext cx="3528392" cy="528202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73338363"/>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274871" y="836712"/>
            <a:ext cx="4572000" cy="4893647"/>
          </a:xfrm>
          <a:prstGeom prst="rect">
            <a:avLst/>
          </a:prstGeom>
        </p:spPr>
        <p:txBody>
          <a:bodyPr>
            <a:spAutoFit/>
          </a:bodyPr>
          <a:lstStyle/>
          <a:p>
            <a:r>
              <a:rPr lang="ru-RU" sz="2400" b="1" i="1" u="sng" dirty="0">
                <a:effectLst>
                  <a:outerShdw blurRad="38100" dist="38100" dir="2700000" algn="tl">
                    <a:srgbClr val="000000">
                      <a:alpha val="43137"/>
                    </a:srgbClr>
                  </a:outerShdw>
                </a:effectLst>
              </a:rPr>
              <a:t>Маргаритки </a:t>
            </a:r>
            <a:r>
              <a:rPr lang="ru-RU" sz="2400" b="1" dirty="0">
                <a:effectLst>
                  <a:outerShdw blurRad="38100" dist="38100" dir="2700000" algn="tl">
                    <a:srgbClr val="000000">
                      <a:alpha val="43137"/>
                    </a:srgbClr>
                  </a:outerShdw>
                </a:effectLst>
              </a:rPr>
              <a:t>- маленькие жемчужины. Мелкие, рассыпанные по зеленому ковру яркие цветочки очень напоминают бусинки ожерелья, которое упало с шеи какой-нибудь красавицы. И действительно, бесчисленные маленькие цветочки маргариток кажутся маленькими жемчужинками. И эти жемчужины на самом деле прекрасны!</a:t>
            </a:r>
            <a:endParaRPr lang="ru-RU" sz="2400" dirty="0">
              <a:effectLst>
                <a:outerShdw blurRad="38100" dist="38100" dir="2700000" algn="tl">
                  <a:srgbClr val="000000">
                    <a:alpha val="43137"/>
                  </a:srgbClr>
                </a:outerShdw>
              </a:effectLst>
            </a:endParaRPr>
          </a:p>
        </p:txBody>
      </p:sp>
      <p:pic>
        <p:nvPicPr>
          <p:cNvPr id="21506" name="Picture 2" descr="&amp;mcy;&amp;acy;&amp;rcy;&amp;gcy;&amp;acy;&amp;rcy;&amp;icy;&amp;tcy;&amp;kcy;&amp;icy; - &amp;Pcy;&amp;Rcy;&amp;Acy;&amp;Vcy;&amp;Ocy;&amp;Scy;&amp;Lcy;&amp;Acy;&amp;Vcy;&amp;Ncy;&amp;Ycy;&amp;IEcy; - &amp;Mcy;&amp;ocy;&amp;yacy; &amp;scy;&amp;ocy;&amp;tscy;&amp;icy;&amp;acy;&amp;lcy;&amp;softcy;&amp;ncy;&amp;acy;&amp;yacy; &amp;scy;&amp;iecy;&amp;tcy;&amp;soft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2052" y="1700808"/>
            <a:ext cx="4082819" cy="306211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51700420"/>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432742" y="157568"/>
            <a:ext cx="4572000" cy="6555641"/>
          </a:xfrm>
          <a:prstGeom prst="rect">
            <a:avLst/>
          </a:prstGeom>
        </p:spPr>
        <p:txBody>
          <a:bodyPr>
            <a:spAutoFit/>
          </a:bodyPr>
          <a:lstStyle/>
          <a:p>
            <a:r>
              <a:rPr lang="ru-RU" sz="2000" b="1" dirty="0">
                <a:effectLst>
                  <a:outerShdw blurRad="38100" dist="38100" dir="2700000" algn="tl">
                    <a:srgbClr val="000000">
                      <a:alpha val="43137"/>
                    </a:srgbClr>
                  </a:outerShdw>
                </a:effectLst>
              </a:rPr>
              <a:t>Маргаритки называют "цветами Пресвятой Богородицы". Об этом рассказывают христианские легенды о происхождении маргариток. Как-то Пресвятая Дева Мария получила от архангела Гавриила благую весть. Она отправилась сообщить об этом своей родственнице Елизавете. Долгий ей пришлось держать путь. Шла Богородица по горам и долинам Иудеи, а когда проходила по полям, то всюду, где ее нога касалась земли, вырастали маленькие блестящие белые цветочки. Таким образом, весь путь, который совершила Дева Мария, образовал цветочную дорожку. Этими цветами были скромные белые маргаритки, лепестки которых напоминали славу Божию, а золотая середина - священный огонь, пылающий в сердце Марии.</a:t>
            </a:r>
            <a:endParaRPr lang="ru-RU" sz="2000" dirty="0">
              <a:effectLst>
                <a:outerShdw blurRad="38100" dist="38100" dir="2700000" algn="tl">
                  <a:srgbClr val="000000">
                    <a:alpha val="43137"/>
                  </a:srgbClr>
                </a:outerShdw>
              </a:effectLst>
            </a:endParaRPr>
          </a:p>
        </p:txBody>
      </p:sp>
      <p:pic>
        <p:nvPicPr>
          <p:cNvPr id="225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268760"/>
            <a:ext cx="3790950" cy="356235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65423699"/>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5936" y="692696"/>
            <a:ext cx="4572000" cy="5016758"/>
          </a:xfrm>
          <a:prstGeom prst="rect">
            <a:avLst/>
          </a:prstGeom>
        </p:spPr>
        <p:txBody>
          <a:bodyPr>
            <a:spAutoFit/>
          </a:bodyPr>
          <a:lstStyle/>
          <a:p>
            <a:r>
              <a:rPr lang="ru-RU" sz="2000" b="1" dirty="0">
                <a:effectLst>
                  <a:outerShdw blurRad="38100" dist="38100" dir="2700000" algn="tl">
                    <a:srgbClr val="000000">
                      <a:alpha val="43137"/>
                    </a:srgbClr>
                  </a:outerShdw>
                </a:effectLst>
              </a:rPr>
              <a:t>В давние-давние времена, когда человечество еще ощущало свое единство с миром природы, люди считали цветы связующим звеном между земным миром и миром </a:t>
            </a:r>
            <a:r>
              <a:rPr lang="ru-RU" sz="2000" b="1" dirty="0" smtClean="0">
                <a:effectLst>
                  <a:outerShdw blurRad="38100" dist="38100" dir="2700000" algn="tl">
                    <a:srgbClr val="000000">
                      <a:alpha val="43137"/>
                    </a:srgbClr>
                  </a:outerShdw>
                </a:effectLst>
              </a:rPr>
              <a:t>небесным. </a:t>
            </a:r>
          </a:p>
          <a:p>
            <a:r>
              <a:rPr lang="ru-RU" sz="2000" b="1" dirty="0" smtClean="0">
                <a:effectLst>
                  <a:outerShdw blurRad="38100" dist="38100" dir="2700000" algn="tl">
                    <a:srgbClr val="000000">
                      <a:alpha val="43137"/>
                    </a:srgbClr>
                  </a:outerShdw>
                </a:effectLst>
              </a:rPr>
              <a:t>Из </a:t>
            </a:r>
            <a:r>
              <a:rPr lang="ru-RU" sz="2000" b="1" dirty="0">
                <a:effectLst>
                  <a:outerShdw blurRad="38100" dist="38100" dir="2700000" algn="tl">
                    <a:srgbClr val="000000">
                      <a:alpha val="43137"/>
                    </a:srgbClr>
                  </a:outerShdw>
                </a:effectLst>
              </a:rPr>
              <a:t>древних мифов мы можем узнать множество историй о происхождении цветов, и в каждой из легенд говорится об их священном значении. И это не удивительно, благодаря своей красоте и тонкой энергии, цветы издавна служили символом  проявления незримого мира.  </a:t>
            </a:r>
            <a:br>
              <a:rPr lang="ru-RU" sz="2000" b="1" dirty="0">
                <a:effectLst>
                  <a:outerShdw blurRad="38100" dist="38100" dir="2700000" algn="tl">
                    <a:srgbClr val="000000">
                      <a:alpha val="43137"/>
                    </a:srgbClr>
                  </a:outerShdw>
                </a:effectLst>
              </a:rPr>
            </a:br>
            <a:endParaRPr lang="ru-RU" sz="2000" b="1" dirty="0">
              <a:effectLst>
                <a:outerShdw blurRad="38100" dist="38100" dir="2700000" algn="tl">
                  <a:srgbClr val="000000">
                    <a:alpha val="43137"/>
                  </a:srgbClr>
                </a:outerShdw>
              </a:effectLst>
            </a:endParaRPr>
          </a:p>
        </p:txBody>
      </p:sp>
      <p:pic>
        <p:nvPicPr>
          <p:cNvPr id="2050" name="Picture 2" descr="&amp;Acy;&amp;ncy;&amp;icy;&amp;mcy;&amp;acy;&amp;tscy;&amp;icy;&amp;yacy;-&amp;tscy;&amp;vcy;&amp;iecy;&amp;tcy;&amp;ycy; &amp;ncy;&amp;acy; &amp;pcy;&amp;rcy;&amp;ocy;&amp;zcy;&amp;rcy;&amp;acy;&amp;chcy;&amp;ncy;&amp;ocy;&amp;mcy; &amp;fcy;&amp;ocy;&amp;ncy;&amp;iecy;. &amp;Ocy;&amp;bcy;&amp;scy;&amp;ucy;&amp;zhcy;&amp;dcy;&amp;iecy;&amp;ncy;&amp;icy;&amp;iecy; &amp;ncy;&amp;acy; LiveInternet - &amp;Rcy;&amp;ocy;&amp;scy;&amp;scy;&amp;icy;&amp;jcy;&amp;scy;&amp;kcy;&amp;icy;&amp;jcy; &amp;Scy;&amp;iecy;&amp;rcy;&amp;vcy;&amp;icy;&amp;scy; &amp;Ocy;&amp;ncy;&amp;lcy;&amp;acy;&amp;jcy;&amp;ncy;-&amp;Dcy;&amp;ncy;&amp;iecy;&amp;vcy;&amp;ncy;&amp;icy;&amp;kcy;&amp;ocy;&amp;vcy;"/>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415964"/>
            <a:ext cx="2857500" cy="30194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2" name="Picture 4" descr="&amp;Acy;&amp;ncy;&amp;icy;&amp;mcy;&amp;acy;&amp;tscy;&amp;icy;&amp;yacy;-&amp;tscy;&amp;vcy;&amp;iecy;&amp;tcy;&amp;ycy; &amp;ncy;&amp;acy; &amp;pcy;&amp;rcy;&amp;ocy;&amp;zcy;&amp;rcy;&amp;acy;&amp;chcy;&amp;ncy;&amp;ocy;&amp;mcy; &amp;fcy;&amp;ocy;&amp;ncy;&amp;iecy;. &amp;Ocy;&amp;bcy;&amp;scy;&amp;ucy;&amp;zhcy;&amp;dcy;&amp;iecy;&amp;ncy;&amp;icy;&amp;iecy; &amp;ncy;&amp;acy; LiveInternet - &amp;Rcy;&amp;ocy;&amp;scy;&amp;scy;&amp;icy;&amp;jcy;&amp;scy;&amp;kcy;&amp;icy;&amp;jcy; &amp;Scy;&amp;iecy;&amp;rcy;&amp;vcy;&amp;icy;&amp;scy; &amp;Ocy;&amp;ncy;&amp;lcy;&amp;acy;&amp;jcy;&amp;ncy;-&amp;Dcy;&amp;ncy;&amp;iecy;&amp;vcy;&amp;ncy;&amp;icy;&amp;kcy;&amp;ocy;&amp;vcy;"/>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168818"/>
            <a:ext cx="2857500" cy="30194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74399345"/>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432742" y="908720"/>
            <a:ext cx="4572000" cy="4708981"/>
          </a:xfrm>
          <a:prstGeom prst="rect">
            <a:avLst/>
          </a:prstGeom>
        </p:spPr>
        <p:txBody>
          <a:bodyPr>
            <a:spAutoFit/>
          </a:bodyPr>
          <a:lstStyle/>
          <a:p>
            <a:r>
              <a:rPr lang="ru-RU" sz="2000" b="1" dirty="0">
                <a:effectLst>
                  <a:outerShdw blurRad="38100" dist="38100" dir="2700000" algn="tl">
                    <a:srgbClr val="000000">
                      <a:alpha val="43137"/>
                    </a:srgbClr>
                  </a:outerShdw>
                </a:effectLst>
              </a:rPr>
              <a:t>Существует очень красивая легенда о маргаритках, связанная с земной жизнью Богоматери. Однажды зимой Пресвятая Богородица захотела порадовать маленького Иисуса, но не нашла ни одного цветка и решила сделать его сама. Из шелка и ниток Богородица сшила маргаритки. Иисусу они очень понравились и он хранил их у себя всю долгую зиму, а когда наступила весна, то маленький Иисус посадил их в землю и стал поливать. Цветы стали расти, и зацвели по всей земле, и не было места, где их нельзя было найти.</a:t>
            </a:r>
            <a:endParaRPr lang="ru-RU" sz="2000" dirty="0">
              <a:effectLst>
                <a:outerShdw blurRad="38100" dist="38100" dir="2700000" algn="tl">
                  <a:srgbClr val="000000">
                    <a:alpha val="43137"/>
                  </a:srgbClr>
                </a:outerShdw>
              </a:effectLst>
            </a:endParaRPr>
          </a:p>
        </p:txBody>
      </p:sp>
      <p:pic>
        <p:nvPicPr>
          <p:cNvPr id="23560"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196752"/>
            <a:ext cx="3902601" cy="381642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7325938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432742" y="692696"/>
            <a:ext cx="4572000" cy="5632311"/>
          </a:xfrm>
          <a:prstGeom prst="rect">
            <a:avLst/>
          </a:prstGeom>
        </p:spPr>
        <p:txBody>
          <a:bodyPr>
            <a:spAutoFit/>
          </a:bodyPr>
          <a:lstStyle/>
          <a:p>
            <a:r>
              <a:rPr lang="ru-RU" sz="2000" b="1" dirty="0">
                <a:effectLst>
                  <a:outerShdw blurRad="38100" dist="38100" dir="2700000" algn="tl">
                    <a:srgbClr val="000000">
                      <a:alpha val="43137"/>
                    </a:srgbClr>
                  </a:outerShdw>
                </a:effectLst>
              </a:rPr>
              <a:t>Роза удивительно красивый цветок - один из самых многозначных и популярных символов в истории религии.  В христианской традиции – роза – мистический символ, означающий духовное избранничество и всепрощение. У Данте в «Божественной комедии» в финале поэмы автор попадает в рай и  видит большую пламенеющую розу, лепестки её – души праведников, и высший из лепестков – Богоматерь. В раннем христианстве Деву Марию называли  Волшебной розой, Розой небес. Обязательным атрибутом готических соборов, поражающих своим величием и загадочной символикой,  были окна-розы.</a:t>
            </a:r>
          </a:p>
        </p:txBody>
      </p:sp>
      <p:pic>
        <p:nvPicPr>
          <p:cNvPr id="24578" name="Picture 2" descr="&amp;Mcy;&amp;yucy;&amp;zcy;&amp;icy;&amp;kcy;&amp;lcy; &amp;Scy;&amp;ocy;&amp;bcy;&amp;ocy;&amp;rcy; &amp;Pcy;&amp;acy;&amp;rcy;&amp;icy;&amp;zhcy;&amp;scy;&amp;kcy;&amp;ocy;&amp;jcy; &amp;Bcy;&amp;ocy;&amp;gcy;&amp;ocy;&amp;mcy;&amp;acy;&amp;tcy;&amp;iecy;&amp;rcy;&amp;icy; Azurlingua &amp;Icy;&amp;zcy;&amp;ucy;&amp;chcy;&amp;iecy;&amp;ncy;&amp;icy;&amp;iecy; &amp;fcy;&amp;rcy;&amp;acy;&amp;ncy;&amp;tscy;&amp;ucy;&amp;zcy;&amp;scy;&amp;kcy;&amp;ocy;&amp;gcy;&amp;ocy; &amp;yacy;&amp;zcy;&amp;ycy;&amp;kcy;&amp;acy; &amp;vcy; &amp;Ncy;&amp;icy;&amp;tscy;&amp;tscy;&amp;ie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3508851"/>
            <a:ext cx="3774653" cy="28344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4580" name="Picture 4" descr="&amp;Pcy;&amp;rcy;&amp;acy;&amp;vcy;&amp;ocy;&amp;scy;&amp;lcy;&amp;acy;&amp;vcy;&amp;ncy;&amp;ycy;&amp;jcy; &amp;kcy;&amp;acy;&amp;lcy;&amp;iecy;&amp;ncy;&amp;dcy;&amp;acy;&amp;rcy;&amp;softcy;-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21345" y="188640"/>
            <a:ext cx="2714551" cy="326854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52810639"/>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764704"/>
            <a:ext cx="4827628" cy="5324535"/>
          </a:xfrm>
          <a:prstGeom prst="rect">
            <a:avLst/>
          </a:prstGeom>
        </p:spPr>
        <p:txBody>
          <a:bodyPr wrap="square">
            <a:spAutoFit/>
          </a:bodyPr>
          <a:lstStyle/>
          <a:p>
            <a:r>
              <a:rPr lang="ru-RU" sz="2000" b="1" dirty="0">
                <a:effectLst>
                  <a:outerShdw blurRad="38100" dist="38100" dir="2700000" algn="tl">
                    <a:srgbClr val="000000">
                      <a:alpha val="43137"/>
                    </a:srgbClr>
                  </a:outerShdw>
                </a:effectLst>
              </a:rPr>
              <a:t>Кроме вышеназванных растений, Библия говорит еще о многих других интересных видах. Так, например, нередко говорится о кедре ливанском, винограде, оливе, смоковнице, вавилонской иве, черном ирисе, красном тюльпане и еще о множестве разных пряностей.</a:t>
            </a:r>
          </a:p>
          <a:p>
            <a:r>
              <a:rPr lang="ru-RU" sz="2000" b="1" dirty="0">
                <a:effectLst>
                  <a:outerShdw blurRad="38100" dist="38100" dir="2700000" algn="tl">
                    <a:srgbClr val="000000">
                      <a:alpha val="43137"/>
                    </a:srgbClr>
                  </a:outerShdw>
                </a:effectLst>
              </a:rPr>
              <a:t>Если внимательно рассматривать тексты Ветхого и Нового Заветов, можно сосчитать упоминания о 120 растениях</a:t>
            </a:r>
            <a:r>
              <a:rPr lang="ru-RU" sz="2000" b="1" dirty="0" smtClean="0">
                <a:effectLst>
                  <a:outerShdw blurRad="38100" dist="38100" dir="2700000" algn="tl">
                    <a:srgbClr val="000000">
                      <a:alpha val="43137"/>
                    </a:srgbClr>
                  </a:outerShdw>
                </a:effectLst>
              </a:rPr>
              <a:t>.</a:t>
            </a:r>
          </a:p>
          <a:p>
            <a:r>
              <a:rPr lang="ru-RU" sz="2000" b="1" dirty="0" smtClean="0">
                <a:effectLst>
                  <a:outerShdw blurRad="38100" dist="38100" dir="2700000" algn="tl">
                    <a:srgbClr val="000000">
                      <a:alpha val="43137"/>
                    </a:srgbClr>
                  </a:outerShdw>
                </a:effectLst>
              </a:rPr>
              <a:t>В изображениях, созданных по библейским сюжетам, очень много различных растений. Рай, в котором так недолго пробыли Адам и Ева просто утопает в них.</a:t>
            </a:r>
            <a:br>
              <a:rPr lang="ru-RU" sz="2000" b="1" dirty="0" smtClean="0">
                <a:effectLst>
                  <a:outerShdw blurRad="38100" dist="38100" dir="2700000" algn="tl">
                    <a:srgbClr val="000000">
                      <a:alpha val="43137"/>
                    </a:srgbClr>
                  </a:outerShdw>
                </a:effectLst>
              </a:rPr>
            </a:br>
            <a:endParaRPr lang="ru-RU" sz="2000" b="1" dirty="0">
              <a:effectLst>
                <a:outerShdw blurRad="38100" dist="38100" dir="2700000" algn="tl">
                  <a:srgbClr val="000000">
                    <a:alpha val="43137"/>
                  </a:srgbClr>
                </a:outerShdw>
              </a:effectLst>
            </a:endParaRPr>
          </a:p>
          <a:p>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11266" name="Picture 2" descr="&amp;Scy;&amp;khcy;&amp;iecy;&amp;mcy;&amp;acy; &amp;vcy;&amp;ycy;&amp;shcy;&amp;icy;&amp;vcy;&amp;kcy;&amp;icy; &quot;&amp;Acy;&amp;dcy;&amp;acy;&amp;mcy; &amp;icy; &amp;IEcy;&amp;vcy;&amp;acy; &amp;vcy; &amp;Rcy;&amp;acy;&amp;yucy;&quot; - &amp;Scy;&amp;khcy;&amp;iecy;&amp;mcy;&amp;ycy; &amp;vcy;&amp;ycy;&amp;shcy;&amp;icy;&amp;vcy;&amp;kcy;&amp;icy; - valyasha - &amp;Acy;&amp;vcy;&amp;tcy;&amp;ocy;&amp;rcy;&amp;ycy; - &amp;Pcy;&amp;ocy;&amp;rcy;&amp;tcy;&amp;acy;&amp;lcy; &quot;&amp;Vcy;&amp;ycy;&amp;shcy;&amp;icy;&amp;vcy;&amp;kcy;&amp;acy; &amp;kcy;&amp;rcy;&amp;iecy;&amp;scy;&amp;tcy;&amp;ocy;&amp;mcy;&quo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1429" y="1526302"/>
            <a:ext cx="3631415" cy="272356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4389391"/>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764704"/>
            <a:ext cx="4827628" cy="5632311"/>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rPr>
              <a:t>Святые </a:t>
            </a:r>
            <a:r>
              <a:rPr lang="ru-RU" sz="2000" b="1" dirty="0">
                <a:effectLst>
                  <a:outerShdw blurRad="38100" dist="38100" dir="2700000" algn="tl">
                    <a:srgbClr val="000000">
                      <a:alpha val="43137"/>
                    </a:srgbClr>
                  </a:outerShdw>
                </a:effectLst>
              </a:rPr>
              <a:t>также связывались с цветами и их изображениями. </a:t>
            </a:r>
            <a:endParaRPr lang="ru-RU" sz="2000" b="1" dirty="0" smtClean="0">
              <a:effectLst>
                <a:outerShdw blurRad="38100" dist="38100" dir="2700000" algn="tl">
                  <a:srgbClr val="000000">
                    <a:alpha val="43137"/>
                  </a:srgbClr>
                </a:outerShdw>
              </a:effectLst>
            </a:endParaRPr>
          </a:p>
          <a:p>
            <a:r>
              <a:rPr lang="ru-RU" sz="2000" b="1" dirty="0">
                <a:effectLst>
                  <a:outerShdw blurRad="38100" dist="38100" dir="2700000" algn="tl">
                    <a:srgbClr val="000000">
                      <a:alpha val="43137"/>
                    </a:srgbClr>
                  </a:outerShdw>
                </a:effectLst>
              </a:rPr>
              <a:t>Помимо описаний названий свойств и сравнений растений, существует множество изображений их вместе со святыми. Например, икона «Богоматерь – Неувядаемый цвет». </a:t>
            </a:r>
            <a:endParaRPr lang="ru-RU" sz="2000" b="1" dirty="0" smtClean="0">
              <a:effectLst>
                <a:outerShdw blurRad="38100" dist="38100" dir="2700000" algn="tl">
                  <a:srgbClr val="000000">
                    <a:alpha val="43137"/>
                  </a:srgbClr>
                </a:outerShdw>
              </a:effectLst>
            </a:endParaRPr>
          </a:p>
          <a:p>
            <a:r>
              <a:rPr lang="ru-RU" sz="2000" b="1" dirty="0">
                <a:effectLst>
                  <a:outerShdw blurRad="38100" dist="38100" dir="2700000" algn="tl">
                    <a:srgbClr val="000000">
                      <a:alpha val="43137"/>
                    </a:srgbClr>
                  </a:outerShdw>
                </a:effectLst>
              </a:rPr>
              <a:t>Продолжая тему бессмертия, которую начали еще византийские сказители, на этих иконах Божья Матерь изображена со скипетром, состоящим из растений. Розы, гвоздики, тюльпаны и полевые ромашки выражают бессмертие Богоматери.</a:t>
            </a:r>
          </a:p>
          <a:p>
            <a:r>
              <a:rPr lang="ru-RU" sz="2000" b="1" dirty="0">
                <a:effectLst>
                  <a:outerShdw blurRad="38100" dist="38100" dir="2700000" algn="tl">
                    <a:srgbClr val="000000">
                      <a:alpha val="43137"/>
                    </a:srgbClr>
                  </a:outerShdw>
                </a:effectLst>
              </a:rPr>
              <a:t>В Ветхом Завете благоухающее растение символизирует человеческую жизнь, она подобна «цветку полевому».</a:t>
            </a:r>
          </a:p>
          <a:p>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4" name="Рисунок 3" descr="http://blogs.pravkamchatka.ru/raduga/files/2013/04/%D0%98%D0%B7%D0%BE%D0%B1%D1%80%D0%B0%D0%B6%D0%B5%D0%BD%D0%B8%D0%B5-%D0%B8%D0%B7-%D0%B1%D1%83%D1%84%D0%B5%D1%80%D0%B0-%D0%BE%D0%B1%D0%BC%D0%B5%D0%BD%D0%B0-22.jpg">
            <a:hlinkClick r:id="rId3"/>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544" y="980728"/>
            <a:ext cx="3373755" cy="4572000"/>
          </a:xfrm>
          <a:prstGeom prst="rect">
            <a:avLst/>
          </a:prstGeom>
          <a:noFill/>
          <a:ln>
            <a:noFill/>
          </a:ln>
        </p:spPr>
      </p:pic>
    </p:spTree>
    <p:extLst>
      <p:ext uri="{BB962C8B-B14F-4D97-AF65-F5344CB8AC3E}">
        <p14:creationId xmlns="" xmlns:p14="http://schemas.microsoft.com/office/powerpoint/2010/main" val="1142458900"/>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1024053"/>
            <a:ext cx="4827628" cy="4093428"/>
          </a:xfrm>
          <a:prstGeom prst="rect">
            <a:avLst/>
          </a:prstGeom>
        </p:spPr>
        <p:txBody>
          <a:bodyPr wrap="square">
            <a:spAutoFit/>
          </a:bodyPr>
          <a:lstStyle/>
          <a:p>
            <a:r>
              <a:rPr lang="ru-RU" sz="2000" b="1" dirty="0">
                <a:effectLst>
                  <a:outerShdw blurRad="38100" dist="38100" dir="2700000" algn="tl">
                    <a:srgbClr val="000000">
                      <a:alpha val="43137"/>
                    </a:srgbClr>
                  </a:outerShdw>
                </a:effectLst>
              </a:rPr>
              <a:t>Еще один известный библейский сюжет – Райское дерево жизни. Это дерево – самое прекрасное на всем белом свете, оно вбирает в себя красоту всех деревьев и растений, все их плоды. Оно было со всех сторон и золотым, и красным, и огненным. Византийские мастера живописи изображали дерево жизни в виде орнамента, стилизованных изображений. Основными мотивами были разнообразные цветы, среди которых наиболее распространенными были розы, нарциссы и лилии.</a:t>
            </a:r>
            <a:r>
              <a:rPr lang="ru-RU" sz="2000" b="1" dirty="0">
                <a:effectLst>
                  <a:outerShdw blurRad="38100" dist="38100" dir="2700000" algn="tl">
                    <a:srgbClr val="000000">
                      <a:alpha val="43137"/>
                    </a:srgbClr>
                  </a:outerShdw>
                </a:effectLst>
                <a:hlinkClick r:id="rId3"/>
              </a:rPr>
              <a:t> </a:t>
            </a: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6" name="Рисунок 5" descr="http://blogs.pravkamchatka.ru/raduga/files/2013/04/%D0%A0%D0%B0%D0%B9%D1%81%D0%BA%D0%BE%D0%B5-%D0%B4%D0%B5%D1%80%D0%B5%D0%B2%D0%BE.jpg">
            <a:hlinkClick r:id="rId3"/>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3792" y="1128358"/>
            <a:ext cx="3579052" cy="3884818"/>
          </a:xfrm>
          <a:prstGeom prst="rect">
            <a:avLst/>
          </a:prstGeom>
          <a:ln>
            <a:noFill/>
          </a:ln>
          <a:effectLst>
            <a:softEdge rad="112500"/>
          </a:effectLst>
        </p:spPr>
      </p:pic>
    </p:spTree>
    <p:extLst>
      <p:ext uri="{BB962C8B-B14F-4D97-AF65-F5344CB8AC3E}">
        <p14:creationId xmlns="" xmlns:p14="http://schemas.microsoft.com/office/powerpoint/2010/main" val="67617697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1024053"/>
            <a:ext cx="4827628" cy="4154984"/>
          </a:xfrm>
          <a:prstGeom prst="rect">
            <a:avLst/>
          </a:prstGeom>
        </p:spPr>
        <p:txBody>
          <a:bodyPr wrap="square">
            <a:spAutoFit/>
          </a:bodyPr>
          <a:lstStyle/>
          <a:p>
            <a:r>
              <a:rPr lang="ru-RU" sz="2400" b="1" dirty="0">
                <a:effectLst>
                  <a:outerShdw blurRad="38100" dist="38100" dir="2700000" algn="tl">
                    <a:srgbClr val="000000">
                      <a:alpha val="43137"/>
                    </a:srgbClr>
                  </a:outerShdw>
                </a:effectLst>
              </a:rPr>
              <a:t>Дерево жизни, корни которого уходят в подземное царство, а вершина находится в небесах. Символика цветов в разных религиях далеко не просто украшение, она призвана скорее разбудить нашу интуицию, помочь отойти от привычного рассудочно-логического мышления и ощутить присутствие незримого </a:t>
            </a:r>
            <a:r>
              <a:rPr lang="ru-RU" sz="2400" b="1" dirty="0" smtClean="0">
                <a:effectLst>
                  <a:outerShdw blurRad="38100" dist="38100" dir="2700000" algn="tl">
                    <a:srgbClr val="000000">
                      <a:alpha val="43137"/>
                    </a:srgbClr>
                  </a:outerShdw>
                </a:effectLst>
              </a:rPr>
              <a:t>мира.</a:t>
            </a:r>
            <a:endParaRPr lang="ru-RU" sz="2400" b="1" dirty="0">
              <a:solidFill>
                <a:schemeClr val="tx2">
                  <a:lumMod val="75000"/>
                </a:schemeClr>
              </a:solidFill>
              <a:effectLst>
                <a:outerShdw blurRad="38100" dist="38100" dir="2700000" algn="tl">
                  <a:srgbClr val="000000">
                    <a:alpha val="43137"/>
                  </a:srgbClr>
                </a:outerShdw>
              </a:effectLst>
            </a:endParaRPr>
          </a:p>
        </p:txBody>
      </p:sp>
      <p:pic>
        <p:nvPicPr>
          <p:cNvPr id="29698" name="Picture 2" descr="alyaona - &amp;Pcy;&amp;rcy;&amp;ocy;&amp;fcy;&amp;icy;&amp;lcy;&amp;soft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908720"/>
            <a:ext cx="3590925" cy="47625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51333665"/>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1024053"/>
            <a:ext cx="4827628" cy="5324535"/>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rPr>
              <a:t>Цветы и растения играют большую роль в церковных праздниках. Так, за </a:t>
            </a:r>
            <a:r>
              <a:rPr lang="ru-RU" sz="2000" b="1" dirty="0">
                <a:effectLst>
                  <a:outerShdw blurRad="38100" dist="38100" dir="2700000" algn="tl">
                    <a:srgbClr val="000000">
                      <a:alpha val="43137"/>
                    </a:srgbClr>
                  </a:outerShdw>
                </a:effectLst>
              </a:rPr>
              <a:t>неделю до Пасхи отмечается Вербное Воскресенье или, как этот праздник еще называют  «Неделя цветоносная» или «Неделя вайи». Ведь «Неделя» – это еще  древнеславянское название воскресенья. А «Вайи» – пальмовые ветви. Празднуя Вербное воскресенье, христиане вспоминают въезд Христа в Иерусалим и торжественную  встречу его местными жителями с ветвями пальмы и цветами в руках. Но в России пальмы не растут, а  вербы и ивы распускаются весной одними из первых. Вот и пошла традиция   освящать в храме на </a:t>
            </a:r>
            <a:r>
              <a:rPr lang="ru-RU" sz="2000" b="1" dirty="0"/>
              <a:t>Вербное воскресенье  веточки вербы и </a:t>
            </a:r>
            <a:r>
              <a:rPr lang="ru-RU" sz="2000" b="1" dirty="0" smtClean="0"/>
              <a:t>ивы </a:t>
            </a:r>
            <a:endParaRPr lang="ru-RU" sz="2000" b="1" dirty="0">
              <a:solidFill>
                <a:schemeClr val="tx2">
                  <a:lumMod val="75000"/>
                </a:schemeClr>
              </a:solidFill>
            </a:endParaRPr>
          </a:p>
        </p:txBody>
      </p:sp>
      <p:pic>
        <p:nvPicPr>
          <p:cNvPr id="2560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844824"/>
            <a:ext cx="3599162" cy="263143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06553120"/>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1024053"/>
            <a:ext cx="4827628" cy="5324535"/>
          </a:xfrm>
          <a:prstGeom prst="rect">
            <a:avLst/>
          </a:prstGeom>
        </p:spPr>
        <p:txBody>
          <a:bodyPr wrap="square">
            <a:spAutoFit/>
          </a:bodyPr>
          <a:lstStyle/>
          <a:p>
            <a:r>
              <a:rPr lang="ru-RU" sz="2000" b="1" dirty="0">
                <a:effectLst>
                  <a:outerShdw blurRad="38100" dist="38100" dir="2700000" algn="tl">
                    <a:srgbClr val="000000">
                      <a:alpha val="43137"/>
                    </a:srgbClr>
                  </a:outerShdw>
                </a:effectLst>
              </a:rPr>
              <a:t>При создании пасхальных композиций цветы подбирают яркие, но сорта предпочитают классические. Окраска цветов – в соответствии с Пасхальными традициями и христианской символикой цвета : красный – цвет возрождения и жизни, золотой, белый, желтый – духовности, чистоты и света, синий и голубой – неба и веры, зеленый – надежды. Самые популярные пасхальные цветы – это розы, гвоздики, нарциссы, тюльпаны, гиацинты. По форме пасхальный букет чаще всего бывает круглым, в композицию входят пасхальный яйца – </a:t>
            </a:r>
            <a:r>
              <a:rPr lang="ru-RU" sz="2000" b="1" dirty="0" err="1">
                <a:effectLst>
                  <a:outerShdw blurRad="38100" dist="38100" dir="2700000" algn="tl">
                    <a:srgbClr val="000000">
                      <a:alpha val="43137"/>
                    </a:srgbClr>
                  </a:outerShdw>
                </a:effectLst>
              </a:rPr>
              <a:t>крашенки</a:t>
            </a:r>
            <a:r>
              <a:rPr lang="ru-RU" sz="2000" b="1" dirty="0">
                <a:effectLst>
                  <a:outerShdw blurRad="38100" dist="38100" dir="2700000" algn="tl">
                    <a:srgbClr val="000000">
                      <a:alpha val="43137"/>
                    </a:srgbClr>
                  </a:outerShdw>
                </a:effectLst>
              </a:rPr>
              <a:t>, фигурки птиц и  цыплят.  </a:t>
            </a:r>
            <a:br>
              <a:rPr lang="ru-RU" sz="2000" b="1" dirty="0">
                <a:effectLst>
                  <a:outerShdw blurRad="38100" dist="38100" dir="2700000" algn="tl">
                    <a:srgbClr val="000000">
                      <a:alpha val="43137"/>
                    </a:srgbClr>
                  </a:outerShdw>
                </a:effectLst>
              </a:rPr>
            </a:b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266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8094" y="1014747"/>
            <a:ext cx="3714750" cy="47625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85671529"/>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1388674"/>
            <a:ext cx="4827628" cy="4093428"/>
          </a:xfrm>
          <a:prstGeom prst="rect">
            <a:avLst/>
          </a:prstGeom>
        </p:spPr>
        <p:txBody>
          <a:bodyPr wrap="square">
            <a:spAutoFit/>
          </a:bodyPr>
          <a:lstStyle/>
          <a:p>
            <a:r>
              <a:rPr lang="ru-RU" sz="2000" b="1" dirty="0">
                <a:effectLst>
                  <a:outerShdw blurRad="38100" dist="38100" dir="2700000" algn="tl">
                    <a:srgbClr val="000000">
                      <a:alpha val="43137"/>
                    </a:srgbClr>
                  </a:outerShdw>
                </a:effectLst>
              </a:rPr>
              <a:t>Через 50 дней после Пасхи христианский мир празднует Троицу или Пятидесятницу, так звучит церковное название этого праздника. Цветы и ветки </a:t>
            </a:r>
            <a:r>
              <a:rPr lang="ru-RU" sz="2000" b="1" dirty="0" smtClean="0">
                <a:effectLst>
                  <a:outerShdw blurRad="38100" dist="38100" dir="2700000" algn="tl">
                    <a:srgbClr val="000000">
                      <a:alpha val="43137"/>
                    </a:srgbClr>
                  </a:outerShdw>
                </a:effectLst>
              </a:rPr>
              <a:t>деревьев (традиционно берез) </a:t>
            </a:r>
            <a:r>
              <a:rPr lang="ru-RU" sz="2000" b="1" dirty="0">
                <a:effectLst>
                  <a:outerShdw blurRad="38100" dist="38100" dir="2700000" algn="tl">
                    <a:srgbClr val="000000">
                      <a:alpha val="43137"/>
                    </a:srgbClr>
                  </a:outerShdw>
                </a:effectLst>
              </a:rPr>
              <a:t>украшают в этот день и церкви и дома. </a:t>
            </a:r>
            <a:endParaRPr lang="ru-RU" sz="2000" b="1" dirty="0" smtClean="0">
              <a:effectLst>
                <a:outerShdw blurRad="38100" dist="38100" dir="2700000" algn="tl">
                  <a:srgbClr val="000000">
                    <a:alpha val="43137"/>
                  </a:srgbClr>
                </a:outerShdw>
              </a:effectLst>
            </a:endParaRPr>
          </a:p>
          <a:p>
            <a:r>
              <a:rPr lang="ru-RU" sz="2000" b="1" dirty="0" smtClean="0">
                <a:effectLst>
                  <a:outerShdw blurRad="38100" dist="38100" dir="2700000" algn="tl">
                    <a:srgbClr val="000000">
                      <a:alpha val="43137"/>
                    </a:srgbClr>
                  </a:outerShdw>
                </a:effectLst>
              </a:rPr>
              <a:t>В </a:t>
            </a:r>
            <a:r>
              <a:rPr lang="ru-RU" sz="2000" b="1" dirty="0">
                <a:effectLst>
                  <a:outerShdw blurRad="38100" dist="38100" dir="2700000" algn="tl">
                    <a:srgbClr val="000000">
                      <a:alpha val="43137"/>
                    </a:srgbClr>
                  </a:outerShdw>
                </a:effectLst>
              </a:rPr>
              <a:t>храм на Троицу приходят с цветами и травами, а после окончания богослужения уносят их домой, сохраняя весь год до следующего праздника как целебное средство. </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
            </a:r>
            <a:br>
              <a:rPr lang="ru-RU" sz="2000" b="1" dirty="0">
                <a:effectLst>
                  <a:outerShdw blurRad="38100" dist="38100" dir="2700000" algn="tl">
                    <a:srgbClr val="000000">
                      <a:alpha val="43137"/>
                    </a:srgbClr>
                  </a:outerShdw>
                </a:effectLst>
              </a:rPr>
            </a:b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276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705283"/>
            <a:ext cx="3409467" cy="546021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62903546"/>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7"/>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355976" y="1388674"/>
            <a:ext cx="4464496" cy="4401205"/>
          </a:xfrm>
          <a:prstGeom prst="rect">
            <a:avLst/>
          </a:prstGeom>
        </p:spPr>
        <p:txBody>
          <a:bodyPr wrap="square">
            <a:spAutoFit/>
          </a:bodyPr>
          <a:lstStyle/>
          <a:p>
            <a:r>
              <a:rPr lang="ru-RU" sz="2000" b="1" dirty="0">
                <a:effectLst>
                  <a:outerShdw blurRad="38100" dist="38100" dir="2700000" algn="tl">
                    <a:srgbClr val="000000">
                      <a:alpha val="43137"/>
                    </a:srgbClr>
                  </a:outerShdw>
                </a:effectLst>
              </a:rPr>
              <a:t>Даже зимний праздник Рождества  Христова не обходится без </a:t>
            </a:r>
            <a:r>
              <a:rPr lang="ru-RU" sz="2000" b="1" dirty="0" smtClean="0">
                <a:effectLst>
                  <a:outerShdw blurRad="38100" dist="38100" dir="2700000" algn="tl">
                    <a:srgbClr val="000000">
                      <a:alpha val="43137"/>
                    </a:srgbClr>
                  </a:outerShdw>
                </a:effectLst>
              </a:rPr>
              <a:t>растений</a:t>
            </a:r>
            <a:r>
              <a:rPr lang="ru-RU" sz="2000" b="1" dirty="0" smtClean="0">
                <a:effectLst>
                  <a:outerShdw blurRad="38100" dist="38100" dir="2700000" algn="tl">
                    <a:srgbClr val="000000">
                      <a:alpha val="43137"/>
                    </a:srgbClr>
                  </a:outerShdw>
                </a:effectLst>
              </a:rPr>
              <a:t>. </a:t>
            </a:r>
            <a:r>
              <a:rPr lang="ru-RU" sz="2000" b="1" dirty="0">
                <a:effectLst>
                  <a:outerShdw blurRad="38100" dist="38100" dir="2700000" algn="tl">
                    <a:srgbClr val="000000">
                      <a:alpha val="43137"/>
                    </a:srgbClr>
                  </a:outerShdw>
                </a:effectLst>
              </a:rPr>
              <a:t>Сейчас все более популярной становится традиция создания  рождественского венка,  пришедшая из лютеранской Германии. Основой композиции служат еловые, сосновые или можжевельниковые ветки, обязательный атрибут – четыре свечи, которые символизируют свет, озаривший мир с рождением Христа. </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
            </a:r>
            <a:br>
              <a:rPr lang="ru-RU" sz="2000" b="1" dirty="0">
                <a:effectLst>
                  <a:outerShdw blurRad="38100" dist="38100" dir="2700000" algn="tl">
                    <a:srgbClr val="000000">
                      <a:alpha val="43137"/>
                    </a:srgbClr>
                  </a:outerShdw>
                </a:effectLst>
              </a:rPr>
            </a:b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28674" name="Picture 2" descr="&amp;Ncy;&amp;ocy;&amp;vcy;&amp;ocy;&amp;gcy;&amp;ocy;&amp;dcy;&amp;ncy;&amp;icy;&amp;iecy; &amp;pcy;&amp;ocy;&amp;dcy;&amp;acy;&amp;rcy;&amp;ocy;&amp;chcy;&amp;kcy;&amp;icy; &amp;icy;&amp;zcy; &amp;icy;&amp;scy;&amp;kcy;&amp;ucy;&amp;scy;&amp;scy;&amp;tcy;&amp;vcy;&amp;iecy;&amp;ncy;&amp;ncy;&amp;ycy;&amp;khcy; &amp;icy; &amp;zhcy;&amp;icy;&amp;vcy;&amp;ycy;&amp;khcy; &amp;iecy;&amp;lcy;&amp;ocy;&amp;chcy;&amp;ncy;&amp;ycy;&amp;khcy; &amp;vcy;&amp;iecy;&amp;tcy;&amp;ocy;&amp;kcy;, &amp;pcy;&amp;ocy;&amp;dcy; &amp;zcy;&amp;acy;&amp;kcy;&amp;acy;&amp;z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557" y="1979106"/>
            <a:ext cx="3883419" cy="291256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4359133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434987"/>
            <a:ext cx="4572000" cy="5632311"/>
          </a:xfrm>
          <a:prstGeom prst="rect">
            <a:avLst/>
          </a:prstGeom>
        </p:spPr>
        <p:txBody>
          <a:bodyPr>
            <a:spAutoFit/>
          </a:bodyPr>
          <a:lstStyle/>
          <a:p>
            <a:r>
              <a:rPr lang="ru-RU" sz="2000" b="1" dirty="0" smtClean="0">
                <a:effectLst>
                  <a:outerShdw blurRad="38100" dist="38100" dir="2700000" algn="tl">
                    <a:srgbClr val="000000">
                      <a:alpha val="43137"/>
                    </a:srgbClr>
                  </a:outerShdw>
                </a:effectLst>
              </a:rPr>
              <a:t>Символика </a:t>
            </a:r>
            <a:r>
              <a:rPr lang="ru-RU" sz="2000" b="1" dirty="0">
                <a:effectLst>
                  <a:outerShdw blurRad="38100" dist="38100" dir="2700000" algn="tl">
                    <a:srgbClr val="000000">
                      <a:alpha val="43137"/>
                    </a:srgbClr>
                  </a:outerShdw>
                </a:effectLst>
              </a:rPr>
              <a:t>цветов приобрела религиозное значение. </a:t>
            </a:r>
            <a:endParaRPr lang="ru-RU" sz="2000" b="1" dirty="0" smtClean="0">
              <a:effectLst>
                <a:outerShdw blurRad="38100" dist="38100" dir="2700000" algn="tl">
                  <a:srgbClr val="000000">
                    <a:alpha val="43137"/>
                  </a:srgbClr>
                </a:outerShdw>
              </a:effectLst>
            </a:endParaRPr>
          </a:p>
          <a:p>
            <a:r>
              <a:rPr lang="ru-RU" sz="2000" b="1" dirty="0" smtClean="0">
                <a:effectLst>
                  <a:outerShdw blurRad="38100" dist="38100" dir="2700000" algn="tl">
                    <a:srgbClr val="000000">
                      <a:alpha val="43137"/>
                    </a:srgbClr>
                  </a:outerShdw>
                </a:effectLst>
              </a:rPr>
              <a:t>Наиболее </a:t>
            </a:r>
            <a:r>
              <a:rPr lang="ru-RU" sz="2000" b="1" dirty="0">
                <a:effectLst>
                  <a:outerShdw blurRad="38100" dist="38100" dir="2700000" algn="tl">
                    <a:srgbClr val="000000">
                      <a:alpha val="43137"/>
                    </a:srgbClr>
                  </a:outerShdw>
                </a:effectLst>
              </a:rPr>
              <a:t>распространенными цветами стали белая лилия – символ чистоты и непорочности, считавшаяся цветком девы Марии, </a:t>
            </a:r>
            <a:endParaRPr lang="ru-RU" sz="2000" b="1" dirty="0" smtClean="0">
              <a:effectLst>
                <a:outerShdw blurRad="38100" dist="38100" dir="2700000" algn="tl">
                  <a:srgbClr val="000000">
                    <a:alpha val="43137"/>
                  </a:srgbClr>
                </a:outerShdw>
              </a:effectLst>
            </a:endParaRPr>
          </a:p>
          <a:p>
            <a:r>
              <a:rPr lang="ru-RU" sz="2000" b="1" dirty="0" smtClean="0">
                <a:effectLst>
                  <a:outerShdw blurRad="38100" dist="38100" dir="2700000" algn="tl">
                    <a:srgbClr val="000000">
                      <a:alpha val="43137"/>
                    </a:srgbClr>
                  </a:outerShdw>
                </a:effectLst>
              </a:rPr>
              <a:t>и </a:t>
            </a:r>
            <a:r>
              <a:rPr lang="ru-RU" sz="2000" b="1" dirty="0">
                <a:effectLst>
                  <a:outerShdw blurRad="38100" dist="38100" dir="2700000" algn="tl">
                    <a:srgbClr val="000000">
                      <a:alpha val="43137"/>
                    </a:srgbClr>
                  </a:outerShdw>
                </a:effectLst>
              </a:rPr>
              <a:t>ирис – знак страдания и боли; красно-оранжевые лилии символизировали кровь Христа, аквилегия (водосбор) – святой дух. Букеты из этих цветов можно увидеть на картинах Симоне Мартини, Гуго </a:t>
            </a:r>
            <a:r>
              <a:rPr lang="ru-RU" sz="2000" b="1" dirty="0" err="1">
                <a:effectLst>
                  <a:outerShdw blurRad="38100" dist="38100" dir="2700000" algn="tl">
                    <a:srgbClr val="000000">
                      <a:alpha val="43137"/>
                    </a:srgbClr>
                  </a:outerShdw>
                </a:effectLst>
              </a:rPr>
              <a:t>ван</a:t>
            </a:r>
            <a:r>
              <a:rPr lang="ru-RU" sz="2000" b="1" dirty="0">
                <a:effectLst>
                  <a:outerShdw blurRad="38100" dist="38100" dir="2700000" algn="tl">
                    <a:srgbClr val="000000">
                      <a:alpha val="43137"/>
                    </a:srgbClr>
                  </a:outerShdw>
                </a:effectLst>
              </a:rPr>
              <a:t> дер Гуса, </a:t>
            </a:r>
            <a:r>
              <a:rPr lang="ru-RU" sz="2000" b="1" dirty="0" err="1">
                <a:effectLst>
                  <a:outerShdw blurRad="38100" dist="38100" dir="2700000" algn="tl">
                    <a:srgbClr val="000000">
                      <a:alpha val="43137"/>
                    </a:srgbClr>
                  </a:outerShdw>
                </a:effectLst>
              </a:rPr>
              <a:t>Ро-гира</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ван</a:t>
            </a:r>
            <a:r>
              <a:rPr lang="ru-RU" sz="2000" b="1" dirty="0">
                <a:effectLst>
                  <a:outerShdw blurRad="38100" dist="38100" dir="2700000" algn="tl">
                    <a:srgbClr val="000000">
                      <a:alpha val="43137"/>
                    </a:srgbClr>
                  </a:outerShdw>
                </a:effectLst>
              </a:rPr>
              <a:t> дер </a:t>
            </a:r>
            <a:r>
              <a:rPr lang="ru-RU" sz="2000" b="1" dirty="0" err="1">
                <a:effectLst>
                  <a:outerShdw blurRad="38100" dist="38100" dir="2700000" algn="tl">
                    <a:srgbClr val="000000">
                      <a:alpha val="43137"/>
                    </a:srgbClr>
                  </a:outerShdw>
                </a:effectLst>
              </a:rPr>
              <a:t>Вейдена</a:t>
            </a:r>
            <a:r>
              <a:rPr lang="ru-RU" sz="2000" b="1" dirty="0">
                <a:effectLst>
                  <a:outerShdw blurRad="38100" dist="38100" dir="2700000" algn="tl">
                    <a:srgbClr val="000000">
                      <a:alpha val="43137"/>
                    </a:srgbClr>
                  </a:outerShdw>
                </a:effectLst>
              </a:rPr>
              <a:t> и др. Женщины на сельских праздниках прикрепляли к корсажу небольшие букетики, главным образом из душистых трав – мяты, руты, укропа, лаванды, базилика, чабреца. </a:t>
            </a: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3074" name="Picture 2" descr="&amp;Pcy;&amp;lcy;&amp;iecy;&amp;jcy;&amp;kcy;&amp;acy;&amp;scy;&amp;tcy; &quot;&amp;Scy;&amp;pcy;&amp;acy;&amp;scy;&amp;icy;&amp;bcy;&amp;ocy; &amp;tcy;&amp;iecy;&amp;bcy;&amp;iecy;&quot;"/>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716403"/>
            <a:ext cx="309562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76" name="Picture 4" descr="&amp;Pcy;&amp;lcy;&amp;iecy;&amp;jcy;&amp;kcy;&amp;acy;&amp;scy;&amp;tcy; &quot;&amp;Scy;&amp;pcy;&amp;acy;&amp;scy;&amp;icy;&amp;bcy;&amp;ocy; &amp;tcy;&amp;iecy;&amp;bcy;&amp;iecy;&quot;"/>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511" y="2564904"/>
            <a:ext cx="309562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667328"/>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7"/>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851920" y="1388674"/>
            <a:ext cx="4968552" cy="2677656"/>
          </a:xfrm>
          <a:prstGeom prst="rect">
            <a:avLst/>
          </a:prstGeom>
        </p:spPr>
        <p:txBody>
          <a:bodyPr wrap="square">
            <a:spAutoFit/>
          </a:bodyPr>
          <a:lstStyle/>
          <a:p>
            <a:r>
              <a:rPr lang="ru-RU" sz="2400" b="1" dirty="0">
                <a:effectLst>
                  <a:outerShdw blurRad="38100" dist="38100" dir="2700000" algn="tl">
                    <a:srgbClr val="000000">
                      <a:alpha val="43137"/>
                    </a:srgbClr>
                  </a:outerShdw>
                </a:effectLst>
              </a:rPr>
              <a:t>Цветы – это прекрасные примеры из природы, которые использовал Иисус, уча людей. </a:t>
            </a:r>
            <a:endParaRPr lang="ru-RU" sz="2400" b="1" dirty="0" smtClean="0">
              <a:effectLst>
                <a:outerShdw blurRad="38100" dist="38100" dir="2700000" algn="tl">
                  <a:srgbClr val="000000">
                    <a:alpha val="43137"/>
                  </a:srgbClr>
                </a:outerShdw>
              </a:effectLst>
            </a:endParaRPr>
          </a:p>
          <a:p>
            <a:r>
              <a:rPr lang="ru-RU" sz="2400" b="1" dirty="0" smtClean="0">
                <a:effectLst>
                  <a:outerShdw blurRad="38100" dist="38100" dir="2700000" algn="tl">
                    <a:srgbClr val="000000">
                      <a:alpha val="43137"/>
                    </a:srgbClr>
                  </a:outerShdw>
                </a:effectLst>
              </a:rPr>
              <a:t>Цветы </a:t>
            </a:r>
            <a:r>
              <a:rPr lang="ru-RU" sz="2400" b="1" dirty="0">
                <a:effectLst>
                  <a:outerShdw blurRad="38100" dist="38100" dir="2700000" algn="tl">
                    <a:srgbClr val="000000">
                      <a:alpha val="43137"/>
                    </a:srgbClr>
                  </a:outerShdw>
                </a:effectLst>
              </a:rPr>
              <a:t>могут многое рассказывать нам о мудрости, которую Бог вложил в Свое творение, а также о нашей духовной жизни.</a:t>
            </a:r>
          </a:p>
        </p:txBody>
      </p:sp>
      <p:pic>
        <p:nvPicPr>
          <p:cNvPr id="31746" name="Picture 2" descr="Gallery For Christian Pictures Of Jesus"/>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1037487"/>
            <a:ext cx="3396921" cy="374936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81855692"/>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7"/>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355976" y="1388674"/>
            <a:ext cx="4464496" cy="4401205"/>
          </a:xfrm>
          <a:prstGeom prst="rect">
            <a:avLst/>
          </a:prstGeom>
        </p:spPr>
        <p:txBody>
          <a:bodyPr wrap="square">
            <a:spAutoFit/>
          </a:bodyPr>
          <a:lstStyle/>
          <a:p>
            <a:r>
              <a:rPr lang="ru-RU" sz="2000" b="1" dirty="0">
                <a:effectLst>
                  <a:outerShdw blurRad="38100" dist="38100" dir="2700000" algn="tl">
                    <a:srgbClr val="000000">
                      <a:alpha val="43137"/>
                    </a:srgbClr>
                  </a:outerShdw>
                </a:effectLst>
              </a:rPr>
              <a:t>Поэт и художник Уильям Блейк писал:</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В одном мгновенье видеть Вечность,</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И целый мир в зерне песка.</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В едином миге Бесконечность,</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И небо в чашечке цветка.</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Умение увидеть небо, вечность, космос, Божественную любовь в чашечке цветка -  характерная черта для всех великих духовных традиций Земли. </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
            </a:r>
            <a:br>
              <a:rPr lang="ru-RU" sz="2000" b="1" dirty="0">
                <a:effectLst>
                  <a:outerShdw blurRad="38100" dist="38100" dir="2700000" algn="tl">
                    <a:srgbClr val="000000">
                      <a:alpha val="43137"/>
                    </a:srgbClr>
                  </a:outerShdw>
                </a:effectLst>
              </a:rPr>
            </a:b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30724" name="Picture 4" descr="&amp;Pcy;&amp;rcy;&amp;icy;&amp;vcy;&amp;iecy;&amp;tcy;.&amp;rcy;&amp;ucy; - &amp;Scy;&amp;vcy;&amp;iecy;&amp;tcy;&amp;lcy;&amp;acy;&amp;ncy;&amp;acy; - &amp;Gcy;&amp;ocy;&amp;scy;&amp;tcy;&amp;iecy;&amp;vcy;&amp;acy;&amp;yacy;"/>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8300" y="1905472"/>
            <a:ext cx="4079776" cy="305983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25" name="Picture 5" descr="C:\Users\user\Desktop\дочка-1\ЯЗЫК ЦВЕТОВ ГАВРИЛОВА М\butterflyblue.gif"/>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6491247" y="4979923"/>
            <a:ext cx="2192216" cy="16199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92721122"/>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434987"/>
            <a:ext cx="4971644" cy="5632311"/>
          </a:xfrm>
          <a:prstGeom prst="rect">
            <a:avLst/>
          </a:prstGeom>
        </p:spPr>
        <p:txBody>
          <a:bodyPr wrap="square">
            <a:spAutoFit/>
          </a:bodyPr>
          <a:lstStyle/>
          <a:p>
            <a:r>
              <a:rPr lang="ru-RU" sz="2000" b="1" dirty="0">
                <a:effectLst>
                  <a:outerShdw blurRad="38100" dist="38100" dir="2700000" algn="tl">
                    <a:srgbClr val="000000">
                      <a:alpha val="43137"/>
                    </a:srgbClr>
                  </a:outerShdw>
                </a:effectLst>
              </a:rPr>
              <a:t>Одним из главных украшений долин Земли Обетованной является белая лилия. Лилия считается символом трех добродетелей, особенно уважаемых в этой религиозной традиции: Веры, Надежды и Милосердия. В европейской геральдике лилия обозначает совершенство. По преданию о Благовещении, архангел Гавриил явился к Деве Марии с белой лилией в руке, символом чистоты и совершенства. Это один из любимых сюжетов в европейской живописи</a:t>
            </a:r>
            <a:r>
              <a:rPr lang="ru-RU" sz="2000" b="1" dirty="0" smtClean="0">
                <a:effectLst>
                  <a:outerShdw blurRad="38100" dist="38100" dir="2700000" algn="tl">
                    <a:srgbClr val="000000">
                      <a:alpha val="43137"/>
                    </a:srgbClr>
                  </a:outerShdw>
                </a:effectLst>
              </a:rPr>
              <a:t>. В </a:t>
            </a:r>
            <a:r>
              <a:rPr lang="ru-RU" sz="2000" b="1" dirty="0">
                <a:effectLst>
                  <a:outerShdw blurRad="38100" dist="38100" dir="2700000" algn="tl">
                    <a:srgbClr val="000000">
                      <a:alpha val="43137"/>
                    </a:srgbClr>
                  </a:outerShdw>
                </a:effectLst>
              </a:rPr>
              <a:t>средневековой живописи и живописи эпохи Возрождения, наполненной символикой, вместо лилии иногда изображали ирисы. Ирисы также считались символом Богородицы. </a:t>
            </a:r>
            <a:br>
              <a:rPr lang="ru-RU" sz="2000" b="1" dirty="0">
                <a:effectLst>
                  <a:outerShdw blurRad="38100" dist="38100" dir="2700000" algn="tl">
                    <a:srgbClr val="000000">
                      <a:alpha val="43137"/>
                    </a:srgbClr>
                  </a:outerShdw>
                </a:effectLst>
              </a:rPr>
            </a:b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5121"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09" y="1122304"/>
            <a:ext cx="4029075" cy="425767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56847392"/>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434987"/>
            <a:ext cx="4572000" cy="5940088"/>
          </a:xfrm>
          <a:prstGeom prst="rect">
            <a:avLst/>
          </a:prstGeom>
        </p:spPr>
        <p:txBody>
          <a:bodyPr>
            <a:spAutoFit/>
          </a:bodyPr>
          <a:lstStyle/>
          <a:p>
            <a:r>
              <a:rPr lang="ru-RU" sz="2000" b="1" dirty="0" smtClean="0">
                <a:effectLst>
                  <a:outerShdw blurRad="38100" dist="38100" dir="2700000" algn="tl">
                    <a:srgbClr val="000000">
                      <a:alpha val="43137"/>
                    </a:srgbClr>
                  </a:outerShdw>
                </a:effectLst>
              </a:rPr>
              <a:t>Очень </a:t>
            </a:r>
            <a:r>
              <a:rPr lang="ru-RU" sz="2000" b="1" dirty="0">
                <a:effectLst>
                  <a:outerShdw blurRad="38100" dist="38100" dir="2700000" algn="tl">
                    <a:srgbClr val="000000">
                      <a:alpha val="43137"/>
                    </a:srgbClr>
                  </a:outerShdw>
                </a:effectLst>
              </a:rPr>
              <a:t>часто в Библии упоминаются тернии. Выясняется, что тернии бывают разных видов! Исследователь этого вопроса, доктор Давид Даром из иерусалимского университета полагает, что терновый венец, который был возложен римскими воинами на голову Иисуса Христа был сделан из колючих веток </a:t>
            </a:r>
            <a:r>
              <a:rPr lang="ru-RU" sz="2000" b="1" dirty="0" err="1">
                <a:effectLst>
                  <a:outerShdw blurRad="38100" dist="38100" dir="2700000" algn="tl">
                    <a:srgbClr val="000000">
                      <a:alpha val="43137"/>
                    </a:srgbClr>
                  </a:outerShdw>
                </a:effectLst>
              </a:rPr>
              <a:t>зизифуса</a:t>
            </a:r>
            <a:r>
              <a:rPr lang="ru-RU" sz="2000" b="1" dirty="0">
                <a:effectLst>
                  <a:outerShdw blurRad="38100" dist="38100" dir="2700000" algn="tl">
                    <a:srgbClr val="000000">
                      <a:alpha val="43137"/>
                    </a:srgbClr>
                  </a:outerShdw>
                </a:effectLst>
              </a:rPr>
              <a:t>. Это растение </a:t>
            </a:r>
            <a:r>
              <a:rPr lang="ru-RU" sz="2000" b="1" dirty="0" smtClean="0">
                <a:effectLst>
                  <a:outerShdw blurRad="38100" dist="38100" dir="2700000" algn="tl">
                    <a:srgbClr val="000000">
                      <a:alpha val="43137"/>
                    </a:srgbClr>
                  </a:outerShdw>
                </a:effectLst>
              </a:rPr>
              <a:t>в переводе с латинского обозначает </a:t>
            </a:r>
            <a:r>
              <a:rPr lang="ru-RU" sz="2000" b="1" dirty="0">
                <a:effectLst>
                  <a:outerShdw blurRad="38100" dist="38100" dir="2700000" algn="tl">
                    <a:srgbClr val="000000">
                      <a:alpha val="43137"/>
                    </a:srgbClr>
                  </a:outerShdw>
                </a:effectLst>
              </a:rPr>
              <a:t>«Тернии Христа». Это невысокое колючее дерево произрастает на территории всего Ближнего Востока и имеет большие длинные колючки. Цветет мелкими цветочками, из которых получаются обильные плоды по вкусу напоминающие квашеное </a:t>
            </a:r>
            <a:r>
              <a:rPr lang="ru-RU" sz="2000" b="1" dirty="0" smtClean="0">
                <a:effectLst>
                  <a:outerShdw blurRad="38100" dist="38100" dir="2700000" algn="tl">
                    <a:srgbClr val="000000">
                      <a:alpha val="43137"/>
                    </a:srgbClr>
                  </a:outerShdw>
                </a:effectLst>
              </a:rPr>
              <a:t>яблоко.</a:t>
            </a:r>
            <a:endParaRPr lang="ru-RU" sz="2000" b="1" dirty="0">
              <a:effectLst>
                <a:outerShdw blurRad="38100" dist="38100" dir="2700000" algn="tl">
                  <a:srgbClr val="000000">
                    <a:alpha val="43137"/>
                  </a:srgbClr>
                </a:outerShdw>
              </a:effectLst>
            </a:endParaRPr>
          </a:p>
          <a:p>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4098" name="Picture 2" descr="&amp;Scy;&amp;acy;&amp;zhcy;&amp;iecy;&amp;ncy;&amp;tscy;&amp;ycy; &amp;pcy;&amp;lcy;&amp;ocy;&amp;dcy;&amp;ocy;&amp;vcy;&amp;ocy;-&amp;yacy;&amp;gcy;&amp;ocy;&amp;dcy;&amp;ncy;&amp;ycy;&amp;khcy; &amp;rcy;&amp;acy;&amp;scy;&amp;tcy;&amp;iecy;&amp;ncy;&amp;icy;&amp;jcy;, &amp;Scy;&amp;acy;&amp;zhcy;&amp;iecy;&amp;ncy;&amp;tscy;&amp;ycy; &amp;CHcy;&amp;acy;&amp;scy;&amp;tcy;&amp;ncy;&amp;ycy;&amp;jcy; &amp;pcy;&amp;icy;&amp;tcy;&amp;ocy;&amp;mcy;&amp;ncy;&amp;icy;&amp;kcy; &amp;scy;&amp;acy;&amp;dcy;&amp;ocy;&amp;vcy;&amp;ycy;&amp;khcy; &amp;rcy;&amp;acy;&amp;scy;&amp;tcy;&amp;iecy;&amp;ncy;&amp;icy;&amp;jcy; &amp;vcy; &amp;Kcy;&amp;icy;&amp;iecy;&amp;vcy;&amp;iecy; 0632332213 &amp;Vcy;&amp;icy;&amp;tcy;&amp;acy;&amp;lcy;&amp;icy;&amp;j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7092" y="1628800"/>
            <a:ext cx="3810001" cy="260508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12292007"/>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003429" y="1326965"/>
            <a:ext cx="4827628" cy="3785652"/>
          </a:xfrm>
          <a:prstGeom prst="rect">
            <a:avLst/>
          </a:prstGeom>
        </p:spPr>
        <p:txBody>
          <a:bodyPr wrap="square">
            <a:spAutoFit/>
          </a:bodyPr>
          <a:lstStyle/>
          <a:p>
            <a:r>
              <a:rPr lang="ru-RU" sz="2000" b="1" dirty="0">
                <a:effectLst>
                  <a:outerShdw blurRad="38100" dist="38100" dir="2700000" algn="tl">
                    <a:srgbClr val="000000">
                      <a:alpha val="43137"/>
                    </a:srgbClr>
                  </a:outerShdw>
                </a:effectLst>
              </a:rPr>
              <a:t>А вот другой «терновый» куст. "Моисей пас овец... Однажды провёл он стадо далеко в пустыню... И явился ему Ангел Господень в пламени огня из среды тернового куста. И увидел он, что терновый куст горит огнём, но куст не сгорает. Моисей сказал: пойду и посмотрю на сие великое явление, отчего куст не сгорает". </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В православной христианской традиции принято считать этим растением неопалимую купину, </a:t>
            </a:r>
            <a:r>
              <a:rPr lang="ru-RU" sz="2000" b="1" dirty="0" smtClean="0">
                <a:effectLst>
                  <a:outerShdw blurRad="38100" dist="38100" dir="2700000" algn="tl">
                    <a:srgbClr val="000000">
                      <a:alpha val="43137"/>
                    </a:srgbClr>
                  </a:outerShdw>
                </a:effectLst>
              </a:rPr>
              <a:t>ясенец. </a:t>
            </a:r>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7170" name="Picture 2" descr="&amp;YAcy;&amp;dcy;&amp;ocy;&amp;vcy;&amp;icy;&amp;tcy;&amp;ycy;&amp;iecy; &amp;rcy;&amp;acy;&amp;scy;&amp;tcy;&amp;iecy;&amp;ncy;&amp;icy;&amp;yacy; &amp;Kcy;&amp;rcy;&amp;ycy;&amp;mcy;&amp;acy; &amp;Kcy;&amp;rcy;&amp;ycy;&amp;mcy; &amp;ncy;&amp;acy; &amp;Pcy;&amp;iecy;&amp;rcy;&amp;iecy;&amp;kcy;&amp;ocy;&amp;pcy;.&amp;Icy;&amp;ncy;&amp;fcy;&amp;o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07" y="1412776"/>
            <a:ext cx="3944221" cy="362375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778781"/>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4003429" y="619233"/>
            <a:ext cx="4827628" cy="5632311"/>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rPr>
              <a:t>Если </a:t>
            </a:r>
            <a:r>
              <a:rPr lang="ru-RU" sz="2000" b="1" dirty="0">
                <a:effectLst>
                  <a:outerShdw blurRad="38100" dist="38100" dir="2700000" algn="tl">
                    <a:srgbClr val="000000">
                      <a:alpha val="43137"/>
                    </a:srgbClr>
                  </a:outerShdw>
                </a:effectLst>
              </a:rPr>
              <a:t>к растению поднести спичку, то оно вспыхнет, но пламя быстро исчезнет и не причинит растению вреда. По некоторым данным, в 1960 году в одном из польских ботанических садов ученые наблюдали самовозгорание растения.</a:t>
            </a:r>
          </a:p>
          <a:p>
            <a:r>
              <a:rPr lang="ru-RU" sz="2000" b="1" dirty="0">
                <a:effectLst>
                  <a:outerShdw blurRad="38100" dist="38100" dir="2700000" algn="tl">
                    <a:srgbClr val="000000">
                      <a:alpha val="43137"/>
                    </a:srgbClr>
                  </a:outerShdw>
                </a:effectLst>
              </a:rPr>
              <a:t>Та самая Неопалимая Купина растет в </a:t>
            </a:r>
            <a:r>
              <a:rPr lang="ru-RU" sz="2000" b="1" dirty="0" err="1">
                <a:effectLst>
                  <a:outerShdw blurRad="38100" dist="38100" dir="2700000" algn="tl">
                    <a:srgbClr val="000000">
                      <a:alpha val="43137"/>
                    </a:srgbClr>
                  </a:outerShdw>
                </a:effectLst>
              </a:rPr>
              <a:t>Синае</a:t>
            </a:r>
            <a:r>
              <a:rPr lang="ru-RU" sz="2000" b="1" dirty="0">
                <a:effectLst>
                  <a:outerShdw blurRad="38100" dist="38100" dir="2700000" algn="tl">
                    <a:srgbClr val="000000">
                      <a:alpha val="43137"/>
                    </a:srgbClr>
                  </a:outerShdw>
                </a:effectLst>
              </a:rPr>
              <a:t>, на территории монастыря святой Екатерины. За всю свою долгую историю монастырь ни разу не был захвачен, разрушен или просто поврежден. В 324 г. мать императора Константина Елена приказала построить на месте произрастания Купины капеллу — а куст теперь буйно растет всего в нескольких метрах от нее. Интересно, что ни одна попытка высадить его в другом месте не увенчалась успехом.</a:t>
            </a:r>
          </a:p>
        </p:txBody>
      </p:sp>
      <p:pic>
        <p:nvPicPr>
          <p:cNvPr id="8194" name="Picture 2" descr="&amp;Scy;&amp;vcy;&amp;yacy;&amp;tcy;&amp;acy;&amp;yacy; &amp;iecy;&amp;kcy;&amp;acy;&amp;tcy;&amp;iecy;&amp;rcy;&amp;icy;&amp;ncy;&amp;acy;. &amp;Scy;&amp;vcy;&amp;yacy;&amp;tcy;&amp;acy;&amp;yacy; &amp;vcy;&amp;iecy;&amp;lcy;&amp;icy;&amp;kcy;&amp;ocy;&amp;mcy;&amp;ucy;&amp;chcy;&amp;iecy;&amp;ncy;&amp;icy;&amp;tscy;&amp;acy; &amp;IEcy;&amp;kcy;&amp;acy;&amp;tcy;&amp;iecy;&amp;rcy;&amp;icy;&amp;ncy;&amp;a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104" y="1700808"/>
            <a:ext cx="3922956" cy="29523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79432263"/>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434987"/>
            <a:ext cx="4827628" cy="5632311"/>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rPr>
              <a:t>Однако Давид Даром пришёл к выводу, что, скорее всего, этим "огненным кустом" была кассия. Куст кассии, очень часто встречающийся в Синайских Горах (что нельзя сказать про ясенец, который более распространён в Крыму и на Кавказе), покрыт таким количеством ярко-жёлтых цветков, что кажется объятым пламенем, особенно в лучах заходящего солнца. Другое название этого растения - </a:t>
            </a:r>
            <a:r>
              <a:rPr lang="ru-RU" sz="2000" b="1" dirty="0" err="1" smtClean="0">
                <a:effectLst>
                  <a:outerShdw blurRad="38100" dist="38100" dir="2700000" algn="tl">
                    <a:srgbClr val="000000">
                      <a:alpha val="43137"/>
                    </a:srgbClr>
                  </a:outerShdw>
                </a:effectLst>
              </a:rPr>
              <a:t>сенна</a:t>
            </a:r>
            <a:r>
              <a:rPr lang="ru-RU" sz="2000" b="1" dirty="0" smtClean="0">
                <a:effectLst>
                  <a:outerShdw blurRad="38100" dist="38100" dir="2700000" algn="tl">
                    <a:srgbClr val="000000">
                      <a:alpha val="43137"/>
                    </a:srgbClr>
                  </a:outerShdw>
                </a:effectLst>
              </a:rPr>
              <a:t>  - нам тоже хорошо знакомо, вызывая лекарственные ассоциации. Этот красивый, изящный и очень декоративный кустарник охотно выращивают в садах и палисадниках Израиля. </a:t>
            </a:r>
          </a:p>
          <a:p>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6148" name="Picture 4" descr="&amp;Pcy;&amp;rcy;&amp;iecy;&amp;vcy;&amp;ocy;&amp;scy;&amp;khcy;&amp;ocy;&amp;dcy;&amp;ncy;&amp;ocy;&amp;iecy; &amp;dcy;&amp;iecy;&amp;rcy;&amp;iecy;&amp;vcy;&amp;ocy; &amp;zcy;&amp;ocy;&amp;lcy;&amp;ocy;&amp;tcy;&amp;ocy;&amp;gcy;&amp;ocy; &amp;dcy;&amp;ocy;&amp;zhcy;&amp;dcy;&amp;yacy; - &amp;kcy;&amp;acy;&amp;scy;&amp;scy;&amp;icy;&amp;yacy; &amp;tcy;&amp;rcy;&amp;ucy;&amp;bcy;&amp;chcy;&amp;acy;&amp;tcy;&amp;acy;&amp;yacy; &amp;Fcy;&amp;ocy;&amp;tcy;&amp;o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7617" y="1507902"/>
            <a:ext cx="3782798" cy="348647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7901360"/>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amp;bcy;&amp;ocy;&amp;icy; &amp;zcy;&amp;iecy;&amp;lcy;&amp;iocy;&amp;ncy;&amp;ycy;&amp;jcy;, &amp;tcy;&amp;iecy;&amp;kcy;&amp;scy;&amp;tcy;&amp;ucy;&amp;rcy;&amp;acy;, &amp;rcy;&amp;acy;&amp;zcy;&amp;dcy;&amp;iecy;&amp;lcy; &amp;Acy;&amp;bcy;&amp;scy;&amp;tcy;&amp;rcy;&amp;acy;&amp;kcy;&amp;tscy;&amp;icy;&amp;yacy; - &amp;scy;&amp;kcy;&amp;acy;&amp;chcy;&amp;acy;&amp;tcy;&amp;softcy; &amp;bcy;&amp;iecy;&amp;scy;&amp;pcy;&amp;lcy;&amp;acy;&amp;tcy;&amp;ncy;&amp;ocy; &amp;ncy;&amp;acy; &amp;rcy;&amp;acy;&amp;bcy;&amp;ocy;&amp;chcy;&amp;icy;&amp;jcy; &amp;scy;&amp;tcy;&amp;ocy;&amp;l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778"/>
            <a:ext cx="9144000" cy="68452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992844" y="764704"/>
            <a:ext cx="4827628" cy="5016758"/>
          </a:xfrm>
          <a:prstGeom prst="rect">
            <a:avLst/>
          </a:prstGeom>
        </p:spPr>
        <p:txBody>
          <a:bodyPr wrap="square">
            <a:spAutoFit/>
          </a:bodyPr>
          <a:lstStyle/>
          <a:p>
            <a:r>
              <a:rPr lang="ru-RU" sz="2000" b="1" dirty="0">
                <a:effectLst>
                  <a:outerShdw blurRad="38100" dist="38100" dir="2700000" algn="tl">
                    <a:srgbClr val="000000">
                      <a:alpha val="43137"/>
                    </a:srgbClr>
                  </a:outerShdw>
                </a:effectLst>
              </a:rPr>
              <a:t>Нельзя не вспомнить про знаменитое растение-легенду, которое несколько раз встречается в Библии и которое окутано мифами с давних пор — волшебную мандрагору</a:t>
            </a:r>
            <a:r>
              <a:rPr lang="ru-RU" sz="2000" b="1" dirty="0" smtClean="0">
                <a:effectLst>
                  <a:outerShdw blurRad="38100" dist="38100" dir="2700000" algn="tl">
                    <a:srgbClr val="000000">
                      <a:alpha val="43137"/>
                    </a:srgbClr>
                  </a:outerShdw>
                </a:effectLst>
              </a:rPr>
              <a:t>. </a:t>
            </a:r>
            <a:r>
              <a:rPr lang="ru-RU" sz="2000" b="1" dirty="0">
                <a:effectLst>
                  <a:outerShdw blurRad="38100" dist="38100" dir="2700000" algn="tl">
                    <a:srgbClr val="000000">
                      <a:alpha val="43137"/>
                    </a:srgbClr>
                  </a:outerShdw>
                </a:effectLst>
              </a:rPr>
              <a:t>За необычную форму корней и фосфорическое свечение ягод на рассвете издревле ее считали магическим и сверхъестественным растением. Корневище мандрагоры может достигать метра и более в длину; оно часто принимает причудливые формы, напоминающие человеческое тело. </a:t>
            </a:r>
            <a:r>
              <a:rPr lang="ru-RU" sz="2000" b="1" dirty="0" smtClean="0">
                <a:effectLst>
                  <a:outerShdw blurRad="38100" dist="38100" dir="2700000" algn="tl">
                    <a:srgbClr val="000000">
                      <a:alpha val="43137"/>
                    </a:srgbClr>
                  </a:outerShdw>
                </a:effectLst>
              </a:rPr>
              <a:t>Сейчас </a:t>
            </a:r>
            <a:r>
              <a:rPr lang="ru-RU" sz="2000" b="1" dirty="0">
                <a:effectLst>
                  <a:outerShdw blurRad="38100" dist="38100" dir="2700000" algn="tl">
                    <a:srgbClr val="000000">
                      <a:alpha val="43137"/>
                    </a:srgbClr>
                  </a:outerShdw>
                </a:effectLst>
              </a:rPr>
              <a:t>из этого растения получают вещество, используемое в обезболивающих препаратах. </a:t>
            </a:r>
          </a:p>
          <a:p>
            <a:endParaRPr lang="ru-RU" sz="2000" b="1" dirty="0">
              <a:solidFill>
                <a:schemeClr val="tx2">
                  <a:lumMod val="75000"/>
                </a:schemeClr>
              </a:solidFill>
              <a:effectLst>
                <a:outerShdw blurRad="38100" dist="38100" dir="2700000" algn="tl">
                  <a:srgbClr val="000000">
                    <a:alpha val="43137"/>
                  </a:srgbClr>
                </a:outerShdw>
              </a:effectLst>
            </a:endParaRPr>
          </a:p>
        </p:txBody>
      </p:sp>
      <p:pic>
        <p:nvPicPr>
          <p:cNvPr id="9218" name="Picture 2" descr="plantsroom: &amp;Mcy;&amp;acy;&amp;ncy;&amp;dcy;&amp;rcy;&amp;acy;&amp;gcy;&amp;ocy;&amp;rcy;&amp;a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0420" y="470515"/>
            <a:ext cx="3659835" cy="267045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9222" name="Picture 6" descr="&amp;Mcy;&amp;Acy;&amp;Gcy;&amp;Icy;&amp;YAcy; &amp;Rcy;&amp;Acy;&amp;Scy;&amp;Tcy;&amp;IEcy;&amp;Ncy;&amp;Icy;&amp;Jcy;. &amp;Mcy;&amp;Acy;&amp;Ncy;&amp;Dcy;&amp;Rcy;&amp;Acy;&amp;Gcy;&amp;Ocy;&amp;Rcy;&amp;Acy;. &amp;Ocy;&amp;bcy;&amp;scy;&amp;ucy;&amp;zhcy;&amp;dcy;&amp;iecy;&amp;ncy;&amp;icy;&amp;iecy; &amp;ncy;&amp;acy; LiveInternet - &amp;Rcy;&amp;ocy;&amp;sc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7679" y="3141713"/>
            <a:ext cx="2725316" cy="3347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14002195"/>
      </p:ext>
    </p:extLst>
  </p:cSld>
  <p:clrMapOvr>
    <a:masterClrMapping/>
  </p:clrMapOvr>
  <mc:AlternateContent xmlns:mc="http://schemas.openxmlformats.org/markup-compatibility/2006">
    <mc:Choice xmlns=""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1926</Words>
  <Application>Microsoft Office PowerPoint</Application>
  <PresentationFormat>Экран (4:3)</PresentationFormat>
  <Paragraphs>55</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РАСТЕНИЯ В РЕЛИГИИ</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Татьяна</cp:lastModifiedBy>
  <cp:revision>32</cp:revision>
  <dcterms:created xsi:type="dcterms:W3CDTF">2015-03-11T14:33:31Z</dcterms:created>
  <dcterms:modified xsi:type="dcterms:W3CDTF">2016-06-05T09:16:36Z</dcterms:modified>
</cp:coreProperties>
</file>