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304" r:id="rId3"/>
    <p:sldId id="306" r:id="rId4"/>
    <p:sldId id="272" r:id="rId5"/>
    <p:sldId id="275" r:id="rId6"/>
    <p:sldId id="279" r:id="rId7"/>
    <p:sldId id="282" r:id="rId8"/>
    <p:sldId id="283" r:id="rId9"/>
    <p:sldId id="284" r:id="rId10"/>
    <p:sldId id="289" r:id="rId11"/>
    <p:sldId id="285" r:id="rId12"/>
    <p:sldId id="291" r:id="rId13"/>
    <p:sldId id="290" r:id="rId14"/>
    <p:sldId id="297" r:id="rId15"/>
    <p:sldId id="293" r:id="rId16"/>
    <p:sldId id="298" r:id="rId17"/>
    <p:sldId id="295" r:id="rId18"/>
    <p:sldId id="300" r:id="rId19"/>
    <p:sldId id="30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E15CE-EF03-4249-9EAB-2C1D9E633005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D0D21-64FD-4D87-82AA-4FD0FD4155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0D21-64FD-4D87-82AA-4FD0FD41550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0D21-64FD-4D87-82AA-4FD0FD41550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0D21-64FD-4D87-82AA-4FD0FD41550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0D21-64FD-4D87-82AA-4FD0FD41550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D0D21-64FD-4D87-82AA-4FD0FD415507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B124-77A4-459D-AF57-9BB762DEB3E7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BC675-3DCB-437A-A61E-C81BD9187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5;&#1086;&#1083;&#1100;&#1079;&#1086;&#1074;&#1072;&#1090;&#1077;&#1083;&#1100;\Videos\&#1050;&#1072;&#1074;&#1082;&#1072;&#1079;&#1089;&#1082;&#1080;&#1081;%20&#1041;&#1080;&#1086;&#1089;&#1092;&#1077;&#1088;&#1085;&#1099;&#1081;%20&#1047;&#1072;&#1087;&#1086;&#1074;&#1077;&#1076;&#1085;&#1080;&#1082;.as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6;&#1073;&#1086;&#1073;&#1097;&#1072;&#1102;&#1097;&#1080;&#1081;%20&#1091;&#1088;&#1086;&#1082;%20&#1087;&#1086;%20&#1083;&#1077;&#1089;&#1086;&#1081;%20&#1079;&#1086;&#1085;&#1077;\&#1087;&#1077;&#1085;&#1080;&#1077;%20&#1087;&#1090;&#1080;&#1094;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31840" y="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797152"/>
            <a:ext cx="4788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Макарова Татьяна Николаевна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 школа-интернат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станицы Староминской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  <a:endParaRPr lang="ru-RU" sz="2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88640"/>
            <a:ext cx="360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Животный мир лесной зоны</a:t>
            </a:r>
            <a:endParaRPr lang="ru-RU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7" descr="K:\анимац.картинки\животные\hase-2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85184"/>
            <a:ext cx="2592288" cy="1512168"/>
          </a:xfrm>
          <a:prstGeom prst="rect">
            <a:avLst/>
          </a:prstGeom>
          <a:noFill/>
        </p:spPr>
      </p:pic>
      <p:pic>
        <p:nvPicPr>
          <p:cNvPr id="9" name="Picture 2" descr="http://daudia.free.fr/tigregi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996952"/>
            <a:ext cx="295232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536" y="-99392"/>
            <a:ext cx="9396536" cy="695739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424125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796136" y="1988840"/>
            <a:ext cx="3347864" cy="172819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Территории, на которых законом охраняется животный мир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6206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54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316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35696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1960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6016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3501008"/>
            <a:ext cx="50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кругленная прямоугольная выноска 103"/>
          <p:cNvSpPr/>
          <p:nvPr/>
        </p:nvSpPr>
        <p:spPr>
          <a:xfrm>
            <a:off x="0" y="188640"/>
            <a:ext cx="2555776" cy="936104"/>
          </a:xfrm>
          <a:prstGeom prst="wedgeRoundRectCallout">
            <a:avLst>
              <a:gd name="adj1" fmla="val 77576"/>
              <a:gd name="adj2" fmla="val 326154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КАВКАЗСКИЙ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Скругленная прямоугольная выноска 104"/>
          <p:cNvSpPr/>
          <p:nvPr/>
        </p:nvSpPr>
        <p:spPr>
          <a:xfrm>
            <a:off x="2339752" y="4365104"/>
            <a:ext cx="3002632" cy="792088"/>
          </a:xfrm>
          <a:prstGeom prst="wedgeRoundRectCallout">
            <a:avLst>
              <a:gd name="adj1" fmla="val -74670"/>
              <a:gd name="adj2" fmla="val -117762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ВОРОНЕЖСКИЙ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Скругленная прямоугольная выноска 105"/>
          <p:cNvSpPr/>
          <p:nvPr/>
        </p:nvSpPr>
        <p:spPr>
          <a:xfrm>
            <a:off x="6444208" y="188640"/>
            <a:ext cx="2448272" cy="864096"/>
          </a:xfrm>
          <a:prstGeom prst="wedgeRoundRectCallout">
            <a:avLst>
              <a:gd name="adj1" fmla="val -135805"/>
              <a:gd name="adj2" fmla="val 340281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БАРГУЗИНСКИЙ</a:t>
            </a:r>
            <a:endParaRPr lang="ru-RU" dirty="0"/>
          </a:p>
        </p:txBody>
      </p:sp>
      <p:sp>
        <p:nvSpPr>
          <p:cNvPr id="107" name="Скругленная прямоугольная выноска 106"/>
          <p:cNvSpPr/>
          <p:nvPr/>
        </p:nvSpPr>
        <p:spPr>
          <a:xfrm>
            <a:off x="6444208" y="4149080"/>
            <a:ext cx="2448272" cy="864096"/>
          </a:xfrm>
          <a:prstGeom prst="wedgeRoundRectCallout">
            <a:avLst>
              <a:gd name="adj1" fmla="val -109155"/>
              <a:gd name="adj2" fmla="val -63839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МОРДОВСКИЙ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Скругленная прямоугольная выноска 107"/>
          <p:cNvSpPr/>
          <p:nvPr/>
        </p:nvSpPr>
        <p:spPr>
          <a:xfrm>
            <a:off x="-180528" y="5877272"/>
            <a:ext cx="1656184" cy="612648"/>
          </a:xfrm>
          <a:prstGeom prst="wedgeRoundRectCallout">
            <a:avLst>
              <a:gd name="adj1" fmla="val 7707"/>
              <a:gd name="adj2" fmla="val -390593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ОКСКИЙ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2" grpId="0" animBg="1"/>
      <p:bldP spid="12" grpId="1" animBg="1"/>
      <p:bldP spid="14" grpId="0" animBg="1"/>
      <p:bldP spid="16" grpId="0" animBg="1"/>
      <p:bldP spid="19" grpId="0" animBg="1"/>
      <p:bldP spid="24" grpId="0" animBg="1"/>
      <p:bldP spid="28" grpId="0" animBg="1"/>
      <p:bldP spid="69" grpId="0" animBg="1"/>
      <p:bldP spid="88" grpId="0"/>
      <p:bldP spid="89" grpId="0"/>
      <p:bldP spid="98" grpId="0"/>
      <p:bldP spid="99" grpId="0"/>
      <p:bldP spid="100" grpId="0"/>
      <p:bldP spid="101" grpId="0"/>
      <p:bldP spid="102" grpId="0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6536" cy="695739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424125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796136" y="260648"/>
            <a:ext cx="3528392" cy="237626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Заповедник, который  в 1924 году был создан в Краснодарском крае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6206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54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316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835696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1960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6016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3501008"/>
            <a:ext cx="50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16016" y="6206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6016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6016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16016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601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1601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16016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16016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16016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8" grpId="0" animBg="1"/>
      <p:bldP spid="69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вказский Биосферный Заповедник.asf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48680"/>
            <a:ext cx="8064896" cy="5544616"/>
          </a:xfrm>
          <a:prstGeom prst="rect">
            <a:avLst/>
          </a:prstGeom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524328" y="6021288"/>
            <a:ext cx="1224136" cy="836712"/>
          </a:xfrm>
          <a:prstGeom prst="rightArrow">
            <a:avLst>
              <a:gd name="adj1" fmla="val 38291"/>
              <a:gd name="adj2" fmla="val 5780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2373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Видеоролик Кавказский заповедник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96536" cy="6957392"/>
          </a:xfrm>
          <a:prstGeom prst="rect">
            <a:avLst/>
          </a:prstGeom>
          <a:noFill/>
        </p:spPr>
      </p:pic>
      <p:pic>
        <p:nvPicPr>
          <p:cNvPr id="118" name="Picture 7" descr="j023635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2204864"/>
            <a:ext cx="1512168" cy="4653136"/>
          </a:xfrm>
          <a:prstGeom prst="rect">
            <a:avLst/>
          </a:prstGeom>
          <a:noFill/>
        </p:spPr>
      </p:pic>
      <p:pic>
        <p:nvPicPr>
          <p:cNvPr id="117" name="Picture 7" descr="j023635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187624" y="0"/>
            <a:ext cx="1512168" cy="390567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424125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buFont typeface="Arial" pitchFamily="34" charset="0"/>
                        <a:buChar char="•"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652120" y="332656"/>
            <a:ext cx="3491880" cy="1800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Неконтролируемый процесс горения, влекущий гибель животных.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6206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54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316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63688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1960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6016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3501008"/>
            <a:ext cx="50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16016" y="6206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6016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6016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16016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601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1601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16016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16016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16016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63688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63688" y="39330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35696" y="43651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35696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4" grpId="0" animBg="1"/>
      <p:bldP spid="17" grpId="0" animBg="1"/>
      <p:bldP spid="24" grpId="0" animBg="1"/>
      <p:bldP spid="69" grpId="0" animBg="1"/>
      <p:bldP spid="113" grpId="0"/>
      <p:bldP spid="114" grpId="0"/>
      <p:bldP spid="115" grpId="0"/>
      <p:bldP spid="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6032"/>
          </a:xfrm>
          <a:prstGeom prst="rect">
            <a:avLst/>
          </a:prstGeom>
          <a:noFill/>
        </p:spPr>
      </p:pic>
      <p:sp>
        <p:nvSpPr>
          <p:cNvPr id="3" name="Горизонтальный свиток 2"/>
          <p:cNvSpPr/>
          <p:nvPr/>
        </p:nvSpPr>
        <p:spPr>
          <a:xfrm>
            <a:off x="899592" y="692696"/>
            <a:ext cx="7272808" cy="5472608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«Помните!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Что небо без птиц – не небо!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море без рыб – не море!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И земля без зверей - не земля!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Сохраните нас, друзья!»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5" y="1124745"/>
            <a:ext cx="54726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Телеграмма</a:t>
            </a:r>
            <a:endParaRPr lang="ru-RU" sz="72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www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1080120" cy="1080120"/>
          </a:xfrm>
          <a:prstGeom prst="rect">
            <a:avLst/>
          </a:prstGeom>
          <a:noFill/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380312" y="6021288"/>
            <a:ext cx="1368152" cy="83671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9396536" cy="695739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424125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buFont typeface="Arial" pitchFamily="34" charset="0"/>
                        <a:buChar char="•"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6206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54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316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63688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1960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6016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3501008"/>
            <a:ext cx="50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16016" y="6206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6016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6016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16016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601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1601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16016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16016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16016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63688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63688" y="39330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35696" y="43651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35696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27584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99592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99592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9592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99592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7584" y="39330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Облако 125"/>
          <p:cNvSpPr/>
          <p:nvPr/>
        </p:nvSpPr>
        <p:spPr>
          <a:xfrm>
            <a:off x="5652120" y="1268760"/>
            <a:ext cx="3491880" cy="1800200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Книга, в которую занесены редкие и исчезающие виды животных и растений.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24" grpId="0" animBg="1"/>
      <p:bldP spid="28" grpId="0" animBg="1"/>
      <p:bldP spid="119" grpId="0"/>
      <p:bldP spid="120" grpId="0"/>
      <p:bldP spid="121" grpId="0"/>
      <p:bldP spid="122" grpId="0"/>
      <p:bldP spid="123" grpId="0"/>
      <p:bldP spid="124" grpId="0"/>
      <p:bldP spid="1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книг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4714875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5076056" y="620688"/>
            <a:ext cx="40679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charset="0"/>
              </a:rPr>
              <a:t>Красная книга- книга </a:t>
            </a:r>
            <a:r>
              <a:rPr lang="ru-RU" sz="2000" b="1" dirty="0" smtClean="0">
                <a:solidFill>
                  <a:srgbClr val="FF0000"/>
                </a:solidFill>
                <a:latin typeface="Times New Roman" charset="0"/>
              </a:rPr>
              <a:t>особенная.</a:t>
            </a:r>
            <a:endParaRPr lang="ru-RU" sz="20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5076056" y="1052736"/>
            <a:ext cx="388843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charset="0"/>
              </a:rPr>
              <a:t>Цвет обложки книги – красный, как сигнал светофора, предупреждает: «Осторожно! Может случиться беда!». И это действительно так. Если мы не защитим растения и животных, названия которых попали в Красную книгу, они погибнут. Красная книга Краснодарского края впервые была издана в 1974 году. В ней дается перечень редких и исчезающих видов на территории Краснодарского края, он включает 157 видов растений и 100 видов животных. </a:t>
            </a:r>
          </a:p>
        </p:txBody>
      </p:sp>
      <p:pic>
        <p:nvPicPr>
          <p:cNvPr id="5" name="Picture 8" descr="http://www.media-kuban.ru/images/thumbs/2/1/0/69012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680520" cy="64807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55576" y="6165304"/>
            <a:ext cx="330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Кудрявый пеликан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://i1.i.ua/prikol/pic/6/2/640526_6454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6632"/>
            <a:ext cx="4680520" cy="65527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91680" y="5805264"/>
            <a:ext cx="1977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Дрофа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900igr.net/Detskie_prezentatsii/Biologija.Morskie_zhiteli/Vodojom.files/slide0011_image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4932040" cy="655272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35697" y="544522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Лебедь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http://cs9414.vkontakte.ru/u21029458/-5/x_b8afe8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88640"/>
            <a:ext cx="4932040" cy="64087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915816" y="3326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http://schools.keldysh.ru/d-it02-15/4.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71800" y="5589240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Зубр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99392"/>
            <a:ext cx="9396536" cy="6957392"/>
          </a:xfrm>
          <a:prstGeom prst="rect">
            <a:avLst/>
          </a:prstGeom>
          <a:noFill/>
        </p:spPr>
      </p:pic>
      <p:pic>
        <p:nvPicPr>
          <p:cNvPr id="126" name="Picture 2" descr="http://daudia.free.fr/tigregif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3200" y="2204864"/>
            <a:ext cx="7200800" cy="4293096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084168" y="522920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424125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b="1" i="0" u="none" strike="noStrike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1" algn="l" fontAlgn="b">
                        <a:buFont typeface="Arial" pitchFamily="34" charset="0"/>
                        <a:buChar char="•"/>
                      </a:pP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652120" y="332656"/>
            <a:ext cx="3491880" cy="180020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Опасный хищник, который живёт в глухих лесах, занесён в Красную книгу.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62068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67544" y="342900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9959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331640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63688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339752" y="342900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211960" y="35010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716016" y="350100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75856" y="3501008"/>
            <a:ext cx="50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716016" y="6206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716016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716016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716016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16016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716016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716016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716016" y="393305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4716016" y="42930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763688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763688" y="39330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35696" y="436510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35696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27584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899592" y="18448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899592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99592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899592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827584" y="393305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7544" y="46531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99592" y="46531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403648" y="46531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4" grpId="0" animBg="1"/>
      <p:bldP spid="17" grpId="0" animBg="1"/>
      <p:bldP spid="24" grpId="0" animBg="1"/>
      <p:bldP spid="69" grpId="0" animBg="1"/>
      <p:bldP spid="117" grpId="0"/>
      <p:bldP spid="118" grpId="0"/>
      <p:bldP spid="1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528" cy="7146032"/>
          </a:xfrm>
          <a:prstGeom prst="rect">
            <a:avLst/>
          </a:prstGeom>
          <a:noFill/>
        </p:spPr>
      </p:pic>
      <p:sp>
        <p:nvSpPr>
          <p:cNvPr id="6" name="Горизонтальный свиток 5"/>
          <p:cNvSpPr/>
          <p:nvPr/>
        </p:nvSpPr>
        <p:spPr>
          <a:xfrm>
            <a:off x="899592" y="0"/>
            <a:ext cx="7488832" cy="68580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Продолжите фразу:</a:t>
            </a:r>
            <a:r>
              <a:rPr lang="ru-RU" sz="2800" i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u="sng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Сегодня на уроке я узнал … »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«Сегодня на уроке я познакомился 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807AF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807AF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Сегодня на уроке я повторил … »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Сегодня на уроке я закрепил … »</a:t>
            </a:r>
            <a:b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 Сегодня на уроке я научился … 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www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3880" y="5777880"/>
            <a:ext cx="1080120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00B050"/>
            </a:gs>
            <a:gs pos="67000">
              <a:srgbClr val="00B050"/>
            </a:gs>
            <a:gs pos="7000">
              <a:schemeClr val="accent1">
                <a:tint val="44500"/>
                <a:satMod val="160000"/>
              </a:schemeClr>
            </a:gs>
            <a:gs pos="32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://www.lenagold.ru/fon/clipart/b/bab/babochka13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60183">
            <a:off x="204863" y="4478140"/>
            <a:ext cx="2569738" cy="22319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1196752"/>
            <a:ext cx="7212376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арта природных зон.jpg"/>
          <p:cNvPicPr>
            <a:picLocks noChangeAspect="1" noChangeArrowheads="1"/>
          </p:cNvPicPr>
          <p:nvPr/>
        </p:nvPicPr>
        <p:blipFill>
          <a:blip r:embed="rId2" cstate="print"/>
          <a:srcRect l="4326" t="14036" r="3538" b="103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1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зоны России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7667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евер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5949280"/>
            <a:ext cx="2304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9832" y="1340768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Зона арктических пустынь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24928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Тундра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005064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Лесная зона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29309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Степь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4725144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Пустыня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а природных зон.jpg"/>
          <p:cNvPicPr>
            <a:picLocks noChangeAspect="1" noChangeArrowheads="1"/>
          </p:cNvPicPr>
          <p:nvPr/>
        </p:nvPicPr>
        <p:blipFill>
          <a:blip r:embed="rId3" cstate="print"/>
          <a:srcRect l="4326" t="14036" r="3538" b="103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Природные зоны России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3717032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Лесная зона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093296"/>
            <a:ext cx="504056" cy="520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6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1259632" y="522920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4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5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6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10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2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 smtClean="0"/>
              <a:t>К</a:t>
            </a:r>
            <a:endParaRPr lang="ru-RU" sz="2400" b="0" dirty="0"/>
          </a:p>
        </p:txBody>
      </p:sp>
      <p:sp>
        <p:nvSpPr>
          <p:cNvPr id="15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6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7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8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9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20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1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2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3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4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5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6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7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8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9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30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1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2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3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4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5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467541" y="764704"/>
          <a:ext cx="5112571" cy="4392478"/>
        </p:xfrm>
        <a:graphic>
          <a:graphicData uri="http://schemas.openxmlformats.org/drawingml/2006/table">
            <a:tbl>
              <a:tblPr/>
              <a:tblGrid>
                <a:gridCol w="389001"/>
                <a:gridCol w="457389"/>
                <a:gridCol w="458349"/>
                <a:gridCol w="475979"/>
                <a:gridCol w="475979"/>
                <a:gridCol w="475979"/>
                <a:gridCol w="475979"/>
                <a:gridCol w="475979"/>
                <a:gridCol w="475979"/>
                <a:gridCol w="475979"/>
                <a:gridCol w="475979"/>
              </a:tblGrid>
              <a:tr h="412718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979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707904" y="26064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4008" y="26064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8064" y="62068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07904" y="54868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07904" y="980729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707904" y="155679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707904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07904" y="234888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707904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635896" y="3861048"/>
            <a:ext cx="43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Облако 59"/>
          <p:cNvSpPr/>
          <p:nvPr/>
        </p:nvSpPr>
        <p:spPr>
          <a:xfrm>
            <a:off x="179512" y="0"/>
            <a:ext cx="3528392" cy="1679104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Животные, которые питаются травой, побегами, орехами, грибами, ягодами.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ая прямоугольная выноска 61"/>
          <p:cNvSpPr/>
          <p:nvPr/>
        </p:nvSpPr>
        <p:spPr>
          <a:xfrm>
            <a:off x="6300192" y="2780928"/>
            <a:ext cx="2376264" cy="1188712"/>
          </a:xfrm>
          <a:prstGeom prst="wedgeRoundRectCallout">
            <a:avLst>
              <a:gd name="adj1" fmla="val -82632"/>
              <a:gd name="adj2" fmla="val 214176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 вводится при помощи клавиатуры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76256" y="3645024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" name="Скругленная прямоугольная выноска 60"/>
          <p:cNvSpPr/>
          <p:nvPr/>
        </p:nvSpPr>
        <p:spPr>
          <a:xfrm>
            <a:off x="6300192" y="764704"/>
            <a:ext cx="2411760" cy="1440160"/>
          </a:xfrm>
          <a:prstGeom prst="wedgeRoundRectCallout">
            <a:avLst>
              <a:gd name="adj1" fmla="val -144993"/>
              <a:gd name="adj2" fmla="val -77018"/>
              <a:gd name="adj3" fmla="val 1666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Чтобы узнать текст вопроса нажимай на номера вопросов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право 63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 animBg="1"/>
      <p:bldP spid="62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127825432-1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84168" y="260649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лось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://www.plants-and-animals.ru/images/articles/piatn_ole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404664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Олени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im7-tub-ru.yandex.net/i?id=403672489-14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156176" y="620688"/>
            <a:ext cx="263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Косуля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://www.x-top.org/prikol/images/2007/12/12/475ff774c8954.jpg"/>
          <p:cNvPicPr>
            <a:picLocks noChangeAspect="1" noChangeArrowheads="1"/>
          </p:cNvPicPr>
          <p:nvPr/>
        </p:nvPicPr>
        <p:blipFill>
          <a:blip r:embed="rId5" cstate="print"/>
          <a:srcRect b="4878"/>
          <a:stretch>
            <a:fillRect/>
          </a:stretch>
        </p:blipFill>
        <p:spPr bwMode="auto">
          <a:xfrm>
            <a:off x="0" y="0"/>
            <a:ext cx="9324527" cy="709897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07704" y="404665"/>
            <a:ext cx="2282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Белка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95739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392489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332656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796136" y="188640"/>
            <a:ext cx="3347864" cy="144016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Звери, которые питаются животной пищей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6" descr="http://www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77072"/>
            <a:ext cx="1080120" cy="1080120"/>
          </a:xfrm>
          <a:prstGeom prst="rect">
            <a:avLst/>
          </a:prstGeom>
          <a:noFill/>
        </p:spPr>
      </p:pic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  <p:bldP spid="24" grpId="0" animBg="1"/>
      <p:bldP spid="69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16216" y="33265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192" y="332657"/>
            <a:ext cx="2843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588224" y="162880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://im3-tub-ru.yandex.net/i?id=41439285-3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89" y="0"/>
            <a:ext cx="916688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372200" y="764704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im7-tub-ru.yandex.net/i?id=161625734-57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302"/>
            <a:ext cx="9144000" cy="68849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84168" y="1484784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img.mota.ru/upload/wallpapers/2009/07/15/11/02/3611/animals_665-1600x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868144" y="476672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6" descr="http://img-fotki.yandex.ru/get/6210/66696333.5/0_778c2_ff10a571_XL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6536" cy="6957392"/>
          </a:xfrm>
          <a:prstGeom prst="rect">
            <a:avLst/>
          </a:prstGeom>
          <a:noFill/>
        </p:spPr>
      </p:pic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265745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А</a:t>
            </a:r>
          </a:p>
        </p:txBody>
      </p:sp>
      <p:sp>
        <p:nvSpPr>
          <p:cNvPr id="3" name="TextBox 40"/>
          <p:cNvSpPr txBox="1">
            <a:spLocks noChangeArrowheads="1"/>
          </p:cNvSpPr>
          <p:nvPr/>
        </p:nvSpPr>
        <p:spPr bwMode="auto">
          <a:xfrm>
            <a:off x="1805909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Б</a:t>
            </a:r>
          </a:p>
        </p:txBody>
      </p:sp>
      <p:sp>
        <p:nvSpPr>
          <p:cNvPr id="4" name="TextBox 41"/>
          <p:cNvSpPr txBox="1">
            <a:spLocks noChangeArrowheads="1"/>
          </p:cNvSpPr>
          <p:nvPr/>
        </p:nvSpPr>
        <p:spPr bwMode="auto">
          <a:xfrm>
            <a:off x="2346072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В</a:t>
            </a:r>
          </a:p>
        </p:txBody>
      </p:sp>
      <p:sp>
        <p:nvSpPr>
          <p:cNvPr id="5" name="TextBox 42"/>
          <p:cNvSpPr txBox="1">
            <a:spLocks noChangeArrowheads="1"/>
          </p:cNvSpPr>
          <p:nvPr/>
        </p:nvSpPr>
        <p:spPr bwMode="auto">
          <a:xfrm>
            <a:off x="2886236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Г</a:t>
            </a:r>
          </a:p>
        </p:txBody>
      </p:sp>
      <p:sp>
        <p:nvSpPr>
          <p:cNvPr id="6" name="TextBox 43"/>
          <p:cNvSpPr txBox="1">
            <a:spLocks noChangeArrowheads="1"/>
          </p:cNvSpPr>
          <p:nvPr/>
        </p:nvSpPr>
        <p:spPr bwMode="auto">
          <a:xfrm>
            <a:off x="3426400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Д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3966564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Е</a:t>
            </a:r>
          </a:p>
        </p:txBody>
      </p:sp>
      <p:sp>
        <p:nvSpPr>
          <p:cNvPr id="8" name="TextBox 45"/>
          <p:cNvSpPr txBox="1">
            <a:spLocks noChangeArrowheads="1"/>
          </p:cNvSpPr>
          <p:nvPr/>
        </p:nvSpPr>
        <p:spPr bwMode="auto">
          <a:xfrm>
            <a:off x="4506728" y="5244259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Ё</a:t>
            </a:r>
          </a:p>
        </p:txBody>
      </p:sp>
      <p:sp>
        <p:nvSpPr>
          <p:cNvPr id="9" name="TextBox 46"/>
          <p:cNvSpPr txBox="1">
            <a:spLocks noChangeArrowheads="1"/>
          </p:cNvSpPr>
          <p:nvPr/>
        </p:nvSpPr>
        <p:spPr bwMode="auto">
          <a:xfrm>
            <a:off x="5046892" y="5244259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Ж</a:t>
            </a:r>
          </a:p>
        </p:txBody>
      </p:sp>
      <p:sp>
        <p:nvSpPr>
          <p:cNvPr id="10" name="TextBox 47"/>
          <p:cNvSpPr txBox="1">
            <a:spLocks noChangeArrowheads="1"/>
          </p:cNvSpPr>
          <p:nvPr/>
        </p:nvSpPr>
        <p:spPr bwMode="auto">
          <a:xfrm>
            <a:off x="5587057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З</a:t>
            </a:r>
          </a:p>
        </p:txBody>
      </p:sp>
      <p:sp>
        <p:nvSpPr>
          <p:cNvPr id="11" name="TextBox 48"/>
          <p:cNvSpPr txBox="1">
            <a:spLocks noChangeArrowheads="1"/>
          </p:cNvSpPr>
          <p:nvPr/>
        </p:nvSpPr>
        <p:spPr bwMode="auto">
          <a:xfrm>
            <a:off x="6127221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И</a:t>
            </a:r>
          </a:p>
        </p:txBody>
      </p:sp>
      <p:sp>
        <p:nvSpPr>
          <p:cNvPr id="12" name="TextBox 49"/>
          <p:cNvSpPr txBox="1">
            <a:spLocks noChangeArrowheads="1"/>
          </p:cNvSpPr>
          <p:nvPr/>
        </p:nvSpPr>
        <p:spPr bwMode="auto">
          <a:xfrm>
            <a:off x="666738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Й</a:t>
            </a:r>
          </a:p>
        </p:txBody>
      </p:sp>
      <p:sp>
        <p:nvSpPr>
          <p:cNvPr id="13" name="TextBox 50"/>
          <p:cNvSpPr txBox="1">
            <a:spLocks noChangeArrowheads="1"/>
          </p:cNvSpPr>
          <p:nvPr/>
        </p:nvSpPr>
        <p:spPr bwMode="auto">
          <a:xfrm>
            <a:off x="7207545" y="5244259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К</a:t>
            </a:r>
          </a:p>
        </p:txBody>
      </p:sp>
      <p:sp>
        <p:nvSpPr>
          <p:cNvPr id="14" name="TextBox 51"/>
          <p:cNvSpPr txBox="1">
            <a:spLocks noChangeArrowheads="1"/>
          </p:cNvSpPr>
          <p:nvPr/>
        </p:nvSpPr>
        <p:spPr bwMode="auto">
          <a:xfrm>
            <a:off x="149614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Л</a:t>
            </a: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2047917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М</a:t>
            </a: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599690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Н</a:t>
            </a: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315146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О</a:t>
            </a:r>
          </a:p>
        </p:txBody>
      </p:sp>
      <p:sp>
        <p:nvSpPr>
          <p:cNvPr id="18" name="TextBox 55"/>
          <p:cNvSpPr txBox="1">
            <a:spLocks noChangeArrowheads="1"/>
          </p:cNvSpPr>
          <p:nvPr/>
        </p:nvSpPr>
        <p:spPr bwMode="auto">
          <a:xfrm>
            <a:off x="3703236" y="5772140"/>
            <a:ext cx="4608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П</a:t>
            </a:r>
          </a:p>
        </p:txBody>
      </p:sp>
      <p:sp>
        <p:nvSpPr>
          <p:cNvPr id="19" name="TextBox 56"/>
          <p:cNvSpPr txBox="1">
            <a:spLocks noChangeArrowheads="1"/>
          </p:cNvSpPr>
          <p:nvPr/>
        </p:nvSpPr>
        <p:spPr bwMode="auto">
          <a:xfrm>
            <a:off x="4255008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Р</a:t>
            </a:r>
          </a:p>
        </p:txBody>
      </p:sp>
      <p:sp>
        <p:nvSpPr>
          <p:cNvPr id="20" name="TextBox 57"/>
          <p:cNvSpPr txBox="1">
            <a:spLocks noChangeArrowheads="1"/>
          </p:cNvSpPr>
          <p:nvPr/>
        </p:nvSpPr>
        <p:spPr bwMode="auto">
          <a:xfrm>
            <a:off x="4806780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С</a:t>
            </a:r>
          </a:p>
        </p:txBody>
      </p:sp>
      <p:sp>
        <p:nvSpPr>
          <p:cNvPr id="21" name="TextBox 58"/>
          <p:cNvSpPr txBox="1">
            <a:spLocks noChangeArrowheads="1"/>
          </p:cNvSpPr>
          <p:nvPr/>
        </p:nvSpPr>
        <p:spPr bwMode="auto">
          <a:xfrm>
            <a:off x="5358553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Т</a:t>
            </a:r>
          </a:p>
        </p:txBody>
      </p:sp>
      <p:sp>
        <p:nvSpPr>
          <p:cNvPr id="22" name="TextBox 59"/>
          <p:cNvSpPr txBox="1">
            <a:spLocks noChangeArrowheads="1"/>
          </p:cNvSpPr>
          <p:nvPr/>
        </p:nvSpPr>
        <p:spPr bwMode="auto">
          <a:xfrm>
            <a:off x="5910325" y="5772140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У</a:t>
            </a:r>
          </a:p>
        </p:txBody>
      </p:sp>
      <p:sp>
        <p:nvSpPr>
          <p:cNvPr id="23" name="TextBox 60"/>
          <p:cNvSpPr txBox="1">
            <a:spLocks noChangeArrowheads="1"/>
          </p:cNvSpPr>
          <p:nvPr/>
        </p:nvSpPr>
        <p:spPr bwMode="auto">
          <a:xfrm>
            <a:off x="6462096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Ф</a:t>
            </a: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7013869" y="5772140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Х</a:t>
            </a:r>
          </a:p>
        </p:txBody>
      </p:sp>
      <p:sp>
        <p:nvSpPr>
          <p:cNvPr id="25" name="TextBox 62"/>
          <p:cNvSpPr txBox="1">
            <a:spLocks noChangeArrowheads="1"/>
          </p:cNvSpPr>
          <p:nvPr/>
        </p:nvSpPr>
        <p:spPr bwMode="auto">
          <a:xfrm>
            <a:off x="1701629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Ц</a:t>
            </a:r>
          </a:p>
        </p:txBody>
      </p:sp>
      <p:sp>
        <p:nvSpPr>
          <p:cNvPr id="26" name="TextBox 63"/>
          <p:cNvSpPr txBox="1">
            <a:spLocks noChangeArrowheads="1"/>
          </p:cNvSpPr>
          <p:nvPr/>
        </p:nvSpPr>
        <p:spPr bwMode="auto">
          <a:xfrm>
            <a:off x="2273126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Ч</a:t>
            </a:r>
          </a:p>
        </p:txBody>
      </p:sp>
      <p:sp>
        <p:nvSpPr>
          <p:cNvPr id="27" name="TextBox 64"/>
          <p:cNvSpPr txBox="1">
            <a:spLocks noChangeArrowheads="1"/>
          </p:cNvSpPr>
          <p:nvPr/>
        </p:nvSpPr>
        <p:spPr bwMode="auto">
          <a:xfrm>
            <a:off x="2844625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Ш</a:t>
            </a:r>
          </a:p>
        </p:txBody>
      </p:sp>
      <p:sp>
        <p:nvSpPr>
          <p:cNvPr id="28" name="TextBox 65"/>
          <p:cNvSpPr txBox="1">
            <a:spLocks noChangeArrowheads="1"/>
          </p:cNvSpPr>
          <p:nvPr/>
        </p:nvSpPr>
        <p:spPr bwMode="auto">
          <a:xfrm>
            <a:off x="3416122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Щ</a:t>
            </a:r>
          </a:p>
        </p:txBody>
      </p:sp>
      <p:sp>
        <p:nvSpPr>
          <p:cNvPr id="29" name="TextBox 66"/>
          <p:cNvSpPr txBox="1">
            <a:spLocks noChangeArrowheads="1"/>
          </p:cNvSpPr>
          <p:nvPr/>
        </p:nvSpPr>
        <p:spPr bwMode="auto">
          <a:xfrm>
            <a:off x="3987621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Ъ</a:t>
            </a:r>
          </a:p>
        </p:txBody>
      </p:sp>
      <p:sp>
        <p:nvSpPr>
          <p:cNvPr id="30" name="TextBox 67"/>
          <p:cNvSpPr txBox="1">
            <a:spLocks noChangeArrowheads="1"/>
          </p:cNvSpPr>
          <p:nvPr/>
        </p:nvSpPr>
        <p:spPr bwMode="auto">
          <a:xfrm>
            <a:off x="4559118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Ы</a:t>
            </a:r>
          </a:p>
        </p:txBody>
      </p:sp>
      <p:sp>
        <p:nvSpPr>
          <p:cNvPr id="31" name="TextBox 68"/>
          <p:cNvSpPr txBox="1">
            <a:spLocks noChangeArrowheads="1"/>
          </p:cNvSpPr>
          <p:nvPr/>
        </p:nvSpPr>
        <p:spPr bwMode="auto">
          <a:xfrm>
            <a:off x="5130617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Ь</a:t>
            </a:r>
          </a:p>
        </p:txBody>
      </p:sp>
      <p:sp>
        <p:nvSpPr>
          <p:cNvPr id="32" name="TextBox 69"/>
          <p:cNvSpPr txBox="1">
            <a:spLocks noChangeArrowheads="1"/>
          </p:cNvSpPr>
          <p:nvPr/>
        </p:nvSpPr>
        <p:spPr bwMode="auto">
          <a:xfrm>
            <a:off x="5702114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Э</a:t>
            </a:r>
          </a:p>
        </p:txBody>
      </p:sp>
      <p:sp>
        <p:nvSpPr>
          <p:cNvPr id="33" name="TextBox 70"/>
          <p:cNvSpPr txBox="1">
            <a:spLocks noChangeArrowheads="1"/>
          </p:cNvSpPr>
          <p:nvPr/>
        </p:nvSpPr>
        <p:spPr bwMode="auto">
          <a:xfrm>
            <a:off x="6273613" y="6279703"/>
            <a:ext cx="46079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Ю</a:t>
            </a:r>
          </a:p>
        </p:txBody>
      </p:sp>
      <p:sp>
        <p:nvSpPr>
          <p:cNvPr id="34" name="TextBox 71"/>
          <p:cNvSpPr txBox="1">
            <a:spLocks noChangeArrowheads="1"/>
          </p:cNvSpPr>
          <p:nvPr/>
        </p:nvSpPr>
        <p:spPr bwMode="auto">
          <a:xfrm>
            <a:off x="6845110" y="6279703"/>
            <a:ext cx="46080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sz="2400" b="0" dirty="0"/>
              <a:t>Я</a:t>
            </a:r>
          </a:p>
        </p:txBody>
      </p:sp>
      <p:sp>
        <p:nvSpPr>
          <p:cNvPr id="56" name="Стрелка вправо 55">
            <a:hlinkClick r:id="" action="ppaction://hlinkshowjump?jump=nextslide"/>
          </p:cNvPr>
          <p:cNvSpPr/>
          <p:nvPr/>
        </p:nvSpPr>
        <p:spPr>
          <a:xfrm>
            <a:off x="7884368" y="5733256"/>
            <a:ext cx="1080120" cy="628648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467541" y="692695"/>
          <a:ext cx="5184580" cy="4392489"/>
        </p:xfrm>
        <a:graphic>
          <a:graphicData uri="http://schemas.openxmlformats.org/drawingml/2006/table">
            <a:tbl>
              <a:tblPr/>
              <a:tblGrid>
                <a:gridCol w="394480"/>
                <a:gridCol w="463831"/>
                <a:gridCol w="464805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  <a:gridCol w="482683"/>
              </a:tblGrid>
              <a:tr h="419597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25400" h="25400" prst="angle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404609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  <a:tr h="3314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5148064" y="620688"/>
            <a:ext cx="504056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44008" y="188640"/>
            <a:ext cx="576064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707904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771800" y="188640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5696" y="263691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5536" y="1556792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3501008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4725144"/>
            <a:ext cx="432048" cy="43204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Облако 68"/>
          <p:cNvSpPr/>
          <p:nvPr/>
        </p:nvSpPr>
        <p:spPr>
          <a:xfrm>
            <a:off x="5796136" y="0"/>
            <a:ext cx="3347864" cy="198884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Животные, которые питаются  растительной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   животной пищей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8064" y="105273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48064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76056" y="184482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4806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48064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48064" y="306896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4806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" name="Picture 6" descr="http://www.proshkolu.ru/content/media/pic/std/3000000/2954000/2953723-c5e56761f7e9a4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4077072"/>
            <a:ext cx="1080120" cy="1080120"/>
          </a:xfrm>
          <a:prstGeom prst="rect">
            <a:avLst/>
          </a:prstGeom>
          <a:noFill/>
        </p:spPr>
      </p:pic>
      <p:sp>
        <p:nvSpPr>
          <p:cNvPr id="78" name="TextBox 77"/>
          <p:cNvSpPr txBox="1"/>
          <p:nvPr/>
        </p:nvSpPr>
        <p:spPr>
          <a:xfrm>
            <a:off x="3707904" y="476672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779912" y="9087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707904" y="1412776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707904" y="1844825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07904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707904" y="27089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07904" y="306896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707904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707904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07904" y="4293096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771800" y="548680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771800" y="10527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771800" y="148478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71800" y="191683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800" y="227687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71800" y="270892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699793" y="314096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71800" y="350100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6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364339645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5589241"/>
            <a:ext cx="3164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dangeranimals.ru/wp-content/uploads/2010/09/%D0%9A%D0%B0%D0%B1%D0%B0%D0%B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Дикая свинья (кабан)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903</Words>
  <Application>Microsoft Office PowerPoint</Application>
  <PresentationFormat>Экран (4:3)</PresentationFormat>
  <Paragraphs>1106</Paragraphs>
  <Slides>19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112</cp:revision>
  <dcterms:created xsi:type="dcterms:W3CDTF">2013-01-04T19:27:44Z</dcterms:created>
  <dcterms:modified xsi:type="dcterms:W3CDTF">2016-02-29T17:06:14Z</dcterms:modified>
</cp:coreProperties>
</file>