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3" r:id="rId9"/>
    <p:sldId id="262" r:id="rId10"/>
    <p:sldId id="264" r:id="rId11"/>
    <p:sldId id="266" r:id="rId12"/>
    <p:sldId id="267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69" r:id="rId21"/>
    <p:sldId id="284" r:id="rId22"/>
    <p:sldId id="270" r:id="rId23"/>
    <p:sldId id="271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/>
              <a:t>Допетровский период освоения</a:t>
            </a:r>
            <a:br>
              <a:rPr lang="ru-RU" sz="6000" b="1" dirty="0" smtClean="0"/>
            </a:br>
            <a:r>
              <a:rPr lang="ru-RU" sz="6000" b="1" dirty="0" smtClean="0"/>
              <a:t>Урала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495800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73887" cy="936625"/>
          </a:xfrm>
        </p:spPr>
        <p:txBody>
          <a:bodyPr/>
          <a:lstStyle/>
          <a:p>
            <a:pPr eaLnBrk="1" hangingPunct="1"/>
            <a:r>
              <a:rPr lang="ru-RU" smtClean="0"/>
              <a:t>Легендарное имя Ермака.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4392613" cy="48958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1800" b="1" dirty="0" smtClean="0"/>
              <a:t>Кто такой Ермак? Откуда он родом?</a:t>
            </a:r>
          </a:p>
          <a:p>
            <a:pPr eaLnBrk="1" hangingPunct="1"/>
            <a:r>
              <a:rPr lang="ru-RU" sz="1800" dirty="0" smtClean="0"/>
              <a:t>Донской казак.</a:t>
            </a:r>
          </a:p>
          <a:p>
            <a:pPr eaLnBrk="1" hangingPunct="1"/>
            <a:r>
              <a:rPr lang="ru-RU" sz="1800" dirty="0" smtClean="0"/>
              <a:t>Коренной житель </a:t>
            </a:r>
            <a:r>
              <a:rPr lang="ru-RU" sz="1800" dirty="0" err="1" smtClean="0"/>
              <a:t>Приуралья</a:t>
            </a:r>
            <a:endParaRPr lang="ru-RU" sz="1800" dirty="0" smtClean="0"/>
          </a:p>
          <a:p>
            <a:pPr eaLnBrk="1" hangingPunct="1"/>
            <a:r>
              <a:rPr lang="ru-RU" sz="1800" dirty="0" smtClean="0"/>
              <a:t>Уроженец Вологодского уезда </a:t>
            </a:r>
            <a:r>
              <a:rPr lang="ru-RU" sz="1800" dirty="0" err="1" smtClean="0"/>
              <a:t>Ермолай</a:t>
            </a:r>
            <a:r>
              <a:rPr lang="ru-RU" sz="1800" dirty="0" smtClean="0"/>
              <a:t> Тимофеевич (1530 – 40 е гг.).</a:t>
            </a:r>
          </a:p>
          <a:p>
            <a:pPr eaLnBrk="1" hangingPunct="1"/>
            <a:r>
              <a:rPr lang="ru-RU" sz="1800" dirty="0" smtClean="0"/>
              <a:t>Свой поход в Сибирь начал уже будучи атаманом волжских казаков в возрасте 40 лет.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800" b="1" dirty="0" smtClean="0"/>
              <a:t>Кто организовал поход в Сибирь?</a:t>
            </a:r>
          </a:p>
          <a:p>
            <a:pPr eaLnBrk="1" hangingPunct="1"/>
            <a:r>
              <a:rPr lang="ru-RU" sz="1800" dirty="0" smtClean="0"/>
              <a:t>Царь Иван Грозный.</a:t>
            </a:r>
          </a:p>
          <a:p>
            <a:pPr eaLnBrk="1" hangingPunct="1"/>
            <a:r>
              <a:rPr lang="ru-RU" sz="1800" dirty="0" smtClean="0"/>
              <a:t>Богатые промышленники Строгановы.</a:t>
            </a:r>
          </a:p>
          <a:p>
            <a:pPr eaLnBrk="1" hangingPunct="1"/>
            <a:r>
              <a:rPr lang="ru-RU" sz="1800" dirty="0" smtClean="0"/>
              <a:t>Сам Ермак со своими казаками и по своей инициативе.</a:t>
            </a:r>
          </a:p>
          <a:p>
            <a:pPr eaLnBrk="1" hangingPunct="1">
              <a:buFont typeface="Wingdings" pitchFamily="2" charset="2"/>
              <a:buNone/>
            </a:pPr>
            <a:endParaRPr lang="ru-RU" sz="1800" dirty="0" smtClean="0"/>
          </a:p>
        </p:txBody>
      </p:sp>
      <p:pic>
        <p:nvPicPr>
          <p:cNvPr id="28676" name="Picture 4" descr="erma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989138"/>
            <a:ext cx="36004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Начало пути.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43000"/>
            <a:ext cx="3600450" cy="5381625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ru-RU" sz="2000" dirty="0" smtClean="0"/>
              <a:t>-  1сентября 1582 г. – начало похода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Ермака.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-  Передвигались на стругах и </a:t>
            </a:r>
            <a:r>
              <a:rPr lang="ru-RU" sz="2000" dirty="0" err="1" smtClean="0"/>
              <a:t>кочах</a:t>
            </a:r>
            <a:r>
              <a:rPr lang="ru-RU" sz="2000" dirty="0" smtClean="0"/>
              <a:t>.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-  Принял решение нанести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смертельный удар по столице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Сибирского ханства </a:t>
            </a:r>
            <a:r>
              <a:rPr lang="ru-RU" sz="2000" dirty="0" err="1" smtClean="0"/>
              <a:t>Кашлык</a:t>
            </a:r>
            <a:r>
              <a:rPr lang="ru-RU" sz="2000" dirty="0" smtClean="0"/>
              <a:t>.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-  Первый бой с татарами на реке Туре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был неудачным.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-  На реке Тоболе одержали победу над</a:t>
            </a:r>
          </a:p>
          <a:p>
            <a:pPr eaLnBrk="1" hangingPunct="1">
              <a:buFontTx/>
              <a:buNone/>
            </a:pPr>
            <a:r>
              <a:rPr lang="ru-RU" sz="2000" dirty="0" smtClean="0"/>
              <a:t>знатным татарским правителем </a:t>
            </a:r>
            <a:r>
              <a:rPr lang="ru-RU" sz="2000" dirty="0" err="1" smtClean="0"/>
              <a:t>Карачой</a:t>
            </a:r>
            <a:r>
              <a:rPr lang="ru-RU" sz="2000" dirty="0" smtClean="0"/>
              <a:t>.</a:t>
            </a:r>
          </a:p>
        </p:txBody>
      </p:sp>
      <p:pic>
        <p:nvPicPr>
          <p:cNvPr id="35844" name="Picture 4" descr="40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754" y="1447800"/>
            <a:ext cx="5193859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81" name="Picture 5" descr="сканирование0027"/>
          <p:cNvPicPr>
            <a:picLocks noChangeAspect="1" noChangeArrowheads="1"/>
          </p:cNvPicPr>
          <p:nvPr/>
        </p:nvPicPr>
        <p:blipFill>
          <a:blip r:embed="rId2" cstate="print"/>
          <a:srcRect r="1057" b="35336"/>
          <a:stretch>
            <a:fillRect/>
          </a:stretch>
        </p:blipFill>
        <p:spPr bwMode="auto">
          <a:xfrm>
            <a:off x="457200" y="228600"/>
            <a:ext cx="81153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Первая победа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53425" cy="1016000"/>
          </a:xfrm>
        </p:spPr>
        <p:txBody>
          <a:bodyPr/>
          <a:lstStyle/>
          <a:p>
            <a:pPr eaLnBrk="1" hangingPunct="1"/>
            <a:r>
              <a:rPr lang="en-US" dirty="0" smtClean="0"/>
              <a:t>26 </a:t>
            </a:r>
            <a:r>
              <a:rPr lang="ru-RU" dirty="0" smtClean="0"/>
              <a:t>октября 1582 года – взятие </a:t>
            </a:r>
            <a:r>
              <a:rPr lang="ru-RU" dirty="0" err="1" smtClean="0"/>
              <a:t>Кашлыка</a:t>
            </a:r>
            <a:endParaRPr lang="ru-RU" dirty="0" smtClean="0"/>
          </a:p>
        </p:txBody>
      </p:sp>
      <p:pic>
        <p:nvPicPr>
          <p:cNvPr id="1026" name="Picture 2" descr="C:\Users\Nataha\Desktop\yermak-s-conquest-of-siberia-1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4" y="2070100"/>
            <a:ext cx="7789966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Разгром Сибирского ханства.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28775"/>
            <a:ext cx="8534399" cy="4537075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dirty="0" err="1" smtClean="0"/>
              <a:t>Кучум</a:t>
            </a:r>
            <a:r>
              <a:rPr lang="ru-RU" sz="2400" dirty="0" smtClean="0"/>
              <a:t>, потерпев поражение бежал из столицы.</a:t>
            </a:r>
          </a:p>
          <a:p>
            <a:pPr eaLnBrk="1" hangingPunct="1"/>
            <a:r>
              <a:rPr lang="ru-RU" sz="2400" dirty="0" smtClean="0"/>
              <a:t>5 декабря 1582 г. у озера </a:t>
            </a:r>
            <a:r>
              <a:rPr lang="ru-RU" sz="2400" dirty="0" err="1" smtClean="0"/>
              <a:t>Абалак</a:t>
            </a:r>
            <a:r>
              <a:rPr lang="ru-RU" sz="2400" dirty="0" smtClean="0"/>
              <a:t> войска </a:t>
            </a:r>
            <a:r>
              <a:rPr lang="ru-RU" sz="2400" dirty="0" err="1" smtClean="0"/>
              <a:t>Кучума</a:t>
            </a:r>
            <a:r>
              <a:rPr lang="ru-RU" sz="2400" dirty="0" smtClean="0"/>
              <a:t> были разбиты.</a:t>
            </a:r>
          </a:p>
          <a:p>
            <a:pPr eaLnBrk="1" hangingPunct="1"/>
            <a:r>
              <a:rPr lang="ru-RU" sz="2400" dirty="0" smtClean="0"/>
              <a:t>Поражения Сибирского ханства в войне с казаками привели к развалу государства.</a:t>
            </a:r>
          </a:p>
          <a:p>
            <a:pPr eaLnBrk="1" hangingPunct="1"/>
            <a:r>
              <a:rPr lang="ru-RU" sz="2400" dirty="0" smtClean="0"/>
              <a:t>Местные племена </a:t>
            </a:r>
            <a:r>
              <a:rPr lang="ru-RU" sz="2400" dirty="0" err="1" smtClean="0"/>
              <a:t>хантов</a:t>
            </a:r>
            <a:r>
              <a:rPr lang="ru-RU" sz="2400" dirty="0" smtClean="0"/>
              <a:t> и манси перестали признавать власть </a:t>
            </a:r>
            <a:r>
              <a:rPr lang="ru-RU" sz="2400" dirty="0" err="1" smtClean="0"/>
              <a:t>Кучума</a:t>
            </a:r>
            <a:r>
              <a:rPr lang="ru-RU" sz="2400" dirty="0" smtClean="0"/>
              <a:t>.</a:t>
            </a:r>
          </a:p>
          <a:p>
            <a:pPr eaLnBrk="1" hangingPunct="1"/>
            <a:r>
              <a:rPr lang="ru-RU" sz="2400" dirty="0" smtClean="0"/>
              <a:t>Казаки стали править именем русского царя, приводя к присяге на государево имя и облагая ясаком местное население.</a:t>
            </a:r>
          </a:p>
          <a:p>
            <a:pPr eaLnBrk="1" hangingPunct="1"/>
            <a:r>
              <a:rPr lang="ru-RU" sz="2400" dirty="0" smtClean="0"/>
              <a:t>В начале лета 1583 г. </a:t>
            </a:r>
            <a:r>
              <a:rPr lang="ru-RU" sz="2400" dirty="0" err="1" smtClean="0"/>
              <a:t>ермаковы</a:t>
            </a:r>
            <a:r>
              <a:rPr lang="ru-RU" sz="2400" dirty="0" smtClean="0"/>
              <a:t> казаки отправили в Москву послов во главе с </a:t>
            </a:r>
            <a:r>
              <a:rPr lang="ru-RU" sz="2400" dirty="0" err="1" smtClean="0"/>
              <a:t>Черкасом</a:t>
            </a:r>
            <a:r>
              <a:rPr lang="ru-RU" sz="2400" dirty="0" smtClean="0"/>
              <a:t> Александровым с известием о «сибирском взятии».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Итоги похода Ермака.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28775"/>
            <a:ext cx="8762999" cy="4467225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dirty="0" smtClean="0"/>
              <a:t>Разгром татарского Сибирского ханства (ликвидация военной угрозы с востока)</a:t>
            </a:r>
          </a:p>
          <a:p>
            <a:pPr eaLnBrk="1" hangingPunct="1"/>
            <a:r>
              <a:rPr lang="ru-RU" sz="3600" dirty="0" smtClean="0"/>
              <a:t>Ермак «прорубил окно» в Азию и положил начало присоединению Сибири к русским владениям</a:t>
            </a:r>
          </a:p>
          <a:p>
            <a:pPr eaLnBrk="1" hangingPunct="1"/>
            <a:r>
              <a:rPr lang="ru-RU" sz="3600" dirty="0" smtClean="0"/>
              <a:t>Покорение сибирских народов </a:t>
            </a:r>
          </a:p>
          <a:p>
            <a:pPr eaLnBrk="1" hangingPunct="1"/>
            <a:r>
              <a:rPr lang="ru-RU" sz="3600" dirty="0" smtClean="0"/>
              <a:t>Открытие беспрепятственного продвижения за Урал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</a:rPr>
              <a:t>Первопроходцы</a:t>
            </a:r>
            <a:endParaRPr lang="ru-RU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5257799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Кого так называли?</a:t>
            </a:r>
          </a:p>
          <a:p>
            <a:r>
              <a:rPr lang="ru-RU" sz="4400" b="1" dirty="0" smtClean="0"/>
              <a:t>Кем они были?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19200"/>
            <a:ext cx="3657600" cy="54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</a:rPr>
              <a:t>Дорога</a:t>
            </a:r>
            <a:endParaRPr lang="ru-RU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 descr="сканирование0030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533" t="1605" r="2850" b="24907"/>
          <a:stretch>
            <a:fillRect/>
          </a:stretch>
        </p:blipFill>
        <p:spPr bwMode="auto">
          <a:xfrm>
            <a:off x="1143000" y="1396174"/>
            <a:ext cx="6532491" cy="46998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Новая Сибирская Верхотурская дорога 1595 г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Артемий</a:t>
            </a:r>
            <a:r>
              <a:rPr lang="ru-RU" b="1" dirty="0" smtClean="0"/>
              <a:t> </a:t>
            </a:r>
            <a:r>
              <a:rPr lang="ru-RU" b="1" dirty="0" err="1" smtClean="0"/>
              <a:t>Сафронович</a:t>
            </a:r>
            <a:r>
              <a:rPr lang="ru-RU" b="1" dirty="0" smtClean="0"/>
              <a:t> </a:t>
            </a:r>
            <a:r>
              <a:rPr lang="ru-RU" b="1" dirty="0" err="1" smtClean="0"/>
              <a:t>Бабинов</a:t>
            </a:r>
            <a:r>
              <a:rPr lang="ru-RU" b="1" dirty="0" smtClean="0"/>
              <a:t> </a:t>
            </a:r>
            <a:r>
              <a:rPr lang="ru-RU" dirty="0" smtClean="0"/>
              <a:t>родился в селе Верхняя </a:t>
            </a:r>
            <a:r>
              <a:rPr lang="ru-RU" dirty="0" err="1" smtClean="0"/>
              <a:t>Усолка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3890"/>
            <a:ext cx="4038600" cy="540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62545"/>
            <a:ext cx="9144000" cy="49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28600"/>
            <a:ext cx="8153400" cy="1295400"/>
          </a:xfrm>
        </p:spPr>
        <p:txBody>
          <a:bodyPr/>
          <a:lstStyle/>
          <a:p>
            <a:pPr algn="ctr">
              <a:buNone/>
            </a:pPr>
            <a:r>
              <a:rPr lang="ru-RU" b="1" dirty="0" err="1" smtClean="0"/>
              <a:t>Бабинова</a:t>
            </a:r>
            <a:r>
              <a:rPr lang="ru-RU" b="1" dirty="0" smtClean="0"/>
              <a:t> Дорога 200 лет связывала Сибирь и Центральную Россию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4536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4495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Г.Соликамск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114800"/>
            <a:ext cx="355012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290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Верхотурье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95400"/>
            <a:ext cx="4366146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86600" y="4648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Тобольск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7086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1. Первоначальные сведения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5867400" cy="19812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Первые сведения </a:t>
            </a:r>
            <a:r>
              <a:rPr lang="en-US" dirty="0" smtClean="0"/>
              <a:t>VII-VI </a:t>
            </a:r>
            <a:r>
              <a:rPr lang="ru-RU" dirty="0" smtClean="0"/>
              <a:t>в до </a:t>
            </a:r>
            <a:r>
              <a:rPr lang="ru-RU" dirty="0" err="1" smtClean="0"/>
              <a:t>нэ</a:t>
            </a:r>
            <a:endParaRPr lang="ru-RU" dirty="0" smtClean="0"/>
          </a:p>
          <a:p>
            <a:r>
              <a:rPr lang="ru-RU" dirty="0" smtClean="0"/>
              <a:t>Геродот в книге «История» о путешествии </a:t>
            </a:r>
            <a:r>
              <a:rPr lang="ru-RU" dirty="0" err="1" smtClean="0"/>
              <a:t>Аристея</a:t>
            </a:r>
            <a:r>
              <a:rPr lang="ru-RU" dirty="0" smtClean="0"/>
              <a:t> в страну </a:t>
            </a:r>
            <a:r>
              <a:rPr lang="ru-RU" dirty="0" err="1" smtClean="0"/>
              <a:t>исседонов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344" y="152400"/>
            <a:ext cx="2581656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4036"/>
            <a:ext cx="9144000" cy="582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Продвижение русских в Зауралье в конце </a:t>
            </a:r>
            <a:r>
              <a:rPr lang="en-US" sz="4000"/>
              <a:t>XVI</a:t>
            </a:r>
            <a:r>
              <a:rPr lang="ru-RU" sz="4000"/>
              <a:t> века</a:t>
            </a:r>
          </a:p>
        </p:txBody>
      </p:sp>
      <p:sp>
        <p:nvSpPr>
          <p:cNvPr id="13316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676400"/>
            <a:ext cx="861695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1586 г. – создание Тюменского острога</a:t>
            </a:r>
          </a:p>
          <a:p>
            <a:pPr>
              <a:lnSpc>
                <a:spcPct val="90000"/>
              </a:lnSpc>
            </a:pPr>
            <a:r>
              <a:rPr lang="ru-RU" sz="2800"/>
              <a:t>1587 г. – создание </a:t>
            </a:r>
            <a:r>
              <a:rPr lang="ru-RU" sz="2800">
                <a:hlinkClick r:id="rId2" action="ppaction://hlinksldjump"/>
              </a:rPr>
              <a:t>Тобольска</a:t>
            </a:r>
            <a:endParaRPr lang="ru-RU" sz="2800"/>
          </a:p>
          <a:p>
            <a:pPr>
              <a:lnSpc>
                <a:spcPct val="90000"/>
              </a:lnSpc>
            </a:pPr>
            <a:r>
              <a:rPr lang="ru-RU" sz="2800"/>
              <a:t>1589 г. – основание Лозьвинского городка</a:t>
            </a:r>
          </a:p>
          <a:p>
            <a:pPr>
              <a:lnSpc>
                <a:spcPct val="90000"/>
              </a:lnSpc>
            </a:pPr>
            <a:r>
              <a:rPr lang="ru-RU" sz="2800"/>
              <a:t>1593 г. – основан  Пелым, </a:t>
            </a:r>
            <a:r>
              <a:rPr lang="ru-RU" sz="2800">
                <a:hlinkClick r:id="rId3" action="ppaction://hlinksldjump"/>
              </a:rPr>
              <a:t>Березов</a:t>
            </a:r>
            <a:r>
              <a:rPr lang="ru-RU" sz="2800"/>
              <a:t> </a:t>
            </a:r>
          </a:p>
          <a:p>
            <a:pPr>
              <a:lnSpc>
                <a:spcPct val="90000"/>
              </a:lnSpc>
            </a:pPr>
            <a:r>
              <a:rPr lang="ru-RU" sz="2800"/>
              <a:t>1594 г. – основан </a:t>
            </a:r>
            <a:r>
              <a:rPr lang="ru-RU" sz="2800">
                <a:hlinkClick r:id="rId4" action="ppaction://hlinksldjump"/>
              </a:rPr>
              <a:t>Сургут</a:t>
            </a:r>
            <a:r>
              <a:rPr lang="ru-RU" sz="2800"/>
              <a:t>, Тару</a:t>
            </a:r>
          </a:p>
          <a:p>
            <a:pPr>
              <a:lnSpc>
                <a:spcPct val="90000"/>
              </a:lnSpc>
            </a:pPr>
            <a:r>
              <a:rPr lang="ru-RU" sz="2800"/>
              <a:t>1595 г. – основан Обдорский городок</a:t>
            </a:r>
          </a:p>
          <a:p>
            <a:pPr>
              <a:lnSpc>
                <a:spcPct val="90000"/>
              </a:lnSpc>
            </a:pPr>
            <a:r>
              <a:rPr lang="ru-RU" sz="2800"/>
              <a:t>1595 – 1597 гг. проложена </a:t>
            </a:r>
            <a:r>
              <a:rPr lang="ru-RU" sz="2800">
                <a:hlinkClick r:id="rId5" action="ppaction://hlinksldjump"/>
              </a:rPr>
              <a:t>Бабинова</a:t>
            </a:r>
            <a:r>
              <a:rPr lang="ru-RU" sz="2800"/>
              <a:t> дорога</a:t>
            </a:r>
          </a:p>
          <a:p>
            <a:pPr>
              <a:lnSpc>
                <a:spcPct val="90000"/>
              </a:lnSpc>
            </a:pPr>
            <a:r>
              <a:rPr lang="ru-RU" sz="2800"/>
              <a:t>1598 г. – основан  г. </a:t>
            </a:r>
            <a:r>
              <a:rPr lang="ru-RU" sz="2800">
                <a:hlinkClick r:id="rId6" action="ppaction://hlinksldjump"/>
              </a:rPr>
              <a:t>Верхотурье</a:t>
            </a:r>
            <a:r>
              <a:rPr lang="ru-RU" sz="2800"/>
              <a:t>, Нарымский городок</a:t>
            </a:r>
          </a:p>
          <a:p>
            <a:pPr>
              <a:lnSpc>
                <a:spcPct val="90000"/>
              </a:lnSpc>
            </a:pPr>
            <a:r>
              <a:rPr lang="ru-RU" sz="2800"/>
              <a:t>1600 г. – основан </a:t>
            </a:r>
            <a:r>
              <a:rPr lang="ru-RU" sz="2800">
                <a:hlinkClick r:id="rId7" action="ppaction://hlinksldjump"/>
              </a:rPr>
              <a:t>Туринский</a:t>
            </a:r>
            <a:r>
              <a:rPr lang="ru-RU" sz="2800"/>
              <a:t> острог </a:t>
            </a:r>
          </a:p>
          <a:p>
            <a:pPr>
              <a:lnSpc>
                <a:spcPct val="90000"/>
              </a:lnSpc>
            </a:pP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Особенности населенных пунктов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СЛОБОДА – населенные пункты, жители которых наделялись льготами или «свободами»</a:t>
            </a:r>
          </a:p>
          <a:p>
            <a:r>
              <a:rPr lang="ru-RU" dirty="0" smtClean="0"/>
              <a:t>Вокруг группировались деревни мелкие поселки (починки и заимки по2-3 двора)</a:t>
            </a:r>
          </a:p>
          <a:p>
            <a:r>
              <a:rPr lang="ru-RU" dirty="0" smtClean="0"/>
              <a:t>В 17веке сформировалось 15 крупных слобод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сканирование001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r="6017" b="1266"/>
          <a:stretch>
            <a:fillRect/>
          </a:stretch>
        </p:blipFill>
        <p:spPr bwMode="auto">
          <a:xfrm>
            <a:off x="990600" y="304800"/>
            <a:ext cx="4191000" cy="5943600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257800" y="5334000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Тобольский острог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сканирование001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9600"/>
            <a:ext cx="7467600" cy="5108575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429000" y="5791200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Город Березов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сканирование001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3093" t="3926" r="3146" b="3926"/>
          <a:stretch>
            <a:fillRect/>
          </a:stretch>
        </p:blipFill>
        <p:spPr bwMode="auto">
          <a:xfrm>
            <a:off x="533400" y="533400"/>
            <a:ext cx="6400800" cy="3911600"/>
          </a:xfrm>
          <a:prstGeom prst="rect">
            <a:avLst/>
          </a:prstGeom>
          <a:noFill/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38200" y="4114800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Город Сургут</a:t>
            </a:r>
          </a:p>
        </p:txBody>
      </p:sp>
      <p:pic>
        <p:nvPicPr>
          <p:cNvPr id="18438" name="Picture 6" descr="сканирование0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276600"/>
            <a:ext cx="2446338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сканирование003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7533" t="1605" r="2850" b="24907"/>
          <a:stretch>
            <a:fillRect/>
          </a:stretch>
        </p:blipFill>
        <p:spPr bwMode="auto">
          <a:xfrm>
            <a:off x="533400" y="381000"/>
            <a:ext cx="8229600" cy="5919788"/>
          </a:xfrm>
          <a:prstGeom prst="rect">
            <a:avLst/>
          </a:prstGeom>
          <a:noFill/>
        </p:spPr>
      </p:pic>
      <p:sp>
        <p:nvSpPr>
          <p:cNvPr id="21509" name="Freeform 5"/>
          <p:cNvSpPr>
            <a:spLocks/>
          </p:cNvSpPr>
          <p:nvPr/>
        </p:nvSpPr>
        <p:spPr bwMode="auto">
          <a:xfrm>
            <a:off x="1752600" y="4308475"/>
            <a:ext cx="5105400" cy="163512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185" y="8"/>
              </a:cxn>
              <a:cxn ang="0">
                <a:pos x="336" y="70"/>
              </a:cxn>
              <a:cxn ang="0">
                <a:pos x="535" y="221"/>
              </a:cxn>
              <a:cxn ang="0">
                <a:pos x="679" y="303"/>
              </a:cxn>
              <a:cxn ang="0">
                <a:pos x="775" y="317"/>
              </a:cxn>
              <a:cxn ang="0">
                <a:pos x="974" y="358"/>
              </a:cxn>
              <a:cxn ang="0">
                <a:pos x="1179" y="344"/>
              </a:cxn>
              <a:cxn ang="0">
                <a:pos x="1433" y="351"/>
              </a:cxn>
              <a:cxn ang="0">
                <a:pos x="1618" y="324"/>
              </a:cxn>
              <a:cxn ang="0">
                <a:pos x="1769" y="351"/>
              </a:cxn>
              <a:cxn ang="0">
                <a:pos x="1954" y="468"/>
              </a:cxn>
              <a:cxn ang="0">
                <a:pos x="2167" y="577"/>
              </a:cxn>
              <a:cxn ang="0">
                <a:pos x="2475" y="742"/>
              </a:cxn>
              <a:cxn ang="0">
                <a:pos x="2599" y="811"/>
              </a:cxn>
              <a:cxn ang="0">
                <a:pos x="2791" y="838"/>
              </a:cxn>
              <a:cxn ang="0">
                <a:pos x="3216" y="1030"/>
              </a:cxn>
            </a:cxnLst>
            <a:rect l="0" t="0" r="r" b="b"/>
            <a:pathLst>
              <a:path w="3216" h="1030">
                <a:moveTo>
                  <a:pt x="0" y="22"/>
                </a:moveTo>
                <a:cubicBezTo>
                  <a:pt x="31" y="20"/>
                  <a:pt x="129" y="0"/>
                  <a:pt x="185" y="8"/>
                </a:cubicBezTo>
                <a:cubicBezTo>
                  <a:pt x="241" y="16"/>
                  <a:pt x="278" y="35"/>
                  <a:pt x="336" y="70"/>
                </a:cubicBezTo>
                <a:cubicBezTo>
                  <a:pt x="394" y="105"/>
                  <a:pt x="478" y="182"/>
                  <a:pt x="535" y="221"/>
                </a:cubicBezTo>
                <a:cubicBezTo>
                  <a:pt x="592" y="260"/>
                  <a:pt x="639" y="287"/>
                  <a:pt x="679" y="303"/>
                </a:cubicBezTo>
                <a:cubicBezTo>
                  <a:pt x="719" y="319"/>
                  <a:pt x="726" y="308"/>
                  <a:pt x="775" y="317"/>
                </a:cubicBezTo>
                <a:cubicBezTo>
                  <a:pt x="824" y="326"/>
                  <a:pt x="907" y="354"/>
                  <a:pt x="974" y="358"/>
                </a:cubicBezTo>
                <a:cubicBezTo>
                  <a:pt x="1041" y="362"/>
                  <a:pt x="1103" y="345"/>
                  <a:pt x="1179" y="344"/>
                </a:cubicBezTo>
                <a:cubicBezTo>
                  <a:pt x="1255" y="343"/>
                  <a:pt x="1360" y="354"/>
                  <a:pt x="1433" y="351"/>
                </a:cubicBezTo>
                <a:cubicBezTo>
                  <a:pt x="1506" y="348"/>
                  <a:pt x="1562" y="324"/>
                  <a:pt x="1618" y="324"/>
                </a:cubicBezTo>
                <a:cubicBezTo>
                  <a:pt x="1674" y="324"/>
                  <a:pt x="1713" y="327"/>
                  <a:pt x="1769" y="351"/>
                </a:cubicBezTo>
                <a:cubicBezTo>
                  <a:pt x="1825" y="375"/>
                  <a:pt x="1888" y="430"/>
                  <a:pt x="1954" y="468"/>
                </a:cubicBezTo>
                <a:cubicBezTo>
                  <a:pt x="2020" y="506"/>
                  <a:pt x="2080" y="531"/>
                  <a:pt x="2167" y="577"/>
                </a:cubicBezTo>
                <a:cubicBezTo>
                  <a:pt x="2254" y="623"/>
                  <a:pt x="2403" y="703"/>
                  <a:pt x="2475" y="742"/>
                </a:cubicBezTo>
                <a:cubicBezTo>
                  <a:pt x="2547" y="781"/>
                  <a:pt x="2546" y="795"/>
                  <a:pt x="2599" y="811"/>
                </a:cubicBezTo>
                <a:cubicBezTo>
                  <a:pt x="2652" y="827"/>
                  <a:pt x="2688" y="802"/>
                  <a:pt x="2791" y="838"/>
                </a:cubicBezTo>
                <a:cubicBezTo>
                  <a:pt x="2894" y="874"/>
                  <a:pt x="3128" y="990"/>
                  <a:pt x="3216" y="1030"/>
                </a:cubicBezTo>
              </a:path>
            </a:pathLst>
          </a:custGeom>
          <a:noFill/>
          <a:ln w="79375" cap="rnd">
            <a:solidFill>
              <a:schemeClr val="folHlink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7432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32004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3505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51054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6781800" y="586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609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16764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1518" name="Picture 14" descr="сканирование0014"/>
          <p:cNvPicPr>
            <a:picLocks noChangeAspect="1" noChangeArrowheads="1"/>
          </p:cNvPicPr>
          <p:nvPr/>
        </p:nvPicPr>
        <p:blipFill>
          <a:blip r:embed="rId4" cstate="print"/>
          <a:srcRect r="4382"/>
          <a:stretch>
            <a:fillRect/>
          </a:stretch>
        </p:blipFill>
        <p:spPr bwMode="auto">
          <a:xfrm>
            <a:off x="381000" y="228600"/>
            <a:ext cx="2667000" cy="31178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15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15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15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15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5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15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15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15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  <p:bldP spid="21516" grpId="0" animBg="1"/>
      <p:bldP spid="215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сканирование001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399"/>
            <a:ext cx="3657600" cy="3898191"/>
          </a:xfrm>
          <a:prstGeom prst="rect">
            <a:avLst/>
          </a:prstGeom>
          <a:noFill/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52400" y="3806954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Верхотурье </a:t>
            </a:r>
          </a:p>
        </p:txBody>
      </p:sp>
      <p:pic>
        <p:nvPicPr>
          <p:cNvPr id="4" name="Picture 4" descr="сканирование001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r="989" b="4199"/>
          <a:stretch>
            <a:fillRect/>
          </a:stretch>
        </p:blipFill>
        <p:spPr bwMode="auto">
          <a:xfrm>
            <a:off x="3668415" y="2971800"/>
            <a:ext cx="5394897" cy="2702422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953000" y="5486400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Туринск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Археологические находки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33528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Изделия из уральского металла (2000 лет до </a:t>
            </a:r>
            <a:r>
              <a:rPr lang="ru-RU" dirty="0" err="1" smtClean="0"/>
              <a:t>нэ</a:t>
            </a:r>
            <a:r>
              <a:rPr lang="ru-RU" dirty="0" smtClean="0"/>
              <a:t>) были найдены в Поволжье и Причерноморье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8689" y="1905000"/>
            <a:ext cx="580531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Древние рудники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800600" cy="1371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306119" cy="564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Каменные литейные формы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28600"/>
            <a:ext cx="4800600" cy="64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729" y="2371613"/>
            <a:ext cx="836705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Коренное население Среднего Урала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743200" cy="4525963"/>
          </a:xfrm>
        </p:spPr>
        <p:txBody>
          <a:bodyPr/>
          <a:lstStyle/>
          <a:p>
            <a:r>
              <a:rPr lang="ru-RU" dirty="0" smtClean="0"/>
              <a:t>Башкиры</a:t>
            </a:r>
          </a:p>
          <a:p>
            <a:r>
              <a:rPr lang="ru-RU" dirty="0" smtClean="0"/>
              <a:t>Сибирские татары</a:t>
            </a:r>
          </a:p>
          <a:p>
            <a:r>
              <a:rPr lang="ru-RU" dirty="0" smtClean="0"/>
              <a:t>Манси (вогулы)</a:t>
            </a:r>
          </a:p>
          <a:p>
            <a:r>
              <a:rPr lang="ru-RU" dirty="0" smtClean="0"/>
              <a:t>Ханты (остяки)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4023" y="1447800"/>
            <a:ext cx="211226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422400"/>
            <a:ext cx="234315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295400"/>
            <a:ext cx="481380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295400"/>
            <a:ext cx="4572000" cy="52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143000"/>
            <a:ext cx="3914775" cy="551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коренного населения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ru-RU" dirty="0" smtClean="0"/>
              <a:t>Селились вдоль рек</a:t>
            </a:r>
          </a:p>
          <a:p>
            <a:r>
              <a:rPr lang="ru-RU" dirty="0" smtClean="0"/>
              <a:t>Охота</a:t>
            </a:r>
          </a:p>
          <a:p>
            <a:r>
              <a:rPr lang="ru-RU" dirty="0" smtClean="0"/>
              <a:t>Рыболовство</a:t>
            </a:r>
          </a:p>
          <a:p>
            <a:r>
              <a:rPr lang="ru-RU" dirty="0" smtClean="0"/>
              <a:t>Бортничество</a:t>
            </a:r>
          </a:p>
          <a:p>
            <a:r>
              <a:rPr lang="ru-RU" dirty="0" smtClean="0"/>
              <a:t>На юге Урала – земледелие и скотоводство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43000"/>
            <a:ext cx="3453069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7" y="1133476"/>
            <a:ext cx="5267324" cy="526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828800"/>
            <a:ext cx="2765742" cy="367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676400"/>
            <a:ext cx="5334000" cy="355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4" descr="Кар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3138" y="0"/>
            <a:ext cx="10406063" cy="1146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Поход Ермака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0200" y="1557338"/>
            <a:ext cx="5003800" cy="5040312"/>
          </a:xfrm>
        </p:spPr>
        <p:txBody>
          <a:bodyPr/>
          <a:lstStyle/>
          <a:p>
            <a:pPr eaLnBrk="1" hangingPunct="1"/>
            <a:r>
              <a:rPr lang="ru-RU" sz="1600" b="1" smtClean="0"/>
              <a:t>В конце XV—начале XVI века образовалось обширное и могущественное Российское государство.</a:t>
            </a:r>
          </a:p>
          <a:p>
            <a:pPr eaLnBrk="1" hangingPunct="1"/>
            <a:r>
              <a:rPr lang="ru-RU" sz="1600" b="1" smtClean="0"/>
              <a:t>Русские владения вплотную приблизились к границам  Сибирского ханства.</a:t>
            </a:r>
          </a:p>
          <a:p>
            <a:pPr eaLnBrk="1" hangingPunct="1"/>
            <a:r>
              <a:rPr lang="ru-RU" sz="1600" b="1" smtClean="0"/>
              <a:t>В 1563 году власть в Сибирском ханстве захватил хан Кучум, разорвал договор с Московским государством и открыл против русских военные действия.</a:t>
            </a:r>
          </a:p>
          <a:p>
            <a:pPr eaLnBrk="1" hangingPunct="1"/>
            <a:r>
              <a:rPr lang="ru-RU" sz="1600" b="1" smtClean="0"/>
              <a:t>Освоение Сибири было хаотичным, осуществлялось по личной инициативе служилых, гулящих и промышленных людей, а также купцов.</a:t>
            </a:r>
          </a:p>
          <a:p>
            <a:pPr eaLnBrk="1" hangingPunct="1"/>
            <a:r>
              <a:rPr lang="ru-RU" sz="1600" b="1" smtClean="0"/>
              <a:t>Отсутствие сухопутных дорог позволяло ходить в Сибирь только с мая по октябрь.</a:t>
            </a:r>
          </a:p>
          <a:p>
            <a:pPr eaLnBrk="1" hangingPunct="1"/>
            <a:r>
              <a:rPr lang="ru-RU" sz="1600" b="1" smtClean="0"/>
              <a:t>Возникла необходимость защиты северо - восточных границ и ликвидации угрозы со стороны Сибирского ханства.</a:t>
            </a:r>
          </a:p>
          <a:p>
            <a:pPr eaLnBrk="1" hangingPunct="1"/>
            <a:endParaRPr lang="ru-RU" sz="1600" b="1" smtClean="0"/>
          </a:p>
        </p:txBody>
      </p:sp>
      <p:pic>
        <p:nvPicPr>
          <p:cNvPr id="4102" name="Picture 6" descr="b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343845" cy="483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593</Words>
  <Application>Microsoft Office PowerPoint</Application>
  <PresentationFormat>Экран (4:3)</PresentationFormat>
  <Paragraphs>90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Допетровский период освоения Урала</vt:lpstr>
      <vt:lpstr>1. Первоначальные сведения</vt:lpstr>
      <vt:lpstr>Археологические находки</vt:lpstr>
      <vt:lpstr>Древние рудники</vt:lpstr>
      <vt:lpstr>Каменные литейные формы</vt:lpstr>
      <vt:lpstr>Коренное население Среднего Урала</vt:lpstr>
      <vt:lpstr>Занятия коренного населения</vt:lpstr>
      <vt:lpstr>Презентация PowerPoint</vt:lpstr>
      <vt:lpstr>Поход Ермака</vt:lpstr>
      <vt:lpstr>Легендарное имя Ермака.</vt:lpstr>
      <vt:lpstr>Начало пути.</vt:lpstr>
      <vt:lpstr>Презентация PowerPoint</vt:lpstr>
      <vt:lpstr>Первая победа</vt:lpstr>
      <vt:lpstr>Разгром Сибирского ханства.</vt:lpstr>
      <vt:lpstr>Итоги похода Ермака.</vt:lpstr>
      <vt:lpstr>Первопроходцы</vt:lpstr>
      <vt:lpstr>Дорога</vt:lpstr>
      <vt:lpstr>Артемий Сафронович Бабинов родился в селе Верхняя Усолка </vt:lpstr>
      <vt:lpstr>Презентация PowerPoint</vt:lpstr>
      <vt:lpstr>Продвижение русских в Зауралье в конце XVI века</vt:lpstr>
      <vt:lpstr>Особенности населенных пунктов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Допетровский период освоения Среднего Урала</dc:title>
  <dc:creator>Мама</dc:creator>
  <cp:lastModifiedBy>Nataha</cp:lastModifiedBy>
  <cp:revision>19</cp:revision>
  <dcterms:created xsi:type="dcterms:W3CDTF">2012-10-25T14:50:29Z</dcterms:created>
  <dcterms:modified xsi:type="dcterms:W3CDTF">2016-06-05T20:05:26Z</dcterms:modified>
</cp:coreProperties>
</file>