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76" r:id="rId9"/>
    <p:sldId id="269" r:id="rId10"/>
    <p:sldId id="268" r:id="rId11"/>
    <p:sldId id="270" r:id="rId12"/>
    <p:sldId id="274" r:id="rId13"/>
    <p:sldId id="273" r:id="rId14"/>
    <p:sldId id="275" r:id="rId15"/>
    <p:sldId id="272" r:id="rId16"/>
    <p:sldId id="271" r:id="rId17"/>
    <p:sldId id="262" r:id="rId18"/>
    <p:sldId id="26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5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Социальный проект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Сотрудничество по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преемственности в работе ДОУ,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библиотеки и школы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Воспитатель: </a:t>
            </a:r>
          </a:p>
          <a:p>
            <a:pPr>
              <a:buNone/>
            </a:pPr>
            <a:r>
              <a:rPr lang="ru-RU" dirty="0" smtClean="0"/>
              <a:t>                                                    Н.А.Колчина</a:t>
            </a:r>
            <a:endParaRPr lang="ru-RU" dirty="0"/>
          </a:p>
        </p:txBody>
      </p:sp>
      <p:pic>
        <p:nvPicPr>
          <p:cNvPr id="1026" name="Picture 2" descr="C:\Users\Admin\Pictures\4425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066710"/>
            <a:ext cx="2880360" cy="216112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28" name="Picture 4" descr="C:\Users\Admin\Pictures\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667000"/>
            <a:ext cx="2937111" cy="22002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9" name="Picture 5" descr="I:\День рождения\SDC11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3657600"/>
            <a:ext cx="3911600" cy="29337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img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Добрый мир любимых книг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I:\Библиотека\3.03 ДБ2\DSCN9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8" y="870744"/>
            <a:ext cx="7447492" cy="558561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День веселых затей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I:\Библиотека\31.03 ДБ2\DSCN9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39837"/>
            <a:ext cx="7543800" cy="53133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91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стране веселого детства. 110 лет А.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Барто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I:\Библиотека\17.02 ДБ2\DSCN9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343400" cy="3257550"/>
          </a:xfrm>
          <a:prstGeom prst="rect">
            <a:avLst/>
          </a:prstGeom>
          <a:noFill/>
        </p:spPr>
      </p:pic>
      <p:pic>
        <p:nvPicPr>
          <p:cNvPr id="5123" name="Picture 3" descr="I:\Библиотека\17.02 ДБ2\DSCN9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28956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Сказки из волшебного ларца. Памяти А.С. Пушкина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I:\Библиотека\31.03 ДБ2\DSCN9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403847" cy="3048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7171" name="Picture 3" descr="I:\Библиотека\31.03 ДБ2\DSCN9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667000"/>
            <a:ext cx="4724400" cy="39243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67600" cy="670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Игра «космическое ассорти»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I:\Библиотека\13.04. ДБ2\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8" y="1219200"/>
            <a:ext cx="4551892" cy="3413919"/>
          </a:xfrm>
          <a:prstGeom prst="rect">
            <a:avLst/>
          </a:prstGeom>
          <a:noFill/>
        </p:spPr>
      </p:pic>
      <p:pic>
        <p:nvPicPr>
          <p:cNvPr id="4099" name="Picture 3" descr="I:\Библиотека\13.04. ДБ2\DSCN9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Акция. Читаем детям о войне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I:\Библиотека\4.05 ДБ2\DSCN9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752292" cy="54657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620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«В книжном царстве – 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в библиотечном государстве»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G:\DCIM\142CANON\IMG_2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9725"/>
            <a:ext cx="7391400" cy="50807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Добрый мир любимых книг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G:\DCIM\142CANON\IMG_2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953000" cy="3714750"/>
          </a:xfrm>
          <a:prstGeom prst="rect">
            <a:avLst/>
          </a:prstGeom>
          <a:noFill/>
        </p:spPr>
      </p:pic>
      <p:pic>
        <p:nvPicPr>
          <p:cNvPr id="4" name="Picture 2" descr="G:\DCIM\142CANON\IMG_2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3733800"/>
            <a:ext cx="3827992" cy="28709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46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Admin\Pictures\clip_image001.png45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6400894" cy="53055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«Школьное обучение никогда не начинается с пустого места, а всегда опирается на определенную стадию развития, проделанную ребенком»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                   Л.С. Выгодский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Направления в работе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75438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300" b="1" dirty="0" smtClean="0">
                <a:solidFill>
                  <a:srgbClr val="7030A0"/>
                </a:solidFill>
              </a:rPr>
              <a:t>Формы </a:t>
            </a:r>
            <a:r>
              <a:rPr lang="ru-RU" sz="3300" b="1" dirty="0" smtClean="0">
                <a:solidFill>
                  <a:srgbClr val="7030A0"/>
                </a:solidFill>
              </a:rPr>
              <a:t>осуществления </a:t>
            </a:r>
            <a:r>
              <a:rPr lang="ru-RU" sz="3300" b="1" dirty="0" smtClean="0">
                <a:solidFill>
                  <a:srgbClr val="7030A0"/>
                </a:solidFill>
              </a:rPr>
              <a:t>преемственности:</a:t>
            </a:r>
          </a:p>
          <a:p>
            <a:endParaRPr lang="ru-RU" sz="3300" b="1" dirty="0" smtClean="0">
              <a:solidFill>
                <a:srgbClr val="7030A0"/>
              </a:solidFill>
            </a:endParaRPr>
          </a:p>
          <a:p>
            <a:r>
              <a:rPr lang="ru-RU" sz="3300" b="1" dirty="0" smtClean="0">
                <a:solidFill>
                  <a:srgbClr val="7030A0"/>
                </a:solidFill>
              </a:rPr>
              <a:t> 1. </a:t>
            </a:r>
            <a:r>
              <a:rPr lang="ru-RU" sz="3300" b="1" u="sng" dirty="0" smtClean="0">
                <a:solidFill>
                  <a:srgbClr val="7030A0"/>
                </a:solidFill>
              </a:rPr>
              <a:t>Работа с детьми:</a:t>
            </a:r>
            <a:endParaRPr lang="ru-RU" sz="3300" b="1" dirty="0" smtClean="0">
              <a:solidFill>
                <a:srgbClr val="7030A0"/>
              </a:solidFill>
            </a:endParaRPr>
          </a:p>
          <a:p>
            <a:r>
              <a:rPr lang="ru-RU" sz="3300" b="1" dirty="0" smtClean="0"/>
              <a:t> •         экскурсии в школу;</a:t>
            </a:r>
          </a:p>
          <a:p>
            <a:r>
              <a:rPr lang="ru-RU" sz="3300" b="1" dirty="0" smtClean="0"/>
              <a:t> •         посещение школьного музея, библиотеки;</a:t>
            </a:r>
          </a:p>
          <a:p>
            <a:r>
              <a:rPr lang="ru-RU" sz="3300" b="1" dirty="0" smtClean="0"/>
              <a:t>•         знакомство и взаимодействие дошкольников с учителями и учениками начальной школы;</a:t>
            </a:r>
          </a:p>
          <a:p>
            <a:r>
              <a:rPr lang="ru-RU" sz="3300" b="1" dirty="0" smtClean="0"/>
              <a:t> •         участие в  совместной образовательной деятельности, игровых программах, проектной деятельности;</a:t>
            </a:r>
          </a:p>
          <a:p>
            <a:r>
              <a:rPr lang="ru-RU" sz="3300" b="1" dirty="0" smtClean="0"/>
              <a:t>•         выставки рисунков и поделок;</a:t>
            </a:r>
          </a:p>
          <a:p>
            <a:r>
              <a:rPr lang="ru-RU" sz="3300" b="1" dirty="0" smtClean="0"/>
              <a:t> •         встречи и беседы с бывшими воспитанниками детского сада (ученики начальной и средней школы);</a:t>
            </a:r>
          </a:p>
          <a:p>
            <a:r>
              <a:rPr lang="ru-RU" sz="3300" b="1" dirty="0" smtClean="0"/>
              <a:t> •         совместные праздники (День знаний, посвящение в первоклассники, выпускной в детском саду и др.) и спортивные соревнования дошкольников и первоклассников;</a:t>
            </a:r>
          </a:p>
          <a:p>
            <a:r>
              <a:rPr lang="ru-RU" sz="3300" b="1" dirty="0" smtClean="0"/>
              <a:t> •         участие в театрализованной деятельности;</a:t>
            </a:r>
          </a:p>
          <a:p>
            <a:r>
              <a:rPr lang="ru-RU" sz="3300" b="1" dirty="0" smtClean="0"/>
              <a:t> •         посещение дошкольниками адаптационного курса занятий, организованных при школе (занятия с психологом, логопедом, музыкальным руководителем и др. специалистами школы).</a:t>
            </a:r>
          </a:p>
          <a:p>
            <a:r>
              <a:rPr lang="ru-RU" sz="3300" b="1" dirty="0" smtClean="0"/>
              <a:t> </a:t>
            </a:r>
            <a:endParaRPr lang="ru-RU" sz="33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74736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Формы осуществления преемственности: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  2. </a:t>
            </a:r>
            <a:r>
              <a:rPr lang="ru-RU" sz="2800" b="1" u="sng" dirty="0" smtClean="0">
                <a:solidFill>
                  <a:srgbClr val="7030A0"/>
                </a:solidFill>
              </a:rPr>
              <a:t>Взаимодействие педагогов: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/>
              <a:t> •         совместные педагогические советы (ДОУ и школа);</a:t>
            </a:r>
          </a:p>
          <a:p>
            <a:r>
              <a:rPr lang="ru-RU" sz="2800" b="1" dirty="0" smtClean="0"/>
              <a:t> •         семинары, мастер- классы;</a:t>
            </a:r>
          </a:p>
          <a:p>
            <a:r>
              <a:rPr lang="ru-RU" sz="2800" b="1" dirty="0" smtClean="0"/>
              <a:t> •         круглые столы педагогов ДОУ и  учителей школы;</a:t>
            </a:r>
          </a:p>
          <a:p>
            <a:r>
              <a:rPr lang="ru-RU" sz="2800" b="1" dirty="0" smtClean="0"/>
              <a:t> •         психологические и коммуникативные тренинги для воспитателей и учителей;</a:t>
            </a:r>
          </a:p>
          <a:p>
            <a:r>
              <a:rPr lang="ru-RU" sz="2800" b="1" dirty="0" smtClean="0"/>
              <a:t> •         проведение диагностики по определению готовности детей к школе;</a:t>
            </a:r>
          </a:p>
          <a:p>
            <a:r>
              <a:rPr lang="ru-RU" sz="2800" b="1" dirty="0" smtClean="0"/>
              <a:t> •         взаимодействие медицинских работников, психологов ДОУ и школы;</a:t>
            </a:r>
          </a:p>
          <a:p>
            <a:r>
              <a:rPr lang="ru-RU" sz="2800" b="1" dirty="0" smtClean="0"/>
              <a:t> •         открытые показы образовательной деятельности в ДОУ и открытых уроков в школе;</a:t>
            </a:r>
          </a:p>
          <a:p>
            <a:r>
              <a:rPr lang="ru-RU" sz="2800" b="1" dirty="0" smtClean="0"/>
              <a:t> •         педагогические и психологические наблюдения.</a:t>
            </a:r>
          </a:p>
          <a:p>
            <a:r>
              <a:rPr lang="ru-RU" sz="2800" b="1" dirty="0" smtClean="0"/>
              <a:t> Важную роль в преемственности дошкольного и начального образования играет сотрудничество с родителями: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7543800" cy="6150936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Формы преемственности 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3. </a:t>
            </a:r>
            <a:r>
              <a:rPr lang="ru-RU" sz="2800" b="1" u="sng" dirty="0" smtClean="0">
                <a:solidFill>
                  <a:srgbClr val="7030A0"/>
                </a:solidFill>
              </a:rPr>
              <a:t>Сотрудничество с родителями: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/>
              <a:t> •         совместные родительские собрания с педагогами ДОУ и учителями школы;</a:t>
            </a:r>
          </a:p>
          <a:p>
            <a:r>
              <a:rPr lang="ru-RU" sz="2800" b="1" dirty="0" smtClean="0"/>
              <a:t>•         круглые столы, дискуссионные встречи, педагогические «гостиные»;</a:t>
            </a:r>
          </a:p>
          <a:p>
            <a:r>
              <a:rPr lang="ru-RU" sz="2800" b="1" dirty="0" smtClean="0"/>
              <a:t> •         родительские конференции, вечера вопросов и ответов;</a:t>
            </a:r>
          </a:p>
          <a:p>
            <a:r>
              <a:rPr lang="ru-RU" sz="2800" b="1" dirty="0" smtClean="0"/>
              <a:t> •         консультации с педагогами ДОУ и школы;</a:t>
            </a:r>
          </a:p>
          <a:p>
            <a:r>
              <a:rPr lang="ru-RU" sz="2800" b="1" dirty="0" smtClean="0"/>
              <a:t> •         встречи родителей с будущими учителями;</a:t>
            </a:r>
          </a:p>
          <a:p>
            <a:r>
              <a:rPr lang="ru-RU" sz="2800" b="1" dirty="0" smtClean="0"/>
              <a:t> •         дни открытых дверей;</a:t>
            </a:r>
          </a:p>
          <a:p>
            <a:r>
              <a:rPr lang="ru-RU" sz="2800" b="1" dirty="0" smtClean="0"/>
              <a:t> •         творческие мастерские;</a:t>
            </a:r>
          </a:p>
          <a:p>
            <a:r>
              <a:rPr lang="ru-RU" sz="2800" b="1" dirty="0" smtClean="0"/>
              <a:t> •         анкетирование, тестирование родителей для изучения самочувствия семьи в преддверии школьной жизни ребенка и в период адаптации к школе;</a:t>
            </a:r>
          </a:p>
          <a:p>
            <a:r>
              <a:rPr lang="ru-RU" sz="2800" b="1" dirty="0" smtClean="0"/>
              <a:t> •         образовательно-игровые тренинги и практикумы для родителей детей </a:t>
            </a:r>
            <a:r>
              <a:rPr lang="ru-RU" sz="2800" b="1" dirty="0" err="1" smtClean="0"/>
              <a:t>предшкольного</a:t>
            </a:r>
            <a:r>
              <a:rPr lang="ru-RU" sz="2800" b="1" dirty="0" smtClean="0"/>
              <a:t> возраста, деловые игры, практикумы;</a:t>
            </a:r>
          </a:p>
          <a:p>
            <a:r>
              <a:rPr lang="ru-RU" sz="2800" b="1" dirty="0" smtClean="0"/>
              <a:t> •         семейные вечера,  тематические досуги;</a:t>
            </a:r>
          </a:p>
          <a:p>
            <a:r>
              <a:rPr lang="ru-RU" sz="2800" b="1" dirty="0" smtClean="0"/>
              <a:t> •         визуальные средства общения (стендовый материал, выставки, почтовый ящик вопросов и ответов и др.);</a:t>
            </a:r>
          </a:p>
          <a:p>
            <a:r>
              <a:rPr lang="ru-RU" sz="2800" b="1" dirty="0" smtClean="0"/>
              <a:t> •         заседания родительских клубов (занятия для родителей и для детско-родительских пар).     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Экскурсия в школу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«Мы будущие ученики»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G:\DCIM\142CANON\IMG_2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42CANON\IMG_2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772400" cy="57705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42CANON\IMG_2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08" y="304800"/>
            <a:ext cx="7897284" cy="615156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635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6096000" cy="3429000"/>
          </a:xfrm>
          <a:prstGeom prst="rect">
            <a:avLst/>
          </a:prstGeom>
          <a:noFill/>
        </p:spPr>
      </p:pic>
      <p:pic>
        <p:nvPicPr>
          <p:cNvPr id="1027" name="Picture 3" descr="C:\Users\Admin\Pictures\165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9911" y="2895601"/>
            <a:ext cx="6085489" cy="3676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105</Words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Социальный проект </vt:lpstr>
      <vt:lpstr>«Школьное обучение никогда не начинается с пустого места, а всегда опирается на определенную стадию развития, проделанную ребенком»                         Л.С. Выгодский</vt:lpstr>
      <vt:lpstr>Направления в работе </vt:lpstr>
      <vt:lpstr>Слайд 4</vt:lpstr>
      <vt:lpstr>Слайд 5</vt:lpstr>
      <vt:lpstr>Экскурсия в школу  «Мы будущие ученики»</vt:lpstr>
      <vt:lpstr>Слайд 7</vt:lpstr>
      <vt:lpstr>Слайд 8</vt:lpstr>
      <vt:lpstr>Слайд 9</vt:lpstr>
      <vt:lpstr>Слайд 10</vt:lpstr>
      <vt:lpstr>Добрый мир любимых книг </vt:lpstr>
      <vt:lpstr>День веселых затей</vt:lpstr>
      <vt:lpstr>В стране веселого детства. 110 лет А. Барто</vt:lpstr>
      <vt:lpstr>Сказки из волшебного ларца. Памяти А.С. Пушкина</vt:lpstr>
      <vt:lpstr>Игра «космическое ассорти»</vt:lpstr>
      <vt:lpstr>Акция. Читаем детям о войне</vt:lpstr>
      <vt:lpstr>«В книжном царстве –  в библиотечном государстве»</vt:lpstr>
      <vt:lpstr>Добрый мир любимых книг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</dc:title>
  <dc:creator>Admin</dc:creator>
  <cp:lastModifiedBy>Admin</cp:lastModifiedBy>
  <cp:revision>18</cp:revision>
  <dcterms:created xsi:type="dcterms:W3CDTF">2016-05-20T05:35:01Z</dcterms:created>
  <dcterms:modified xsi:type="dcterms:W3CDTF">2016-05-24T07:46:15Z</dcterms:modified>
</cp:coreProperties>
</file>