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0"/>
  </p:notesMasterIdLst>
  <p:sldIdLst>
    <p:sldId id="302" r:id="rId2"/>
    <p:sldId id="276" r:id="rId3"/>
    <p:sldId id="285" r:id="rId4"/>
    <p:sldId id="267" r:id="rId5"/>
    <p:sldId id="286" r:id="rId6"/>
    <p:sldId id="287" r:id="rId7"/>
    <p:sldId id="291" r:id="rId8"/>
    <p:sldId id="289" r:id="rId9"/>
    <p:sldId id="297" r:id="rId10"/>
    <p:sldId id="269" r:id="rId11"/>
    <p:sldId id="271" r:id="rId12"/>
    <p:sldId id="278" r:id="rId13"/>
    <p:sldId id="292" r:id="rId14"/>
    <p:sldId id="298" r:id="rId15"/>
    <p:sldId id="293" r:id="rId16"/>
    <p:sldId id="301" r:id="rId17"/>
    <p:sldId id="299" r:id="rId18"/>
    <p:sldId id="300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8F45C7"/>
    <a:srgbClr val="172CF1"/>
    <a:srgbClr val="CC3300"/>
    <a:srgbClr val="F97C1F"/>
    <a:srgbClr val="FF0000"/>
    <a:srgbClr val="FA8D3C"/>
    <a:srgbClr val="F6F23C"/>
    <a:srgbClr val="E4DD4E"/>
    <a:srgbClr val="FFFF66"/>
    <a:srgbClr val="1860F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C4F403-8CBB-43AB-9FBC-6E5AE5B10C9B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C11EF8-688A-497C-B75B-1080AA3225F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69D46-B357-4A0C-90B3-F3590211BBC1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EF0-2505-4827-8AA9-A0A6BFCC60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69D46-B357-4A0C-90B3-F3590211BBC1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EF0-2505-4827-8AA9-A0A6BFCC60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69D46-B357-4A0C-90B3-F3590211BBC1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EF0-2505-4827-8AA9-A0A6BFCC60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69D46-B357-4A0C-90B3-F3590211BBC1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EF0-2505-4827-8AA9-A0A6BFCC60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69D46-B357-4A0C-90B3-F3590211BBC1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EF0-2505-4827-8AA9-A0A6BFCC60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69D46-B357-4A0C-90B3-F3590211BBC1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EF0-2505-4827-8AA9-A0A6BFCC60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69D46-B357-4A0C-90B3-F3590211BBC1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EF0-2505-4827-8AA9-A0A6BFCC60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69D46-B357-4A0C-90B3-F3590211BBC1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EF0-2505-4827-8AA9-A0A6BFCC60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69D46-B357-4A0C-90B3-F3590211BBC1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EF0-2505-4827-8AA9-A0A6BFCC60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69D46-B357-4A0C-90B3-F3590211BBC1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EF0-2505-4827-8AA9-A0A6BFCC60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69D46-B357-4A0C-90B3-F3590211BBC1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EF0-2505-4827-8AA9-A0A6BFCC60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69D46-B357-4A0C-90B3-F3590211BBC1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2FEF0-2505-4827-8AA9-A0A6BFCC60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Мастер – класс на тему: </a:t>
            </a: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«Составляем проект – устный рассказ на уроках английского языка.»</a:t>
            </a:r>
            <a:endParaRPr lang="ru-RU" sz="32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42844" y="1571612"/>
            <a:ext cx="8586790" cy="514353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8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ru-RU" sz="56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"Руководящей основой нашей дидактики пусть  будет исследование и открытие  </a:t>
            </a:r>
          </a:p>
          <a:p>
            <a:pPr>
              <a:buNone/>
            </a:pPr>
            <a:r>
              <a:rPr lang="ru-RU" sz="56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метода,  при котором учащихся меньше бы учили, учащиеся больше бы учились" </a:t>
            </a:r>
          </a:p>
          <a:p>
            <a:pPr>
              <a:buNone/>
            </a:pPr>
            <a:r>
              <a:rPr lang="ru-RU" sz="56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6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6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Я.А. Коменский.                </a:t>
            </a:r>
          </a:p>
          <a:p>
            <a:pPr>
              <a:buNone/>
            </a:pPr>
            <a:endParaRPr lang="ru-RU" sz="4800" b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ru-RU" sz="4800" b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ru-RU" sz="4800" b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ru-RU" sz="4800" b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ru-RU" sz="4800" b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ru-RU" sz="4800" b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ru-RU" sz="4800" b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ru-RU" sz="48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sz="4800" b="1" dirty="0" smtClean="0">
                <a:solidFill>
                  <a:srgbClr val="0E39B2"/>
                </a:solidFill>
              </a:rPr>
              <a:t>                                                                                                                                                                                        </a:t>
            </a:r>
            <a:r>
              <a:rPr lang="ru-RU" sz="48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Подготовила:</a:t>
            </a:r>
          </a:p>
          <a:p>
            <a:pPr>
              <a:buNone/>
            </a:pPr>
            <a:r>
              <a:rPr lang="ru-RU" sz="48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</a:t>
            </a:r>
            <a:r>
              <a:rPr lang="ru-RU" sz="6400" b="1" dirty="0" err="1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Классен</a:t>
            </a:r>
            <a:r>
              <a:rPr lang="ru-RU" sz="6400" b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Л. И.</a:t>
            </a:r>
          </a:p>
          <a:p>
            <a:pPr>
              <a:buNone/>
            </a:pPr>
            <a:r>
              <a:rPr lang="ru-RU" sz="48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Учитель английского</a:t>
            </a:r>
          </a:p>
          <a:p>
            <a:pPr>
              <a:buNone/>
            </a:pPr>
            <a:r>
              <a:rPr lang="ru-RU" sz="48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языка</a:t>
            </a:r>
          </a:p>
          <a:p>
            <a:pPr>
              <a:buNone/>
            </a:pPr>
            <a:r>
              <a:rPr lang="ru-RU" sz="48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МБОУ   «КСОШ №1»</a:t>
            </a:r>
          </a:p>
          <a:p>
            <a:pPr>
              <a:buNone/>
            </a:pPr>
            <a:r>
              <a:rPr lang="ru-RU" sz="48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Красногвардейского</a:t>
            </a:r>
          </a:p>
          <a:p>
            <a:pPr>
              <a:buNone/>
            </a:pPr>
            <a:r>
              <a:rPr lang="ru-RU" sz="48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района </a:t>
            </a:r>
          </a:p>
          <a:p>
            <a:pPr>
              <a:buNone/>
            </a:pPr>
            <a:r>
              <a:rPr lang="ru-RU" sz="48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Оренбургской области.</a:t>
            </a:r>
          </a:p>
          <a:p>
            <a:pPr>
              <a:buNone/>
            </a:pPr>
            <a:endParaRPr lang="ru-RU" sz="4800" b="1" dirty="0" smtClean="0">
              <a:solidFill>
                <a:srgbClr val="0E39B2"/>
              </a:solidFill>
            </a:endParaRPr>
          </a:p>
          <a:p>
            <a:pPr>
              <a:buNone/>
            </a:pPr>
            <a:endParaRPr lang="ru-RU" sz="4800" dirty="0" smtClean="0">
              <a:solidFill>
                <a:srgbClr val="0E39B2"/>
              </a:solidFill>
            </a:endParaRPr>
          </a:p>
          <a:p>
            <a:pPr>
              <a:buNone/>
            </a:pPr>
            <a:r>
              <a:rPr lang="ru-RU" sz="4800" dirty="0" smtClean="0">
                <a:solidFill>
                  <a:srgbClr val="0E39B2"/>
                </a:solidFill>
              </a:rPr>
              <a:t>                                                                                       </a:t>
            </a:r>
          </a:p>
          <a:p>
            <a:pPr>
              <a:buNone/>
            </a:pPr>
            <a:endParaRPr lang="ru-RU" sz="4800" dirty="0" smtClean="0">
              <a:solidFill>
                <a:srgbClr val="0E39B2"/>
              </a:solidFill>
            </a:endParaRPr>
          </a:p>
          <a:p>
            <a:pPr>
              <a:buNone/>
            </a:pPr>
            <a:r>
              <a:rPr lang="ru-RU" sz="4800" dirty="0" smtClean="0">
                <a:solidFill>
                  <a:srgbClr val="0E39B2"/>
                </a:solidFill>
              </a:rPr>
              <a:t>                                                                                             </a:t>
            </a:r>
          </a:p>
          <a:p>
            <a:pPr>
              <a:buNone/>
            </a:pPr>
            <a:r>
              <a:rPr lang="ru-RU" sz="4800" b="1" dirty="0" smtClean="0">
                <a:solidFill>
                  <a:srgbClr val="0E39B2"/>
                </a:solidFill>
              </a:rPr>
              <a:t>                                                                                                        </a:t>
            </a:r>
            <a:r>
              <a:rPr lang="ru-RU" sz="48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с. Плешаново  2016 г.</a:t>
            </a:r>
            <a:endParaRPr lang="ru-RU" sz="4800" dirty="0"/>
          </a:p>
        </p:txBody>
      </p:sp>
      <p:pic>
        <p:nvPicPr>
          <p:cNvPr id="6" name="Рисунок 5" descr="Картинки по запросу картинки на уроке английского языка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 rot="20692283">
            <a:off x="966327" y="2891976"/>
            <a:ext cx="2349818" cy="3337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928694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Этапы работы над проектом.</a:t>
            </a:r>
            <a:r>
              <a:rPr lang="ru-RU" sz="2800" b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7150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en-US" sz="2400" b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I.</a:t>
            </a:r>
            <a:r>
              <a:rPr lang="ru-RU" sz="2400" b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Погружение в проект:</a:t>
            </a:r>
          </a:p>
          <a:p>
            <a:pPr>
              <a:buNone/>
            </a:pPr>
            <a:endParaRPr lang="ru-RU" sz="24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- рассматривается  </a:t>
            </a: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проблема;</a:t>
            </a:r>
          </a:p>
          <a:p>
            <a:pPr>
              <a:buNone/>
            </a:pP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- формулируется  </a:t>
            </a: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цель;</a:t>
            </a:r>
          </a:p>
          <a:p>
            <a:pPr>
              <a:buNone/>
            </a:pP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ru-RU" sz="20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проекта дается в общих чертах, а ученики обсуждают, домысливают и выбирают её самостоятельно.</a:t>
            </a:r>
          </a:p>
          <a:p>
            <a:pPr>
              <a:buNone/>
            </a:pPr>
            <a:endParaRPr lang="ru-RU" sz="20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</a:p>
          <a:p>
            <a:pPr lvl="0">
              <a:buNone/>
            </a:pPr>
            <a:r>
              <a:rPr lang="ru-RU" sz="2400" b="1" i="1" dirty="0" smtClean="0">
                <a:solidFill>
                  <a:srgbClr val="0E39B2"/>
                </a:solidFill>
              </a:rPr>
              <a:t>          </a:t>
            </a:r>
            <a:r>
              <a:rPr lang="ru-RU" sz="2400" b="1" i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sz="2400" b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II.</a:t>
            </a:r>
            <a:r>
              <a:rPr lang="ru-RU" sz="2400" b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Организация деятельности:</a:t>
            </a:r>
          </a:p>
          <a:p>
            <a:pPr lvl="0">
              <a:buNone/>
            </a:pPr>
            <a:endParaRPr lang="ru-RU" sz="24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- формируются проектные группы; </a:t>
            </a:r>
          </a:p>
          <a:p>
            <a:pPr lvl="0">
              <a:buNone/>
            </a:pP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- пошагово планируется работа в группах:</a:t>
            </a:r>
          </a:p>
          <a:p>
            <a:pPr lvl="0">
              <a:buNone/>
            </a:pP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- решается, каким будет проектный продукт.</a:t>
            </a:r>
            <a:r>
              <a:rPr lang="ru-RU" sz="2000" i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286544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ru-RU" dirty="0" smtClean="0"/>
              <a:t>        </a:t>
            </a:r>
            <a:r>
              <a:rPr lang="ru-RU" dirty="0" smtClean="0">
                <a:solidFill>
                  <a:srgbClr val="0070C0"/>
                </a:solidFill>
              </a:rPr>
              <a:t>   </a:t>
            </a:r>
            <a:r>
              <a:rPr lang="en-US" sz="2800" b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III.</a:t>
            </a:r>
            <a:r>
              <a:rPr lang="ru-RU" sz="2800" b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Осуществление деятельности:</a:t>
            </a:r>
          </a:p>
          <a:p>
            <a:pPr lvl="0">
              <a:buNone/>
            </a:pPr>
            <a:endParaRPr lang="ru-RU" sz="28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ru-RU" sz="2800" dirty="0" smtClean="0">
              <a:solidFill>
                <a:srgbClr val="0E39B2"/>
              </a:solidFill>
            </a:endParaRPr>
          </a:p>
          <a:p>
            <a:pPr lvl="0">
              <a:buNone/>
            </a:pPr>
            <a:r>
              <a:rPr lang="ru-RU" sz="24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- на данном этапе ученики ищут необходимую</a:t>
            </a:r>
          </a:p>
          <a:p>
            <a:pPr lvl="0">
              <a:buNone/>
            </a:pP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информацию;                                                                                                       - полученную информацию анализируют, систематизируют,</a:t>
            </a:r>
          </a:p>
          <a:p>
            <a:pPr lvl="0">
              <a:buNone/>
            </a:pP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составляют план;</a:t>
            </a:r>
          </a:p>
          <a:p>
            <a:pPr lvl="0">
              <a:buNone/>
            </a:pPr>
            <a:r>
              <a:rPr lang="ru-RU" sz="2000" b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- </a:t>
            </a: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готовят проект – устный рассказ.</a:t>
            </a:r>
          </a:p>
          <a:p>
            <a:pPr lvl="0">
              <a:buNone/>
            </a:pPr>
            <a:endParaRPr lang="ru-RU" sz="20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ru-RU" sz="20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ru-RU" sz="20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sz="2800" b="1" i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IV.</a:t>
            </a:r>
            <a:r>
              <a:rPr lang="ru-RU" sz="2800" b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Презентация проекта.</a:t>
            </a:r>
          </a:p>
          <a:p>
            <a:pPr lvl="0">
              <a:buNone/>
            </a:pPr>
            <a:r>
              <a:rPr lang="ru-RU" sz="28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- каждая группа представляет свой рассказ.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2151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sz="3000" b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Критерии оценки проекта</a:t>
            </a:r>
            <a:r>
              <a:rPr lang="ru-RU" sz="3000" b="1" i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i="1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b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1.Оформление проекта:</a:t>
            </a:r>
            <a:endParaRPr lang="ru-RU" sz="20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- наличие плана, аккуратность;  </a:t>
            </a:r>
          </a:p>
          <a:p>
            <a:pPr>
              <a:buNone/>
            </a:pPr>
            <a:endParaRPr lang="ru-RU" sz="20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000" b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2.Содержание проекта:</a:t>
            </a:r>
          </a:p>
          <a:p>
            <a:pPr>
              <a:buNone/>
            </a:pP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- соответствие теме;</a:t>
            </a:r>
          </a:p>
          <a:p>
            <a:pPr>
              <a:buNone/>
            </a:pP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- наличие оригинальных находок;</a:t>
            </a:r>
          </a:p>
          <a:p>
            <a:pPr>
              <a:buNone/>
            </a:pP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- полнота раскрытия темы;</a:t>
            </a:r>
          </a:p>
          <a:p>
            <a:pPr>
              <a:buNone/>
            </a:pP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- логичное изложение  материала;</a:t>
            </a:r>
          </a:p>
          <a:p>
            <a:pPr>
              <a:buNone/>
            </a:pPr>
            <a:endParaRPr lang="ru-RU" sz="20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000" b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3.Представление проекта:</a:t>
            </a: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- правильность речи;</a:t>
            </a:r>
          </a:p>
          <a:p>
            <a:pPr>
              <a:buNone/>
            </a:pP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- степень владения материалом.</a:t>
            </a:r>
            <a:endParaRPr lang="ru-RU" sz="2000" dirty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65722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b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V.</a:t>
            </a:r>
            <a:r>
              <a:rPr lang="ru-RU" b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Рефлексия  </a:t>
            </a:r>
            <a:r>
              <a:rPr lang="en-US" b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b="1" i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="1" i="1" dirty="0" smtClean="0">
                <a:solidFill>
                  <a:srgbClr val="F97C1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="1" i="1" dirty="0" smtClean="0">
                <a:solidFill>
                  <a:srgbClr val="F6F23C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="1" i="1" dirty="0" smtClean="0">
                <a:solidFill>
                  <a:srgbClr val="2EC9EE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b="1" i="1" dirty="0" smtClean="0">
                <a:solidFill>
                  <a:srgbClr val="172CF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b="1" i="1" dirty="0" smtClean="0">
                <a:solidFill>
                  <a:srgbClr val="8F45C7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b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”: </a:t>
            </a:r>
            <a:endParaRPr lang="ru-RU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24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 lvl="0">
              <a:buNone/>
            </a:pP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  - рефлексия позволяет сформировать оценку </a:t>
            </a: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(самооценку) </a:t>
            </a:r>
          </a:p>
          <a:p>
            <a:pPr lvl="0">
              <a:buNone/>
            </a:pP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    окружающего мира и себя в социуме;</a:t>
            </a:r>
          </a:p>
          <a:p>
            <a:pPr lvl="0">
              <a:buNone/>
            </a:pP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 - анализ</a:t>
            </a:r>
            <a:r>
              <a:rPr lang="ru-RU" sz="2000" b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(самоанализ</a:t>
            </a:r>
            <a:r>
              <a:rPr lang="ru-RU" sz="20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всех причин неудач и понимание ошибок,</a:t>
            </a:r>
          </a:p>
          <a:p>
            <a:pPr lvl="0">
              <a:buNone/>
            </a:pP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   способствуют дальнейшей работе над ними; </a:t>
            </a:r>
          </a:p>
          <a:p>
            <a:pPr lvl="0">
              <a:buNone/>
            </a:pPr>
            <a:r>
              <a:rPr lang="ru-RU" sz="200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 - она  </a:t>
            </a: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способствует осознанию того, что:</a:t>
            </a:r>
          </a:p>
          <a:p>
            <a:pPr>
              <a:buNone/>
            </a:pPr>
            <a:endParaRPr lang="ru-RU" sz="24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http://ped-kopilka.ru/upload/blogs/16784_d2a07b8a67fdc397c5696783fe44c494.jpg.jpg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1428728" y="785794"/>
            <a:ext cx="5940425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ru-RU" b="1" i="1" dirty="0" smtClean="0">
                <a:solidFill>
                  <a:srgbClr val="172CF1"/>
                </a:solidFill>
                <a:latin typeface="Times New Roman" pitchFamily="18" charset="0"/>
                <a:cs typeface="Times New Roman" pitchFamily="18" charset="0"/>
              </a:rPr>
              <a:t>       «Каждый сам рисует свою радугу…»</a:t>
            </a:r>
          </a:p>
          <a:p>
            <a:pPr>
              <a:buNone/>
            </a:pPr>
            <a:endParaRPr lang="ru-RU" b="1" i="1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http://lifeglobe.net/x/entry/462/ecd701f31fa3_3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 rot="20775502">
            <a:off x="2813485" y="1378294"/>
            <a:ext cx="3774086" cy="4896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57166"/>
            <a:ext cx="8186766" cy="62865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i="1" dirty="0" smtClean="0"/>
              <a:t>  </a:t>
            </a:r>
            <a:r>
              <a:rPr lang="ru-RU" b="1" i="1" dirty="0" smtClean="0">
                <a:solidFill>
                  <a:srgbClr val="172CF1"/>
                </a:solidFill>
                <a:latin typeface="Times New Roman" pitchFamily="18" charset="0"/>
                <a:cs typeface="Times New Roman" pitchFamily="18" charset="0"/>
              </a:rPr>
              <a:t>Учитель!                        </a:t>
            </a:r>
          </a:p>
          <a:p>
            <a:pPr>
              <a:buNone/>
            </a:pPr>
            <a:r>
              <a:rPr lang="ru-RU" sz="2800" b="1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Мир многогранен, </a:t>
            </a:r>
          </a:p>
          <a:p>
            <a:pPr>
              <a:buNone/>
            </a:pPr>
            <a:r>
              <a:rPr lang="ru-RU" sz="2400" b="1" i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Сложен, гибок, </a:t>
            </a:r>
          </a:p>
          <a:p>
            <a:pPr>
              <a:buNone/>
            </a:pPr>
            <a:r>
              <a:rPr lang="ru-RU" sz="2400" b="1" i="1" dirty="0" smtClean="0">
                <a:solidFill>
                  <a:srgbClr val="F1F53D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</a:t>
            </a:r>
            <a: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Но целостен и органичен.</a:t>
            </a:r>
          </a:p>
          <a:p>
            <a:pPr>
              <a:buNone/>
            </a:pPr>
            <a:r>
              <a:rPr lang="ru-RU" sz="2400" b="1" i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ru-RU" sz="2400" b="1" i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И в дисциплинах нам привычных  </a:t>
            </a:r>
          </a:p>
          <a:p>
            <a:pPr>
              <a:buNone/>
            </a:pPr>
            <a:r>
              <a:rPr lang="ru-RU" sz="2400" b="1" i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</a:t>
            </a:r>
            <a:r>
              <a:rPr lang="ru-RU" sz="24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Есть связь –</a:t>
            </a:r>
          </a:p>
          <a:p>
            <a:pPr>
              <a:buNone/>
            </a:pPr>
            <a:r>
              <a:rPr lang="ru-RU" sz="24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лишь распознать сумей! </a:t>
            </a:r>
          </a:p>
          <a:p>
            <a:pPr>
              <a:buNone/>
            </a:pPr>
            <a:r>
              <a:rPr lang="ru-RU" sz="2400" b="1" i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</a:t>
            </a:r>
            <a:r>
              <a:rPr lang="ru-RU" sz="2400" b="1" i="1" dirty="0" smtClean="0">
                <a:solidFill>
                  <a:srgbClr val="172CF1"/>
                </a:solidFill>
                <a:latin typeface="Times New Roman" pitchFamily="18" charset="0"/>
                <a:cs typeface="Times New Roman" pitchFamily="18" charset="0"/>
              </a:rPr>
              <a:t>Вооружить сумей детей </a:t>
            </a:r>
          </a:p>
          <a:p>
            <a:pPr>
              <a:buNone/>
            </a:pPr>
            <a:r>
              <a:rPr lang="ru-RU" sz="2400" b="1" i="1" dirty="0" smtClean="0">
                <a:solidFill>
                  <a:srgbClr val="172CF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Не знаний багажом, </a:t>
            </a:r>
          </a:p>
          <a:p>
            <a:pPr>
              <a:buNone/>
            </a:pP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  <a:r>
              <a:rPr lang="ru-RU" sz="2400" b="1" i="1" dirty="0" smtClean="0">
                <a:solidFill>
                  <a:srgbClr val="8F45C7"/>
                </a:solidFill>
                <a:latin typeface="Times New Roman" pitchFamily="18" charset="0"/>
                <a:cs typeface="Times New Roman" pitchFamily="18" charset="0"/>
              </a:rPr>
              <a:t>А способом познанья!</a:t>
            </a:r>
          </a:p>
          <a:p>
            <a:pPr>
              <a:buNone/>
            </a:pPr>
            <a:endParaRPr lang="ru-RU" sz="24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ru-RU" b="1" i="1" dirty="0" smtClean="0">
                <a:solidFill>
                  <a:srgbClr val="172CF1"/>
                </a:solidFill>
                <a:latin typeface="Times New Roman" pitchFamily="18" charset="0"/>
                <a:cs typeface="Times New Roman" pitchFamily="18" charset="0"/>
              </a:rPr>
              <a:t>Для этого ты красок не жалей!</a:t>
            </a:r>
            <a:endParaRPr lang="ru-RU" b="1" i="1" dirty="0">
              <a:solidFill>
                <a:srgbClr val="172CF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 rot="21097529">
            <a:off x="569464" y="1601689"/>
            <a:ext cx="2674620" cy="4092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28654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b="1" i="1" dirty="0" smtClean="0">
                <a:solidFill>
                  <a:srgbClr val="172CF1"/>
                </a:solidFill>
                <a:latin typeface="Times New Roman" pitchFamily="18" charset="0"/>
                <a:cs typeface="Times New Roman" pitchFamily="18" charset="0"/>
              </a:rPr>
              <a:t>И помни</a:t>
            </a:r>
            <a:r>
              <a:rPr lang="ru-RU" i="1" dirty="0" smtClean="0">
                <a:solidFill>
                  <a:srgbClr val="172CF1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«В любых делах при максимуме сложностей</a:t>
            </a:r>
          </a:p>
          <a:p>
            <a:pPr>
              <a:buNone/>
            </a:pPr>
            <a:endParaRPr lang="ru-RU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Подход к проблеме все-таки один:</a:t>
            </a:r>
          </a:p>
          <a:p>
            <a:pPr>
              <a:buNone/>
            </a:pPr>
            <a:endParaRPr lang="ru-RU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Желанье – это множество возможностей,</a:t>
            </a:r>
          </a:p>
          <a:p>
            <a:pPr>
              <a:buNone/>
            </a:pPr>
            <a:endParaRPr lang="ru-RU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А нежеланье – множество причин»</a:t>
            </a:r>
          </a:p>
          <a:p>
            <a:pPr>
              <a:buNone/>
            </a:pPr>
            <a:endParaRPr lang="ru-RU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Эдуард Асадов.</a:t>
            </a:r>
            <a:endParaRPr lang="ru-RU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67151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      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                       Заключение.</a:t>
            </a:r>
          </a:p>
          <a:p>
            <a:pPr>
              <a:buNone/>
            </a:pPr>
            <a:endParaRPr lang="ru-RU" sz="20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-    Включение в урок элементов проектной деятельности развивает</a:t>
            </a:r>
          </a:p>
          <a:p>
            <a:pPr>
              <a:buNone/>
            </a:pP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у учащихся  самостоятельность. </a:t>
            </a:r>
          </a:p>
          <a:p>
            <a:pPr>
              <a:buNone/>
            </a:pPr>
            <a:endParaRPr lang="ru-RU" sz="20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 -    Проведение уроков  и использование элементов проектной  </a:t>
            </a:r>
          </a:p>
          <a:p>
            <a:pPr>
              <a:buNone/>
            </a:pP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 технологии помогают учителю повысить интерес  к изучению</a:t>
            </a:r>
          </a:p>
          <a:p>
            <a:pPr>
              <a:buNone/>
            </a:pP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английского языка.</a:t>
            </a:r>
          </a:p>
          <a:p>
            <a:pPr>
              <a:buNone/>
            </a:pP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i="1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i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-   </a:t>
            </a: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Во время работы над проектом строятся новые отношения между</a:t>
            </a:r>
          </a:p>
          <a:p>
            <a:pPr>
              <a:buNone/>
            </a:pP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учеником и учителем. Учитель -  консультант, помощник.</a:t>
            </a:r>
          </a:p>
          <a:p>
            <a:pPr>
              <a:buNone/>
            </a:pPr>
            <a:endParaRPr lang="ru-RU" sz="20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-    Работа над проектом - рассказом помогает ученикам проявить творчество и показать свои скрытые таланты.</a:t>
            </a:r>
            <a:endParaRPr lang="ru-RU" sz="2000" dirty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ru-RU" dirty="0" smtClean="0"/>
              <a:t> </a:t>
            </a:r>
            <a:r>
              <a:rPr lang="ru-RU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     </a:t>
            </a:r>
          </a:p>
          <a:p>
            <a:pPr fontAlgn="base">
              <a:buNone/>
            </a:pPr>
            <a:r>
              <a:rPr lang="ru-RU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      </a:t>
            </a:r>
            <a:r>
              <a:rPr lang="ru-RU" sz="24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Список  использованной  литературы.</a:t>
            </a:r>
          </a:p>
          <a:p>
            <a:pPr fontAlgn="base">
              <a:buNone/>
            </a:pPr>
            <a:r>
              <a:rPr lang="ru-RU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  </a:t>
            </a:r>
          </a:p>
          <a:p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000" dirty="0" err="1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Барменкова</a:t>
            </a: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О.И. О работе над проектом.//Иностранные языки в школе.-1997.-№3-С.25-27.</a:t>
            </a:r>
          </a:p>
          <a:p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2. Зимняя И.А., Сахаров Т.Е. Проектная методика обучения английскому языку.//Иностранные языки в школе.-1999.-№3-С.9-15.</a:t>
            </a:r>
          </a:p>
          <a:p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3. Копылова В.В. Методика проектной работы на уроках английского языка.-Москва,2003.-317с.</a:t>
            </a:r>
          </a:p>
          <a:p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000" dirty="0" err="1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Мазур</a:t>
            </a: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И.И. Управление проектами.- Москва,2005.-655с.</a:t>
            </a:r>
          </a:p>
          <a:p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5. Мартынова Т.М. Использование проектных заданий на уроках английского языка.//Иностранные языки в школе.-1999.-№4-С.19-21.</a:t>
            </a:r>
          </a:p>
          <a:p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2000" dirty="0" err="1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Побокова</a:t>
            </a: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О.А., Немченко А.А. Новые технологии в обучении языку: проектная работа. - Иркутск, 2003.-432с.</a:t>
            </a:r>
          </a:p>
          <a:p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2000" dirty="0" err="1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Полат</a:t>
            </a: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Е.С. Метод проектов на уроках английского языка.// Иностранные языки в школе.-2000.-№2,3-С.17-19,23-24.</a:t>
            </a:r>
            <a:endParaRPr lang="ru-RU" sz="2000" dirty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785950"/>
          </a:xfrm>
        </p:spPr>
        <p:txBody>
          <a:bodyPr>
            <a:noAutofit/>
          </a:bodyPr>
          <a:lstStyle/>
          <a:p>
            <a:endParaRPr lang="ru-RU" sz="2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42852"/>
            <a:ext cx="8543956" cy="67151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«Задача учителя не в том, чтобы дать ученикам максимум знаний, а в том, чтобы привить им </a:t>
            </a:r>
          </a:p>
          <a:p>
            <a:pPr>
              <a:buNone/>
            </a:pPr>
            <a: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интерес к самостоятельному поиску знаний, научить добывать знания и пользоваться ими »</a:t>
            </a:r>
          </a:p>
          <a:p>
            <a:pPr>
              <a:buNone/>
            </a:pPr>
            <a: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К.Кушнер. </a:t>
            </a:r>
          </a:p>
          <a:p>
            <a:pPr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      </a:t>
            </a:r>
          </a:p>
          <a:p>
            <a:pPr>
              <a:buNone/>
            </a:pPr>
            <a:endParaRPr lang="ru-RU" sz="2400" b="1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                    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                    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ru-RU" sz="2800" b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Цель моего выступления:</a:t>
            </a:r>
          </a:p>
          <a:p>
            <a:pPr>
              <a:buNone/>
            </a:pP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- познакомить слушателей с системой работы над проектом - рассказом;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ru-RU" sz="2000" b="1" i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ru-RU" sz="2800" b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дать представление о роли проектной деятельности в реализации </a:t>
            </a:r>
            <a:r>
              <a:rPr lang="ru-RU" sz="2000" b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ФГОС;</a:t>
            </a:r>
          </a:p>
          <a:p>
            <a:pPr marL="533400" indent="-533400">
              <a:lnSpc>
                <a:spcPct val="80000"/>
              </a:lnSpc>
              <a:buNone/>
            </a:pP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- показать возможности </a:t>
            </a: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развития </a:t>
            </a: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устной речи учащихся при</a:t>
            </a:r>
          </a:p>
          <a:p>
            <a:pPr marL="533400" indent="-533400">
              <a:lnSpc>
                <a:spcPct val="80000"/>
              </a:lnSpc>
              <a:buNone/>
            </a:pP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составлении проекта - устного рассказа;</a:t>
            </a:r>
          </a:p>
          <a:p>
            <a:pPr marL="533400" indent="-533400">
              <a:lnSpc>
                <a:spcPct val="80000"/>
              </a:lnSpc>
              <a:buNone/>
            </a:pP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- проведение имитационной игры;</a:t>
            </a:r>
          </a:p>
          <a:p>
            <a:pPr marL="533400" indent="-533400">
              <a:lnSpc>
                <a:spcPct val="80000"/>
              </a:lnSpc>
              <a:buNone/>
            </a:pP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- рефлексия по итогам совместной работы.</a:t>
            </a:r>
            <a:endParaRPr lang="ru-RU" sz="2000" dirty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L:\Иностр\IMG_1679.jpg"/>
          <p:cNvPicPr/>
          <p:nvPr/>
        </p:nvPicPr>
        <p:blipFill>
          <a:blip r:embed="rId2" cstate="print"/>
          <a:srcRect l="24329" t="29528" r="27760" b="20794"/>
          <a:stretch>
            <a:fillRect/>
          </a:stretch>
        </p:blipFill>
        <p:spPr bwMode="auto">
          <a:xfrm>
            <a:off x="3357554" y="1357298"/>
            <a:ext cx="2214578" cy="1928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65722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Рассмотрим, какое место проектная деятельность занимает в</a:t>
            </a:r>
          </a:p>
          <a:p>
            <a:pPr>
              <a:buNone/>
            </a:pPr>
            <a:r>
              <a:rPr lang="ru-RU" sz="24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              реализации</a:t>
            </a:r>
            <a:r>
              <a:rPr lang="ru-RU" sz="2400" b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ФГОС</a:t>
            </a:r>
            <a:r>
              <a:rPr lang="ru-RU" sz="2400" b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нового поколения:</a:t>
            </a:r>
          </a:p>
          <a:p>
            <a:pPr>
              <a:buNone/>
            </a:pPr>
            <a:endParaRPr lang="ru-RU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1.Результаты, которые мы должны получить - </a:t>
            </a: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личностные,   предметные и  </a:t>
            </a:r>
            <a:r>
              <a:rPr lang="ru-RU" sz="2000" b="1" i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метапредметные</a:t>
            </a: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2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2.Инструментом  их  достижения являются </a:t>
            </a: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УУД .</a:t>
            </a:r>
          </a:p>
          <a:p>
            <a:pPr lvl="0">
              <a:buNone/>
            </a:pPr>
            <a:endParaRPr lang="ru-RU" sz="20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3.Основным подходом формирования УУД является </a:t>
            </a: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системно – </a:t>
            </a:r>
            <a:r>
              <a:rPr lang="ru-RU" sz="2000" b="1" i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деятельностный</a:t>
            </a:r>
            <a:r>
              <a:rPr lang="ru-RU" sz="20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подход.</a:t>
            </a:r>
          </a:p>
          <a:p>
            <a:pPr>
              <a:buNone/>
            </a:pPr>
            <a:endParaRPr lang="ru-RU" sz="2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4.А одним из методов (возможно наиболее эффективным в  реализации данного подхода), является </a:t>
            </a: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проектная деятельность</a:t>
            </a:r>
            <a:r>
              <a:rPr lang="ru-RU" sz="20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2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Главная цель  проектной деятельности  –  результат. </a:t>
            </a:r>
          </a:p>
          <a:p>
            <a:pPr lvl="0">
              <a:buNone/>
            </a:pP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           Этим результатом является учебный </a:t>
            </a: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</a:t>
            </a:r>
            <a:r>
              <a:rPr lang="ru-RU" sz="20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214290"/>
          </a:xfrm>
        </p:spPr>
        <p:txBody>
          <a:bodyPr>
            <a:normAutofit fontScale="90000"/>
          </a:bodyPr>
          <a:lstStyle/>
          <a:p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4290"/>
            <a:ext cx="8801104" cy="664371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sz="2400" b="1" i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sz="8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</a:t>
            </a:r>
            <a:r>
              <a:rPr lang="ru-RU" sz="96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Проект – это «пять П».</a:t>
            </a:r>
          </a:p>
          <a:p>
            <a:pPr>
              <a:buNone/>
            </a:pPr>
            <a:endParaRPr lang="ru-RU" sz="9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9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endParaRPr lang="ru-RU" sz="2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pPr>
              <a:buNone/>
            </a:pPr>
            <a:endParaRPr lang="ru-RU" sz="2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endParaRPr lang="ru-RU" sz="3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</a:p>
          <a:p>
            <a:pPr>
              <a:buNone/>
            </a:pPr>
            <a:endParaRPr lang="ru-RU" sz="3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8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      Являясь  </a:t>
            </a:r>
            <a:r>
              <a:rPr lang="ru-RU" sz="80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личностно – ориентированным  </a:t>
            </a:r>
            <a:r>
              <a:rPr lang="ru-RU" sz="8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видом работы, проекты </a:t>
            </a:r>
          </a:p>
          <a:p>
            <a:pPr>
              <a:buNone/>
            </a:pPr>
            <a:r>
              <a:rPr lang="ru-RU" sz="8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      обеспечивают  благоприятные условия для самопознания,</a:t>
            </a:r>
          </a:p>
          <a:p>
            <a:pPr>
              <a:buNone/>
            </a:pPr>
            <a:r>
              <a:rPr lang="ru-RU" sz="8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      саморазвития, самовыражения и самоутверждения школьников.</a:t>
            </a:r>
          </a:p>
          <a:p>
            <a:pPr>
              <a:buNone/>
            </a:pPr>
            <a:r>
              <a:rPr lang="ru-RU" sz="8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</a:t>
            </a:r>
          </a:p>
          <a:p>
            <a:pPr>
              <a:buNone/>
            </a:pPr>
            <a:endParaRPr lang="ru-RU" sz="2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ru-RU" sz="2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i="1" dirty="0" smtClean="0">
                <a:solidFill>
                  <a:srgbClr val="0070C0"/>
                </a:solidFill>
              </a:rPr>
              <a:t>                                                         </a:t>
            </a:r>
          </a:p>
        </p:txBody>
      </p:sp>
      <p:pic>
        <p:nvPicPr>
          <p:cNvPr id="4" name="Схема 2"/>
          <p:cNvPicPr/>
          <p:nvPr/>
        </p:nvPicPr>
        <p:blipFill>
          <a:blip r:embed="rId2"/>
          <a:srcRect b="-204"/>
          <a:stretch>
            <a:fillRect/>
          </a:stretch>
        </p:blipFill>
        <p:spPr bwMode="auto">
          <a:xfrm>
            <a:off x="3000364" y="1428736"/>
            <a:ext cx="2849880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42942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6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>
                <a:solidFill>
                  <a:srgbClr val="0E39B2"/>
                </a:solidFill>
              </a:rPr>
              <a:t>  </a:t>
            </a:r>
            <a:endParaRPr lang="ru-RU" sz="2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Работая  над  проектом в группе, учащиеся  расширяют свой кругозор, границы владения  языком, учатся слушать иноязычную речь, понимать друг друга при защите проектов.  </a:t>
            </a:r>
          </a:p>
          <a:p>
            <a:pPr>
              <a:buNone/>
            </a:pPr>
            <a:endParaRPr lang="ru-RU" sz="20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В курсе иностранных языков </a:t>
            </a: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 проектов </a:t>
            </a: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может использоваться в рамках программного материала практически по любой теме.</a:t>
            </a:r>
          </a:p>
          <a:p>
            <a:pPr>
              <a:buNone/>
            </a:pPr>
            <a:endParaRPr lang="ru-RU" sz="20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Таким образом, проектная деятельность учащихся очень логично вписывается в структуру </a:t>
            </a:r>
            <a:r>
              <a:rPr lang="ru-RU" sz="2000" b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ФГОС </a:t>
            </a: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второго поколения и полностью соответствует заложенному в нем основному подходу.</a:t>
            </a:r>
          </a:p>
          <a:p>
            <a:pPr>
              <a:buNone/>
            </a:pPr>
            <a:endParaRPr lang="ru-RU" sz="2000" dirty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86544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r>
              <a:rPr lang="ru-RU" sz="36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ru-RU" sz="5000" b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Идея</a:t>
            </a:r>
            <a:r>
              <a:rPr lang="ru-RU" sz="5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50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проекта-рассказа</a:t>
            </a:r>
            <a:r>
              <a:rPr lang="ru-RU" sz="50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000" b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многогранна:</a:t>
            </a:r>
          </a:p>
          <a:p>
            <a:pPr>
              <a:buNone/>
            </a:pPr>
            <a:endParaRPr lang="ru-RU" sz="50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5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5000" i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ru-RU" sz="5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- устный рассказ;</a:t>
            </a:r>
          </a:p>
          <a:p>
            <a:pPr>
              <a:buNone/>
            </a:pPr>
            <a:r>
              <a:rPr lang="ru-RU" sz="5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                     - рассказ-наблюдение;</a:t>
            </a:r>
          </a:p>
          <a:p>
            <a:pPr>
              <a:buNone/>
            </a:pPr>
            <a:r>
              <a:rPr lang="ru-RU" sz="5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                     - рассказ-картина;</a:t>
            </a:r>
          </a:p>
          <a:p>
            <a:pPr>
              <a:buNone/>
            </a:pPr>
            <a:r>
              <a:rPr lang="ru-RU" sz="5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                     - рассказ-рецензия.</a:t>
            </a:r>
          </a:p>
          <a:p>
            <a:pPr>
              <a:buNone/>
            </a:pPr>
            <a:endParaRPr lang="ru-RU" sz="50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5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ru-RU" sz="5000" b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Цель работы над проектом:</a:t>
            </a:r>
          </a:p>
          <a:p>
            <a:pPr>
              <a:buNone/>
            </a:pPr>
            <a:endParaRPr lang="ru-RU" sz="50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5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- повышение эффективности обучения устной речи школьников.</a:t>
            </a:r>
          </a:p>
          <a:p>
            <a:pPr>
              <a:buNone/>
            </a:pPr>
            <a:endParaRPr lang="ru-RU" sz="36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5000" b="1" i="1" dirty="0" smtClean="0">
                <a:solidFill>
                  <a:srgbClr val="0E39B2"/>
                </a:solidFill>
              </a:rPr>
              <a:t>                                                 </a:t>
            </a:r>
            <a:r>
              <a:rPr lang="ru-RU" sz="5000" b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Задачи: </a:t>
            </a:r>
            <a:r>
              <a:rPr lang="ru-RU" sz="3600" b="1" i="1" dirty="0" smtClean="0">
                <a:solidFill>
                  <a:srgbClr val="0E39B2"/>
                </a:solidFill>
              </a:rPr>
              <a:t/>
            </a:r>
            <a:br>
              <a:rPr lang="ru-RU" sz="3600" b="1" i="1" dirty="0" smtClean="0">
                <a:solidFill>
                  <a:srgbClr val="0E39B2"/>
                </a:solidFill>
              </a:rPr>
            </a:br>
            <a:r>
              <a:rPr lang="ru-RU" sz="3600" dirty="0" smtClean="0">
                <a:solidFill>
                  <a:srgbClr val="0E39B2"/>
                </a:solidFill>
              </a:rPr>
              <a:t/>
            </a:r>
            <a:br>
              <a:rPr lang="ru-RU" sz="3600" dirty="0" smtClean="0">
                <a:solidFill>
                  <a:srgbClr val="0E39B2"/>
                </a:solidFill>
              </a:rPr>
            </a:br>
            <a:r>
              <a:rPr lang="ru-RU" sz="5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- способствовать развитию коммуникативных умений (говорить);</a:t>
            </a:r>
          </a:p>
          <a:p>
            <a:pPr>
              <a:buNone/>
            </a:pPr>
            <a:r>
              <a:rPr lang="ru-RU" sz="42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2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- развивать информационные умения (поиск, обработка  </a:t>
            </a:r>
          </a:p>
          <a:p>
            <a:pPr>
              <a:buNone/>
            </a:pPr>
            <a:r>
              <a:rPr lang="ru-RU" sz="5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информации);</a:t>
            </a:r>
          </a:p>
          <a:p>
            <a:pPr>
              <a:buNone/>
            </a:pPr>
            <a:r>
              <a:rPr lang="ru-RU" sz="42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2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2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5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учить соединять знания (интегративная основа);</a:t>
            </a:r>
          </a:p>
          <a:p>
            <a:pPr>
              <a:buNone/>
            </a:pPr>
            <a:r>
              <a:rPr lang="ru-RU" sz="42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2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- способствовать развитию умений  анализировать</a:t>
            </a:r>
            <a:r>
              <a:rPr lang="ru-RU" sz="42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и обобщать.</a:t>
            </a:r>
          </a:p>
          <a:p>
            <a:pPr>
              <a:buNone/>
            </a:pPr>
            <a:r>
              <a:rPr lang="ru-RU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443914" cy="642942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sz="5000" b="1" i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6400" b="1" i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</a:t>
            </a:r>
            <a:r>
              <a:rPr lang="ru-RU" sz="64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«Человек достигнет результата,  </a:t>
            </a:r>
          </a:p>
          <a:p>
            <a:pPr>
              <a:buNone/>
            </a:pPr>
            <a:r>
              <a:rPr lang="ru-RU" sz="64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только делая что-то сам…»</a:t>
            </a:r>
          </a:p>
          <a:p>
            <a:pPr>
              <a:buNone/>
            </a:pPr>
            <a:r>
              <a:rPr lang="ru-RU" sz="64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                                                                                                               А.Пятигорский.</a:t>
            </a:r>
          </a:p>
          <a:p>
            <a:pPr>
              <a:buNone/>
            </a:pPr>
            <a:r>
              <a:rPr lang="ru-RU" sz="8000" b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96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Работу над текстом рассказа в группе учащиеся выполняют  </a:t>
            </a:r>
          </a:p>
          <a:p>
            <a:pPr>
              <a:buNone/>
            </a:pPr>
            <a:r>
              <a:rPr lang="ru-RU" sz="96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в следующем порядке:</a:t>
            </a:r>
          </a:p>
          <a:p>
            <a:pPr>
              <a:buNone/>
            </a:pPr>
            <a:endParaRPr lang="ru-RU" sz="8000" b="1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8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1).выбирают предложения, передающие основное содержание текста;</a:t>
            </a:r>
          </a:p>
          <a:p>
            <a:pPr>
              <a:buNone/>
            </a:pPr>
            <a:r>
              <a:rPr lang="ru-RU" sz="8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2).знакомятся с речевой задачей и схемой высказывания; </a:t>
            </a:r>
          </a:p>
          <a:p>
            <a:pPr>
              <a:buNone/>
            </a:pPr>
            <a:r>
              <a:rPr lang="ru-RU" sz="8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3).выбирают слова или предложения из текста для составления плана;</a:t>
            </a:r>
          </a:p>
          <a:p>
            <a:pPr>
              <a:buNone/>
            </a:pPr>
            <a:r>
              <a:rPr lang="ru-RU" sz="8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4).составляют план-схему – кластеры (по этой  схеме ведется устный </a:t>
            </a:r>
          </a:p>
          <a:p>
            <a:pPr>
              <a:buNone/>
            </a:pPr>
            <a:r>
              <a:rPr lang="ru-RU" sz="8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рассказ.)</a:t>
            </a:r>
          </a:p>
          <a:p>
            <a:pPr>
              <a:buNone/>
            </a:pPr>
            <a:endParaRPr lang="ru-RU" sz="80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8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Хорошо подготовленный устный рассказ – достойный  ученический проект.</a:t>
            </a:r>
          </a:p>
          <a:p>
            <a:pPr>
              <a:buNone/>
            </a:pPr>
            <a:endParaRPr lang="ru-RU" sz="80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8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Работая над проектом – рассказом, школьники учатся слушать, читать,</a:t>
            </a:r>
          </a:p>
          <a:p>
            <a:pPr>
              <a:buNone/>
            </a:pPr>
            <a:r>
              <a:rPr lang="ru-RU" sz="8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смотреть, выделять главное, уметь анализировать, делать выводы, </a:t>
            </a:r>
          </a:p>
          <a:p>
            <a:pPr>
              <a:buNone/>
            </a:pPr>
            <a:r>
              <a:rPr lang="ru-RU" sz="8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обобщать, составлять план и грамотно передавать содержание.</a:t>
            </a:r>
          </a:p>
          <a:p>
            <a:pPr>
              <a:buNone/>
            </a:pPr>
            <a:endParaRPr lang="ru-RU" sz="80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8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Такая работа и является самостоятельной познавательной деятельностью. </a:t>
            </a:r>
          </a:p>
          <a:p>
            <a:pPr>
              <a:buNone/>
            </a:pPr>
            <a:endParaRPr lang="ru-RU" sz="80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50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50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50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5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ru-RU" sz="50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700" b="1" i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700" b="1" i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700" b="1" i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7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r>
              <a:rPr lang="ru-RU" sz="17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290"/>
            <a:ext cx="8229600" cy="635798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400" dirty="0" smtClean="0">
                <a:solidFill>
                  <a:srgbClr val="0E39B2"/>
                </a:solidFill>
              </a:rPr>
              <a:t>    </a:t>
            </a:r>
            <a:r>
              <a:rPr lang="ru-RU" sz="2400" b="1" dirty="0" smtClean="0"/>
              <a:t> </a:t>
            </a:r>
            <a:endParaRPr lang="ru-RU" sz="15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1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"Знания - только тогда знания, когда они добыты   напряжением своей мысли ...»</a:t>
            </a:r>
            <a:endParaRPr lang="ru-RU" sz="18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Л.Толстой.                         </a:t>
            </a:r>
          </a:p>
          <a:p>
            <a:pPr>
              <a:buNone/>
            </a:pPr>
            <a:endParaRPr lang="ru-RU" sz="1600" b="1" i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6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В результате работы над проектом устного рассказа у </a:t>
            </a:r>
          </a:p>
          <a:p>
            <a:pPr>
              <a:buNone/>
            </a:pPr>
            <a:r>
              <a:rPr lang="ru-RU" sz="26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учащихся:</a:t>
            </a:r>
          </a:p>
          <a:p>
            <a:pPr>
              <a:buNone/>
            </a:pPr>
            <a:endParaRPr lang="ru-RU" sz="26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6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         – пополняется лексический запас;</a:t>
            </a:r>
            <a:br>
              <a:rPr lang="ru-RU" sz="26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    – высказывания становятся более  логичными;  </a:t>
            </a:r>
          </a:p>
          <a:p>
            <a:pPr>
              <a:buNone/>
            </a:pPr>
            <a:r>
              <a:rPr lang="ru-RU" sz="26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         – увеличивается темп речи;</a:t>
            </a:r>
            <a:br>
              <a:rPr lang="ru-RU" sz="26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    – реализуются коммуникативные задачи;</a:t>
            </a:r>
            <a:br>
              <a:rPr lang="ru-RU" sz="26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      – увеличивается время говорения.</a:t>
            </a:r>
          </a:p>
          <a:p>
            <a:pPr>
              <a:buNone/>
            </a:pPr>
            <a:endParaRPr lang="ru-RU" sz="26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6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Таким образом, можно выделить практическую ценность</a:t>
            </a:r>
          </a:p>
          <a:p>
            <a:pPr>
              <a:buNone/>
            </a:pPr>
            <a:endParaRPr lang="ru-RU" sz="26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6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использования </a:t>
            </a:r>
            <a:r>
              <a:rPr lang="ru-RU" sz="26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метода проекта </a:t>
            </a:r>
            <a:r>
              <a:rPr lang="ru-RU" sz="26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как интегрирующего в себе </a:t>
            </a:r>
          </a:p>
          <a:p>
            <a:pPr>
              <a:buNone/>
            </a:pPr>
            <a:endParaRPr lang="ru-RU" sz="26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6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эффективные  современные педагогические технологии.</a:t>
            </a:r>
          </a:p>
          <a:p>
            <a:pPr>
              <a:buNone/>
            </a:pPr>
            <a:endParaRPr lang="ru-RU" sz="22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2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endParaRPr lang="ru-RU" sz="16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solidFill>
                  <a:srgbClr val="0E39B2"/>
                </a:solidFill>
              </a:rPr>
              <a:t>   </a:t>
            </a:r>
            <a:endParaRPr lang="ru-RU" sz="2000" dirty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800" b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Приемы и методы в реализации данного проекта:</a:t>
            </a:r>
          </a:p>
          <a:p>
            <a:pPr>
              <a:buNone/>
            </a:pPr>
            <a:endParaRPr lang="ru-RU" sz="28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1.Интерактивный метод </a:t>
            </a:r>
            <a:r>
              <a:rPr lang="ru-RU" sz="2000" b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dirty="0" err="1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Пазл</a:t>
            </a:r>
            <a:r>
              <a:rPr lang="ru-RU" sz="2000" b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- помогает организовать работу в группе.</a:t>
            </a:r>
          </a:p>
          <a:p>
            <a:pPr>
              <a:buNone/>
            </a:pPr>
            <a:endParaRPr lang="ru-RU" sz="20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2.Прием </a:t>
            </a:r>
            <a:r>
              <a:rPr lang="ru-RU" sz="2000" b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«Собери радугу» </a:t>
            </a: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- помогает собрать части текста, чтобы</a:t>
            </a:r>
          </a:p>
          <a:p>
            <a:pPr>
              <a:buNone/>
            </a:pP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сохранить последовательность событий рассказа. </a:t>
            </a:r>
          </a:p>
          <a:p>
            <a:pPr>
              <a:buNone/>
            </a:pPr>
            <a:endParaRPr lang="ru-RU" sz="20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3.Метод  </a:t>
            </a:r>
            <a:r>
              <a:rPr lang="ru-RU" sz="2000" b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«Моделирование» </a:t>
            </a: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– способствует составлению устного</a:t>
            </a:r>
          </a:p>
          <a:p>
            <a:pPr>
              <a:buNone/>
            </a:pP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рассказа  по двум  разным текстам.</a:t>
            </a:r>
          </a:p>
          <a:p>
            <a:pPr>
              <a:buNone/>
            </a:pPr>
            <a:endParaRPr lang="ru-RU" sz="20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4.Прием </a:t>
            </a:r>
            <a:r>
              <a:rPr lang="ru-RU" sz="2000" b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«Пометки на полях» - </a:t>
            </a:r>
            <a:r>
              <a:rPr lang="ru-RU" sz="2000" dirty="0" smtClean="0">
                <a:solidFill>
                  <a:srgbClr val="0E39B2"/>
                </a:solidFill>
              </a:rPr>
              <a:t> </a:t>
            </a: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позволяет ученику отслеживать свое </a:t>
            </a:r>
          </a:p>
          <a:p>
            <a:pPr>
              <a:buNone/>
            </a:pP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 понимание прочитанного текста.</a:t>
            </a:r>
          </a:p>
          <a:p>
            <a:pPr>
              <a:buNone/>
            </a:pPr>
            <a:r>
              <a:rPr lang="ru-RU" sz="2000" dirty="0" smtClean="0">
                <a:solidFill>
                  <a:srgbClr val="0E39B2"/>
                </a:solidFill>
              </a:rPr>
              <a:t> </a:t>
            </a:r>
            <a:endParaRPr lang="ru-RU" sz="20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5.Прием </a:t>
            </a:r>
            <a:r>
              <a:rPr lang="ru-RU" sz="2000" b="1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«Кластер» </a:t>
            </a: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- (от англ.</a:t>
            </a:r>
            <a:r>
              <a:rPr lang="en-US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Cluster – </a:t>
            </a: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гроздь) – это способ графической </a:t>
            </a:r>
          </a:p>
          <a:p>
            <a:pPr>
              <a:buNone/>
            </a:pP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организации материала, позволяющий сделать наглядными те </a:t>
            </a:r>
          </a:p>
          <a:p>
            <a:pPr>
              <a:buNone/>
            </a:pP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мыслительные процессы, которые происходят при погружении в тот</a:t>
            </a:r>
          </a:p>
          <a:p>
            <a:pPr>
              <a:buNone/>
            </a:pP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или иной текст. Кластер является отражением нелинейной формы</a:t>
            </a:r>
          </a:p>
          <a:p>
            <a:pPr>
              <a:buNone/>
            </a:pP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мышления. Иногда такой способ называют «наглядным мозговым </a:t>
            </a:r>
          </a:p>
          <a:p>
            <a:pPr>
              <a:buNone/>
            </a:pPr>
            <a:r>
              <a:rPr lang="ru-RU" sz="2000" dirty="0" smtClean="0">
                <a:solidFill>
                  <a:srgbClr val="0E39B2"/>
                </a:solidFill>
                <a:latin typeface="Times New Roman" pitchFamily="18" charset="0"/>
                <a:cs typeface="Times New Roman" pitchFamily="18" charset="0"/>
              </a:rPr>
              <a:t>   штурмом».</a:t>
            </a:r>
          </a:p>
          <a:p>
            <a:pPr>
              <a:buNone/>
            </a:pPr>
            <a:endParaRPr lang="ru-RU" sz="2000" dirty="0" smtClean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>
              <a:solidFill>
                <a:srgbClr val="0E39B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4218</TotalTime>
  <Words>842</Words>
  <Application>Microsoft Office PowerPoint</Application>
  <PresentationFormat>Экран (4:3)</PresentationFormat>
  <Paragraphs>321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Мастер – класс на тему:  «Составляем проект – устный рассказ на уроках английского языка.»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Этапы работы над проектом. </vt:lpstr>
      <vt:lpstr>Слайд 11</vt:lpstr>
      <vt:lpstr>Слайд 12</vt:lpstr>
      <vt:lpstr> 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Мастер – класс на тему:  «Составляем проект – устный рассказ.»  </dc:title>
  <dc:creator>2</dc:creator>
  <cp:lastModifiedBy>2</cp:lastModifiedBy>
  <cp:revision>969</cp:revision>
  <dcterms:created xsi:type="dcterms:W3CDTF">2016-03-23T18:56:32Z</dcterms:created>
  <dcterms:modified xsi:type="dcterms:W3CDTF">2016-06-05T20:23:07Z</dcterms:modified>
</cp:coreProperties>
</file>