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0"/>
  </p:notesMasterIdLst>
  <p:sldIdLst>
    <p:sldId id="256" r:id="rId2"/>
    <p:sldId id="257" r:id="rId3"/>
    <p:sldId id="259" r:id="rId4"/>
    <p:sldId id="268" r:id="rId5"/>
    <p:sldId id="269" r:id="rId6"/>
    <p:sldId id="270" r:id="rId7"/>
    <p:sldId id="271" r:id="rId8"/>
    <p:sldId id="272" r:id="rId9"/>
    <p:sldId id="261" r:id="rId10"/>
    <p:sldId id="258" r:id="rId11"/>
    <p:sldId id="260" r:id="rId12"/>
    <p:sldId id="262" r:id="rId13"/>
    <p:sldId id="264" r:id="rId14"/>
    <p:sldId id="263" r:id="rId15"/>
    <p:sldId id="265" r:id="rId16"/>
    <p:sldId id="267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9" autoAdjust="0"/>
    <p:restoredTop sz="86377" autoAdjust="0"/>
  </p:normalViewPr>
  <p:slideViewPr>
    <p:cSldViewPr>
      <p:cViewPr varScale="1">
        <p:scale>
          <a:sx n="63" d="100"/>
          <a:sy n="63" d="100"/>
        </p:scale>
        <p:origin x="-13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5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E58DF-B39A-4C8C-900A-DD512CF2D57F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77D9D-E2D4-4391-A436-9E294EEAF0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D77D9D-E2D4-4391-A436-9E294EEAF0D2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ransition spd="med">
    <p:circl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yandex.ru/yandsearch?text=%D0%BD%D0%B0%D1%87%D0%B0%D0%BB%D0%BE%20%D1%86%D0%B5%D1%80%D0%B5%D0%BC%D0%BE%D0%BD%D0%B8%D0%B8%20%20%D0%BE%D0%BB%D0%B8%D0%BC%D0%BF%D0%B8%D0%B9%D1%81%D0%BA%D0%B8%D1%85%20%D0%B8%D0%B3%D1%80&amp;pos=19&amp;uinfo=sw-1423-sh-775-fw-1198-fh-569-pd-1&amp;rpt=simage&amp;img_url=http://www.etoday.ru/uploads/2008/08/08/olympic_games_beijing2008_opening12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0%BE%D0%BB%D0%B8%D0%BC%D0%BF%D0%B8%D0%B9%D1%81%D0%BA%D0%B8%D0%B5%20%D0%B1%D0%B5%D0%B3%D1%83%D0%BD%D1%8B&amp;pos=1&amp;uinfo=sw-1423-sh-775-fw-1198-fh-569-pd-1&amp;rpt=simage&amp;img_url=http://storage1.tvidi.ru/Cms/News/5/3/2035/23843_128959778882522382109_Original.jpg" TargetMode="External"/><Relationship Id="rId2" Type="http://schemas.openxmlformats.org/officeDocument/2006/relationships/hyperlink" Target="http://ru.wikipedia.org/wiki/724_%D0%B4%D0%BE_%D0%BD._%D1%8D.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0%BE%D0%BB%D0%B8%D0%BC%D0%BF%D0%B8%D0%B9%D1%81%D0%BA%D0%B8%D0%B5%20%D0%B1%D0%BE%D1%80%D1%8C%D0%B1%D0%B0&amp;pos=25&amp;uinfo=sw-1423-sh-775-fw-1198-fh-569-pd-1&amp;rpt=simage&amp;img_url=http://lottagrappling.altervista.org/antichita.jpg" TargetMode="External"/><Relationship Id="rId2" Type="http://schemas.openxmlformats.org/officeDocument/2006/relationships/hyperlink" Target="http://ru.wikipedia.org/wiki/688_%D0%B4%D0%BE_%D0%BD._%D1%8D.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p=1&amp;text=%D0%BE%D0%BB%D0%B8%D0%BC%D0%BF%D0%B8%D0%B9%D1%81%D0%BA%D0%B8%D0%B5%20%D0%BF%D0%B5%D0%BD%D1%82%D0%B0%D1%82%D0%BB%D0%BE%D0%BD&amp;pos=44&amp;uinfo=sw-1423-sh-775-fw-1198-fh-569-pd-1&amp;rpt=simage&amp;img_url=http://www.perseus.tufts.edu/Olympics/pictures/1990.24.0417.jpeg" TargetMode="External"/><Relationship Id="rId3" Type="http://schemas.openxmlformats.org/officeDocument/2006/relationships/hyperlink" Target="http://ru.wikipedia.org/wiki/%D0%A1%D1%82%D0%B0%D0%B4%D0%B8%D0%B9" TargetMode="External"/><Relationship Id="rId7" Type="http://schemas.openxmlformats.org/officeDocument/2006/relationships/hyperlink" Target="http://ru.wikipedia.org/wiki/708_%D0%B4%D0%BE_%D0%BD._%D1%8D." TargetMode="External"/><Relationship Id="rId2" Type="http://schemas.openxmlformats.org/officeDocument/2006/relationships/hyperlink" Target="http://ru.wikipedia.org/wiki/%D0%9C%D0%BD%D0%BE%D0%B3%D0%BE%D0%B1%D0%BE%D1%80%D1%8C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F%D1%80%D1%8B%D0%B6%D0%BA%D0%B8_%D0%B2_%D0%B4%D0%BB%D0%B8%D0%BD%D1%83" TargetMode="External"/><Relationship Id="rId5" Type="http://schemas.openxmlformats.org/officeDocument/2006/relationships/hyperlink" Target="http://ru.wikipedia.org/wiki/%D0%9C%D0%B5%D1%82%D0%B0%D0%BD%D0%B8%D0%B5_%D0%BA%D0%BE%D0%BF%D1%8C%D1%8F" TargetMode="External"/><Relationship Id="rId4" Type="http://schemas.openxmlformats.org/officeDocument/2006/relationships/hyperlink" Target="http://ru.wikipedia.org/wiki/%D0%9C%D0%B5%D1%82%D0%B0%D0%BD%D0%B8%D0%B5_%D0%B4%D0%B8%D1%81%D0%BA%D0%B0" TargetMode="External"/><Relationship Id="rId9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/index.php?title=%D0%9A%D0%B8%D0%BD%D0%B8%D1%81%D0%BA%D0%B0&amp;action=edit&amp;redlink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://images.yandex.ru/yandsearch?text=%D0%BE%D0%BB%D0%B8%D0%BC%D0%BF%D0%B8%D0%B9%D1%81%D0%BA%D0%B8%D0%B5%20%D0%BA%D0%BE%D0%BD%D0%BD%D1%8B%D0%B5%20%D0%B1%D0%B5%D0%B3%D0%B0&amp;pos=20&amp;uinfo=sw-1423-sh-775-fw-1198-fh-569-pd-1&amp;rpt=simage&amp;img_url=http://ria.ru/images/72075/51/720755145.jpg?364?364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kprosto.ru/kak-99254-kak-oformit-sportivnyy-ugolok-v-detskom-sadu" TargetMode="External"/><Relationship Id="rId2" Type="http://schemas.openxmlformats.org/officeDocument/2006/relationships/hyperlink" Target="http://www.kakprosto.ru/kak-59288-kak-nazvat-sportivnyy-klub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text=%D0%BE%D0%BB%D0%B8%D0%BC%D0%BF%D0%B8%D0%B9%D1%81%D0%BA%D0%B8%D0%B5%20%D0%B1%D0%B5%D0%B3%D1%83%D0%BD%D1%8B&amp;pos=1&amp;uinfo=sw-1423-sh-775-fw-1198-fh-569-pd-1&amp;rpt=simage&amp;img_url=http://storage1.tvidi.ru/Cms/News/5/3/2035/23843_128959778882522382109_Original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0%D1%83%D1%81%D1%81%D0%BA%D0%B8%D0%B9_%D1%8F%D0%B7%D1%8B%D0%BA" TargetMode="External"/><Relationship Id="rId2" Type="http://schemas.openxmlformats.org/officeDocument/2006/relationships/hyperlink" Target="http://ru.wikipedia.org/wiki/Survival_(%D0%BF%D0%B5%D1%81%D0%BD%D1%8F)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u.wikipedia.org/w/index.php?title=%D0%A3%D0%BD%D0%B8%D0%B2%D0%B5%D1%80%D1%81%D0%B8%D1%82%D0%B5%D1%82_%D0%AE%D0%B2%D1%8F%D1%81%D0%BA%D1%8E%D0%BB%D1%8F&amp;action=edit&amp;redlink=1" TargetMode="External"/><Relationship Id="rId4" Type="http://schemas.openxmlformats.org/officeDocument/2006/relationships/hyperlink" Target="http://ru.wikipedia.org/wiki/Mus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u.mobile.wikipedia.org/wiki/%D0%94%D1%80%D0%B5%D0%B2%D0%BD%D1%8F%D1%8F_%D0%93%D1%80%D0%B5%D1%86%D0%B8%D1%8F" TargetMode="External"/><Relationship Id="rId7" Type="http://schemas.openxmlformats.org/officeDocument/2006/relationships/image" Target="../media/image8.gif"/><Relationship Id="rId2" Type="http://schemas.openxmlformats.org/officeDocument/2006/relationships/hyperlink" Target="http://ru.mobile.wikipedia.org/wiki/%D0%9E%D0%BB%D0%B8%D0%BC%D0%BF%D0%B8%D0%B9%D1%81%D0%BA%D0%B8%D0%B5_%D0%B8%D0%B3%D1%80%D1%8B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ru.mobile.wikipedia.org/wiki/%D0%97%D0%B5%D0%B2%D1%81" TargetMode="External"/><Relationship Id="rId5" Type="http://schemas.openxmlformats.org/officeDocument/2006/relationships/hyperlink" Target="http://ru.mobile.wikipedia.org/wiki/%D0%9F%D1%80%D0%BE%D0%BC%D0%B5%D1%82%D0%B5%D0%B9" TargetMode="External"/><Relationship Id="rId4" Type="http://schemas.openxmlformats.org/officeDocument/2006/relationships/hyperlink" Target="http://ru.mobile.wikipedia.org/wiki/%D0%90%D0%BD%D1%82%D0%B8%D1%87%D0%BD%D1%8B%D0%B5_%D0%9E%D0%BB%D0%B8%D0%BC%D0%BF%D0%B8%D0%B9%D1%81%D0%BA%D0%B8%D0%B5_%D0%B8%D0%B3%D1%80%D1%8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0"/>
            <a:ext cx="7772400" cy="3431911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Проект по физической культуре.</a:t>
            </a:r>
            <a:br>
              <a:rPr lang="ru-RU" dirty="0" smtClean="0"/>
            </a:br>
            <a:r>
              <a:rPr lang="ru-RU" dirty="0" smtClean="0"/>
              <a:t>Возникновение олимпийских игр.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14968" y="4571984"/>
            <a:ext cx="3829032" cy="2286016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Выполнила:  </a:t>
            </a:r>
          </a:p>
          <a:p>
            <a:pPr algn="r"/>
            <a:r>
              <a:rPr lang="ru-RU" dirty="0" smtClean="0"/>
              <a:t>Высоцкая Т.В.  </a:t>
            </a:r>
          </a:p>
          <a:p>
            <a:r>
              <a:rPr lang="ru-RU" dirty="0" smtClean="0"/>
              <a:t>Учитель физической культуры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L:\макеты школьных дворов\images (2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24944"/>
            <a:ext cx="4494917" cy="393305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3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27478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3 интересных факта о древних Олимпийских играх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7467600" cy="5257799"/>
          </a:xfrm>
        </p:spPr>
        <p:txBody>
          <a:bodyPr>
            <a:normAutofit fontScale="85000" lnSpcReduction="20000"/>
          </a:bodyPr>
          <a:lstStyle/>
          <a:p>
            <a:pPr marL="493776" indent="-457200">
              <a:buFont typeface="+mj-lt"/>
              <a:buAutoNum type="arabicPeriod"/>
            </a:pPr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Повар - первый чемпион олимпийских игр Первые олимпийские игры состоялись в 776 году до н.э. Чемпионом стал молодой пекарь по имени Корэб, сумевший выиграть забег на 190 метров. Кстати говоря, бег был единственным видом соревнований первые 13 игр.</a:t>
            </a:r>
          </a:p>
          <a:p>
            <a:pPr marL="493776" indent="-457200">
              <a:buFont typeface="+mj-lt"/>
              <a:buAutoNum type="arabicPeriod"/>
            </a:pPr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Женские спортивные игры Как известно, женщинам запрещалось посещать Олимпийские игры. Однако, либерально настроенные власти решили проводить специальные женские спортивные игры. Победительница получала оливковый венок и съестные припасы, в частности, мясо.</a:t>
            </a:r>
          </a:p>
          <a:p>
            <a:pPr marL="493776" indent="-457200">
              <a:buFont typeface="+mj-lt"/>
              <a:buAutoNum type="arabicPeriod"/>
            </a:pPr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Обнаженный, но не до конца. Те атлеты, кто хотел подчеркнуть свою скромность, носили специальные повязки (kynodesme), привязывая эту веревочку вокруг талии. Это препятствовало обнажению, что считалось все-таки не очень пристойным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med" advClick="0" advTm="3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467600" cy="127478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Пять незабываемых дней</a:t>
            </a:r>
            <a:endParaRPr lang="ru-RU" sz="3600" dirty="0">
              <a:solidFill>
                <a:srgbClr val="FF0000"/>
              </a:solidFill>
              <a:effectLst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3071834"/>
          </a:xfrm>
        </p:spPr>
        <p:txBody>
          <a:bodyPr>
            <a:normAutofit fontScale="85000" lnSpcReduction="20000"/>
          </a:bodyPr>
          <a:lstStyle/>
          <a:p>
            <a:pPr marL="550926" indent="-514350"/>
            <a:r>
              <a:rPr lang="ru-RU" dirty="0" smtClean="0">
                <a:solidFill>
                  <a:srgbClr val="00B050"/>
                </a:solidFill>
              </a:rPr>
              <a:t>Первый день:</a:t>
            </a:r>
          </a:p>
          <a:p>
            <a:pPr>
              <a:buNone/>
            </a:pPr>
            <a:r>
              <a:rPr lang="ru-RU" dirty="0" smtClean="0"/>
              <a:t>        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Жертвоприношение богам, клятва судей, знакомство участников с судьями и друг с другом.</a:t>
            </a:r>
          </a:p>
          <a:p>
            <a:pPr marL="550926" indent="-514350"/>
            <a:r>
              <a:rPr lang="ru-RU" sz="2800" dirty="0" smtClean="0">
                <a:solidFill>
                  <a:srgbClr val="00B05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Последующие три дня:</a:t>
            </a:r>
          </a:p>
          <a:p>
            <a:pPr>
              <a:buNone/>
            </a:pPr>
            <a:r>
              <a:rPr lang="ru-RU" sz="2800" dirty="0" smtClean="0">
                <a:solidFill>
                  <a:srgbClr val="00B05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        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Состязания атлетов.</a:t>
            </a:r>
          </a:p>
          <a:p>
            <a:pPr marL="550926" indent="-514350"/>
            <a:r>
              <a:rPr lang="ru-RU" sz="2800" dirty="0" smtClean="0">
                <a:solidFill>
                  <a:srgbClr val="00B05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Пятый день:</a:t>
            </a:r>
          </a:p>
          <a:p>
            <a:pPr>
              <a:buNone/>
            </a:pPr>
            <a:r>
              <a:rPr lang="ru-RU" sz="2800" dirty="0" smtClean="0">
                <a:solidFill>
                  <a:srgbClr val="0070C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          Награждение победителей (</a:t>
            </a:r>
            <a:r>
              <a:rPr lang="ru-RU" sz="2800" dirty="0" err="1" smtClean="0">
                <a:solidFill>
                  <a:srgbClr val="0070C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олимпиоников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) перед храмом Зевса.</a:t>
            </a:r>
          </a:p>
        </p:txBody>
      </p:sp>
      <p:pic>
        <p:nvPicPr>
          <p:cNvPr id="8194" name="Picture 2" descr="http://img.photo.tut.ua/lemes/349/13458/open_355450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3738574"/>
            <a:ext cx="6000742" cy="311942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4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0"/>
            <a:ext cx="7467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Виды спорта</a:t>
            </a:r>
            <a:endParaRPr lang="ru-RU" dirty="0">
              <a:solidFill>
                <a:srgbClr val="FFC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500174"/>
            <a:ext cx="7467600" cy="361475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B0F0"/>
                </a:solidFill>
              </a:rPr>
              <a:t>Бег</a:t>
            </a:r>
          </a:p>
          <a:p>
            <a:r>
              <a:rPr lang="ru-RU" sz="4000" dirty="0" smtClean="0">
                <a:solidFill>
                  <a:srgbClr val="00B0F0"/>
                </a:solidFill>
              </a:rPr>
              <a:t>Борьба</a:t>
            </a:r>
          </a:p>
          <a:p>
            <a:r>
              <a:rPr lang="ru-RU" sz="4000" dirty="0" smtClean="0">
                <a:solidFill>
                  <a:srgbClr val="00B0F0"/>
                </a:solidFill>
              </a:rPr>
              <a:t>Пентатлон</a:t>
            </a:r>
          </a:p>
          <a:p>
            <a:r>
              <a:rPr lang="ru-RU" sz="4000" dirty="0" smtClean="0">
                <a:solidFill>
                  <a:srgbClr val="00B0F0"/>
                </a:solidFill>
              </a:rPr>
              <a:t>Конные бега</a:t>
            </a:r>
          </a:p>
          <a:p>
            <a:endParaRPr lang="ru-RU" sz="4000" dirty="0" smtClean="0">
              <a:solidFill>
                <a:srgbClr val="00B0F0"/>
              </a:solidFill>
            </a:endParaRPr>
          </a:p>
          <a:p>
            <a:endParaRPr lang="ru-RU" sz="4000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 advClick="0" advTm="4000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-142900"/>
            <a:ext cx="7467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Бег</a:t>
            </a:r>
            <a:endParaRPr lang="ru-RU" dirty="0"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785794"/>
            <a:ext cx="7467600" cy="5026029"/>
          </a:xfrm>
        </p:spPr>
        <p:txBody>
          <a:bodyPr>
            <a:normAutofit/>
          </a:bodyPr>
          <a:lstStyle/>
          <a:p>
            <a:r>
              <a:rPr lang="ru-RU" sz="2300" b="1" dirty="0" smtClean="0">
                <a:solidFill>
                  <a:srgbClr val="FFFF00"/>
                </a:solidFill>
              </a:rPr>
              <a:t>Бег на дистанцию</a:t>
            </a:r>
            <a:r>
              <a:rPr lang="ru-RU" sz="2300" dirty="0" smtClean="0">
                <a:solidFill>
                  <a:srgbClr val="FFFF00"/>
                </a:solidFill>
              </a:rPr>
              <a:t> — бег с одного конца стадиона до другого на дистанцию в одну олимпийскую стадию (192 м). Первый и единственный вид состязаний с 1-й по 13-ю Олимпиаду (до </a:t>
            </a:r>
            <a:r>
              <a:rPr lang="ru-RU" sz="2300" dirty="0" smtClean="0">
                <a:solidFill>
                  <a:srgbClr val="FFFF00"/>
                </a:solidFill>
                <a:hlinkClick r:id="rId2" tooltip="724 до н. э."/>
              </a:rPr>
              <a:t>724 до н. э.</a:t>
            </a:r>
            <a:r>
              <a:rPr lang="ru-RU" sz="2300" dirty="0" smtClean="0">
                <a:solidFill>
                  <a:srgbClr val="FFFF00"/>
                </a:solidFill>
              </a:rPr>
              <a:t>). Олимпиады по традиции считались по именам победителей в этом состязании, прежде чем были пронумерованы в последовательном порядке. </a:t>
            </a:r>
          </a:p>
          <a:p>
            <a:endParaRPr lang="ru-RU" dirty="0"/>
          </a:p>
        </p:txBody>
      </p:sp>
      <p:pic>
        <p:nvPicPr>
          <p:cNvPr id="4" name="Picture 2" descr="http://lisichansk.com.ua/wp-content/uploads/2010/05/LegkayaAtletik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3357562"/>
            <a:ext cx="6072198" cy="3500438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-142900"/>
            <a:ext cx="7467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Борьба</a:t>
            </a:r>
            <a:endParaRPr lang="ru-RU" dirty="0">
              <a:solidFill>
                <a:srgbClr val="FF00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785794"/>
            <a:ext cx="7467600" cy="5026029"/>
          </a:xfrm>
        </p:spPr>
        <p:txBody>
          <a:bodyPr>
            <a:normAutofit/>
          </a:bodyPr>
          <a:lstStyle/>
          <a:p>
            <a:pPr marL="382588" indent="-23813">
              <a:buNone/>
            </a:pPr>
            <a:r>
              <a:rPr lang="ru-RU" dirty="0" smtClean="0">
                <a:solidFill>
                  <a:srgbClr val="FFFF00"/>
                </a:solidFill>
              </a:rPr>
              <a:t>Добавлен в Олимпийские состязания на 23-й Олимпиаде (</a:t>
            </a:r>
            <a:r>
              <a:rPr lang="ru-RU" dirty="0" smtClean="0">
                <a:solidFill>
                  <a:srgbClr val="FFFF00"/>
                </a:solidFill>
                <a:hlinkClick r:id="rId2" tooltip="688 до н. э."/>
              </a:rPr>
              <a:t>688 до н. э.</a:t>
            </a:r>
            <a:r>
              <a:rPr lang="ru-RU" dirty="0" smtClean="0">
                <a:solidFill>
                  <a:srgbClr val="FFFF00"/>
                </a:solidFill>
              </a:rPr>
              <a:t>). Особым уважением пользовались бойцы, сумевшие победить, не получив удара от соперника. Правилами в бою запрещался захват соперника, подножки и удары ногами.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122" name="Picture 2" descr="http://art-blog.uz/wp-content/uploads/2011/12/pankratiasts1_75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7422" y="3466121"/>
            <a:ext cx="6334121" cy="3391879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Пентатлон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470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Пентатлон</a:t>
            </a:r>
            <a:r>
              <a:rPr lang="ru-RU" dirty="0" smtClean="0">
                <a:solidFill>
                  <a:srgbClr val="FFFF00"/>
                </a:solidFill>
              </a:rPr>
              <a:t>  — </a:t>
            </a:r>
            <a:r>
              <a:rPr lang="ru-RU" dirty="0" smtClean="0">
                <a:solidFill>
                  <a:srgbClr val="FFFF00"/>
                </a:solidFill>
                <a:hlinkClick r:id="rId2" tooltip="Многоборье"/>
              </a:rPr>
              <a:t>пятиборье</a:t>
            </a:r>
            <a:r>
              <a:rPr lang="ru-RU" dirty="0" smtClean="0">
                <a:solidFill>
                  <a:srgbClr val="FFFF00"/>
                </a:solidFill>
              </a:rPr>
              <a:t>, включавшее бег на </a:t>
            </a:r>
            <a:r>
              <a:rPr lang="ru-RU" dirty="0" smtClean="0">
                <a:solidFill>
                  <a:srgbClr val="FFFF00"/>
                </a:solidFill>
                <a:hlinkClick r:id="rId3" tooltip="Стадий"/>
              </a:rPr>
              <a:t>стадию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smtClean="0">
                <a:solidFill>
                  <a:srgbClr val="FFFF00"/>
                </a:solidFill>
                <a:hlinkClick r:id="rId4" tooltip="Метание диска"/>
              </a:rPr>
              <a:t>метание диска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smtClean="0">
                <a:solidFill>
                  <a:srgbClr val="FFFF00"/>
                </a:solidFill>
                <a:hlinkClick r:id="rId5" tooltip="Метание копья"/>
              </a:rPr>
              <a:t>метание копья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smtClean="0">
                <a:solidFill>
                  <a:srgbClr val="FFFF00"/>
                </a:solidFill>
                <a:hlinkClick r:id="rId6" tooltip="Прыжки в длину"/>
              </a:rPr>
              <a:t>прыжок в длину</a:t>
            </a:r>
            <a:r>
              <a:rPr lang="ru-RU" dirty="0" smtClean="0">
                <a:solidFill>
                  <a:srgbClr val="FFFF00"/>
                </a:solidFill>
              </a:rPr>
              <a:t> и борьбу. Добавлено в Олимпийские состязания на 18-й Олимпиаде в </a:t>
            </a:r>
            <a:r>
              <a:rPr lang="ru-RU" dirty="0" smtClean="0">
                <a:solidFill>
                  <a:srgbClr val="FFFF00"/>
                </a:solidFill>
                <a:hlinkClick r:id="rId7" tooltip="708 до н. э."/>
              </a:rPr>
              <a:t>708 до н. э.</a:t>
            </a:r>
            <a:r>
              <a:rPr lang="ru-RU" dirty="0" smtClean="0">
                <a:solidFill>
                  <a:srgbClr val="FFFF00"/>
                </a:solidFill>
              </a:rPr>
              <a:t>.Все виды проводились в один день в определённом порядке, начиная с прыжков.</a:t>
            </a:r>
          </a:p>
          <a:p>
            <a:endParaRPr lang="ru-RU" dirty="0"/>
          </a:p>
        </p:txBody>
      </p:sp>
      <p:pic>
        <p:nvPicPr>
          <p:cNvPr id="4098" name="Picture 2" descr="http://www.uq.edu.au/hprc/images/olympic%20athletes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14612" y="3286124"/>
            <a:ext cx="5562604" cy="357187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467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Конные  бега</a:t>
            </a:r>
            <a:endParaRPr lang="ru-RU" dirty="0"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4709160"/>
          </a:xfrm>
        </p:spPr>
        <p:txBody>
          <a:bodyPr>
            <a:normAutofit/>
          </a:bodyPr>
          <a:lstStyle/>
          <a:p>
            <a:pPr marL="361950" indent="-3175">
              <a:buNone/>
            </a:pPr>
            <a:r>
              <a:rPr lang="ru-RU" dirty="0" smtClean="0">
                <a:solidFill>
                  <a:srgbClr val="FFFF00"/>
                </a:solidFill>
              </a:rPr>
              <a:t>Единственный вид соревнований, в котором могли участвовать женщины, потому что чемпионами объявлялись владельцы коней и колесниц, а не жокеи. Первой этой уловкой воспользовалась родная сестра спартанского царя </a:t>
            </a:r>
            <a:r>
              <a:rPr lang="ru-RU" dirty="0" err="1" smtClean="0">
                <a:solidFill>
                  <a:srgbClr val="FFFF00"/>
                </a:solidFill>
                <a:hlinkClick r:id="rId3" tooltip="Киниска (страница отсутствует)"/>
              </a:rPr>
              <a:t>Киниска</a:t>
            </a:r>
            <a:r>
              <a:rPr lang="ru-RU" dirty="0" smtClean="0">
                <a:solidFill>
                  <a:srgbClr val="FFFF00"/>
                </a:solidFill>
              </a:rPr>
              <a:t>, ставшая первой женщиной-чемпионом Олимпийских Игр.</a:t>
            </a:r>
          </a:p>
          <a:p>
            <a:endParaRPr lang="ru-RU" dirty="0"/>
          </a:p>
        </p:txBody>
      </p:sp>
      <p:pic>
        <p:nvPicPr>
          <p:cNvPr id="3074" name="Picture 2" descr="http://img521.imageshack.us/img521/4958/deyari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488" y="4000504"/>
            <a:ext cx="6096000" cy="285749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чего нам нужны Олимпийские Игры?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5257800"/>
          </a:xfrm>
        </p:spPr>
        <p:txBody>
          <a:bodyPr>
            <a:normAutofit fontScale="77500" lnSpcReduction="20000"/>
          </a:bodyPr>
          <a:lstStyle/>
          <a:p>
            <a:pPr marL="547688" indent="-14288">
              <a:buNone/>
            </a:pPr>
            <a:r>
              <a:rPr lang="ru-RU" dirty="0" smtClean="0">
                <a:solidFill>
                  <a:srgbClr val="FFFF00"/>
                </a:solidFill>
              </a:rPr>
              <a:t>Олимпиада - это грандиозный древний праздник мирового спорта, соревнуются спортсмены в разных видах одновременно, и так как соревнования проводились один раз в четыре года, то и победа была такой почетной.. Раньше ЧМ не было и доказать свое превосходство атлеты могли только соревнуясь на Олимпиаде.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А сейчас спорт - это бизнес, придумали Чемпионаты мира, Европы, Азии, Америки. Так того мало - придумали Кубки мира, Европы, спортсмены соревнуются целый сезон и мы смотрим сражения на этапах, как сериалы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images (8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00562" y="1643050"/>
            <a:ext cx="4643438" cy="4786346"/>
          </a:xfrm>
        </p:spPr>
      </p:pic>
    </p:spTree>
  </p:cSld>
  <p:clrMapOvr>
    <a:masterClrMapping/>
  </p:clrMapOvr>
  <p:transition spd="med" advClick="0" advTm="5000"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 дают нам </a:t>
            </a:r>
            <a:br>
              <a:rPr lang="ru-RU" dirty="0" smtClean="0"/>
            </a:br>
            <a:r>
              <a:rPr lang="ru-RU" dirty="0" smtClean="0"/>
              <a:t>Олимпийские Игры?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5257800"/>
          </a:xfrm>
        </p:spPr>
        <p:txBody>
          <a:bodyPr>
            <a:normAutofit fontScale="62500" lnSpcReduction="20000"/>
          </a:bodyPr>
          <a:lstStyle/>
          <a:p>
            <a:pPr marL="547688" indent="-14288">
              <a:buNone/>
            </a:pPr>
            <a:r>
              <a:rPr lang="ru-RU" dirty="0" smtClean="0">
                <a:solidFill>
                  <a:srgbClr val="FFFF00"/>
                </a:solidFill>
              </a:rPr>
              <a:t>Но Олимпиада - это не только разорительное мероприятие. В большинстве случаев оно, наоборот, является очень доходным. Во-первых, в город сразу же увеличивается поток туристов и </a:t>
            </a:r>
            <a:r>
              <a:rPr lang="ru-RU" dirty="0" smtClean="0">
                <a:solidFill>
                  <a:srgbClr val="FFFF00"/>
                </a:solidFill>
                <a:hlinkClick r:id="rId2"/>
              </a:rPr>
              <a:t>спортивных</a:t>
            </a:r>
            <a:r>
              <a:rPr lang="ru-RU" dirty="0" smtClean="0">
                <a:solidFill>
                  <a:srgbClr val="FFFF00"/>
                </a:solidFill>
              </a:rPr>
              <a:t> болельщиков. Они могут воочию увидеть все плюсы того или иного места и после приезжать сюда уже просто на отдых. </a:t>
            </a:r>
          </a:p>
          <a:p>
            <a:pPr marL="547688" indent="-14288">
              <a:buNone/>
            </a:pPr>
            <a:r>
              <a:rPr lang="ru-RU" dirty="0" smtClean="0">
                <a:solidFill>
                  <a:srgbClr val="FFFF00"/>
                </a:solidFill>
              </a:rPr>
              <a:t>Во-вторых, приехавшие на Олимпиаду болельщики должны где-то жить, а это чистая прибыль как владельцам гостиниц, так и жилья в частном секторе, которое в это время также активно сдается. Причем цены за аренду вырастают на время подобных масштабных мероприятий в 2-3 раза.</a:t>
            </a:r>
          </a:p>
          <a:p>
            <a:pPr marL="547688" indent="-14288">
              <a:buNone/>
            </a:pPr>
            <a:r>
              <a:rPr lang="ru-RU" dirty="0" smtClean="0">
                <a:solidFill>
                  <a:srgbClr val="FFFF00"/>
                </a:solidFill>
              </a:rPr>
              <a:t>В-третьих, появляется дополнительная прибыль у магазинов и предприятий общественного питания. Ведь всем гостям </a:t>
            </a:r>
            <a:r>
              <a:rPr lang="ru-RU" dirty="0" smtClean="0">
                <a:solidFill>
                  <a:srgbClr val="FFFF00"/>
                </a:solidFill>
                <a:hlinkClick r:id="rId3"/>
              </a:rPr>
              <a:t>спортивного</a:t>
            </a:r>
            <a:r>
              <a:rPr lang="ru-RU" dirty="0" smtClean="0">
                <a:solidFill>
                  <a:srgbClr val="FFFF00"/>
                </a:solidFill>
              </a:rPr>
              <a:t> движения необходимо питаться. А длится Олимпиада ни много ни мало - 2 недели. В связи с этим владельцы точек общепита могут за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это время сделать годовую выручку.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" name="Содержимое 4" descr="images (24)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357686" y="1643050"/>
            <a:ext cx="4786314" cy="5072098"/>
          </a:xfrm>
        </p:spPr>
      </p:pic>
    </p:spTree>
  </p:cSld>
  <p:clrMapOvr>
    <a:masterClrMapping/>
  </p:clrMapOvr>
  <p:transition spd="med" advClick="0" advTm="5000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7467600" cy="228599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Родоночальником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Игр</a:t>
            </a:r>
            <a:b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является Греция,</a:t>
            </a:r>
            <a:b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где в 766-м г. до н. э. в городе Олимпии проводились игры.</a:t>
            </a:r>
            <a:b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Содержимое 7" descr="1218610852_w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2428868"/>
            <a:ext cx="6715172" cy="4286280"/>
          </a:xfrm>
        </p:spPr>
      </p:pic>
    </p:spTree>
  </p:cSld>
  <p:clrMapOvr>
    <a:masterClrMapping/>
  </p:clrMapOvr>
  <p:transition spd="med" advClick="0" advTm="3000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7467600" cy="114300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Олимпийская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символика</a:t>
            </a:r>
            <a:endParaRPr lang="ru-RU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7467600" cy="3500462"/>
          </a:xfrm>
        </p:spPr>
        <p:txBody>
          <a:bodyPr>
            <a:normAutofit/>
          </a:bodyPr>
          <a:lstStyle/>
          <a:p>
            <a:pPr marL="550926" indent="-514350"/>
            <a:r>
              <a:rPr lang="ru-RU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Флаг и кольца</a:t>
            </a:r>
          </a:p>
          <a:p>
            <a:pPr marL="550926" indent="-514350"/>
            <a:r>
              <a:rPr lang="ru-RU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Гимн</a:t>
            </a:r>
          </a:p>
          <a:p>
            <a:pPr marL="550926" indent="-514350"/>
            <a:r>
              <a:rPr lang="ru-RU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Клятва</a:t>
            </a:r>
          </a:p>
          <a:p>
            <a:pPr marL="550926" indent="-514350"/>
            <a:r>
              <a:rPr lang="ru-RU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Девизы </a:t>
            </a:r>
          </a:p>
          <a:p>
            <a:pPr marL="550926" indent="-514350"/>
            <a:r>
              <a:rPr lang="ru-RU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Медали</a:t>
            </a:r>
          </a:p>
          <a:p>
            <a:pPr marL="550926" indent="-514350"/>
            <a:r>
              <a:rPr lang="ru-RU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Огонь</a:t>
            </a:r>
          </a:p>
        </p:txBody>
      </p:sp>
      <p:pic>
        <p:nvPicPr>
          <p:cNvPr id="16386" name="Picture 2" descr="http://lisichansk.com.ua/wp-content/uploads/2010/05/LegkayaAtletik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2143116"/>
            <a:ext cx="6072198" cy="4714884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3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7467600" cy="11430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Олимпийский</a:t>
            </a:r>
            <a:r>
              <a:rPr lang="ru-RU" sz="4400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флаг</a:t>
            </a:r>
            <a:endParaRPr lang="ru-RU" sz="4400" dirty="0"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6" name="Содержимое 5" descr="424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0166" y="1214422"/>
            <a:ext cx="6357982" cy="5214974"/>
          </a:xfrm>
        </p:spPr>
      </p:pic>
    </p:spTree>
  </p:cSld>
  <p:clrMapOvr>
    <a:masterClrMapping/>
  </p:clrMapOvr>
  <p:transition spd="med" advClick="0" advTm="4000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7467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Олимпийский гимн</a:t>
            </a:r>
            <a:endParaRPr lang="ru-RU" dirty="0"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2075" indent="-55563">
              <a:buNone/>
            </a:pPr>
            <a:r>
              <a:rPr lang="ru-RU" dirty="0" smtClean="0"/>
              <a:t>Официальным гимном Олимпиады в Лондоне стала песня </a:t>
            </a:r>
            <a:r>
              <a:rPr lang="ru-RU" dirty="0" err="1" smtClean="0">
                <a:hlinkClick r:id="rId2" tooltip="Survival (песня)"/>
              </a:rPr>
              <a:t>Survival</a:t>
            </a:r>
            <a:r>
              <a:rPr lang="ru-RU" dirty="0" smtClean="0"/>
              <a:t> (</a:t>
            </a:r>
            <a:r>
              <a:rPr lang="ru-RU" dirty="0" smtClean="0">
                <a:hlinkClick r:id="rId3" tooltip="Русский язык"/>
              </a:rPr>
              <a:t>рус.</a:t>
            </a:r>
            <a:r>
              <a:rPr lang="ru-RU" dirty="0" smtClean="0"/>
              <a:t> </a:t>
            </a:r>
            <a:r>
              <a:rPr lang="ru-RU" i="1" dirty="0" smtClean="0"/>
              <a:t>«выживание»</a:t>
            </a:r>
            <a:r>
              <a:rPr lang="ru-RU" dirty="0" smtClean="0"/>
              <a:t>) группы </a:t>
            </a:r>
            <a:r>
              <a:rPr lang="ru-RU" dirty="0" err="1" smtClean="0">
                <a:hlinkClick r:id="rId4" tooltip="Muse"/>
              </a:rPr>
              <a:t>Muse</a:t>
            </a:r>
            <a:r>
              <a:rPr lang="ru-RU" dirty="0" smtClean="0"/>
              <a:t>. Песня прозвучала во время открытия Олимпиады, а также на всех церемониях награждения спортсменов. Песня стала главной темой и для международных телевизионных </a:t>
            </a:r>
            <a:r>
              <a:rPr lang="ru-RU" dirty="0" err="1" smtClean="0"/>
              <a:t>заставок-Олимпийских</a:t>
            </a:r>
            <a:r>
              <a:rPr lang="ru-RU" dirty="0" smtClean="0"/>
              <a:t> игр.</a:t>
            </a:r>
          </a:p>
          <a:p>
            <a:pPr marL="95250" indent="-60325">
              <a:buNone/>
            </a:pPr>
            <a:r>
              <a:rPr lang="ru-RU" dirty="0" smtClean="0"/>
              <a:t>Финский профессор физкультурной социологии </a:t>
            </a:r>
            <a:r>
              <a:rPr lang="ru-RU" dirty="0" err="1" smtClean="0"/>
              <a:t>Ханну</a:t>
            </a:r>
            <a:r>
              <a:rPr lang="ru-RU" dirty="0" smtClean="0"/>
              <a:t> </a:t>
            </a:r>
            <a:r>
              <a:rPr lang="ru-RU" dirty="0" err="1" smtClean="0"/>
              <a:t>Итконен</a:t>
            </a:r>
            <a:r>
              <a:rPr lang="ru-RU" dirty="0" smtClean="0"/>
              <a:t> из </a:t>
            </a:r>
            <a:r>
              <a:rPr lang="ru-RU" dirty="0" smtClean="0">
                <a:hlinkClick r:id="rId5" tooltip="Университет Ювяскюля (страница отсутствует)"/>
              </a:rPr>
              <a:t>университета </a:t>
            </a:r>
            <a:r>
              <a:rPr lang="ru-RU" dirty="0" err="1" smtClean="0">
                <a:hlinkClick r:id="rId5" tooltip="Университет Ювяскюля (страница отсутствует)"/>
              </a:rPr>
              <a:t>Ювяскюля</a:t>
            </a:r>
            <a:r>
              <a:rPr lang="ru-RU" dirty="0" smtClean="0"/>
              <a:t> подверг критике текст олимпийского гимна, в котором, по его мнению, ничего не говорится о спортивном духе, который призван объединять, но утверждается, что жизнь — это состязание, в котором выигрывает тот, кто решил преуспеть, кто не прощает и не сдается.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 advTm="400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467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Олимпийская клятва</a:t>
            </a:r>
            <a:endParaRPr lang="ru-RU" dirty="0"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3186122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ru-RU" sz="3200" dirty="0" smtClean="0">
                <a:solidFill>
                  <a:srgbClr val="FFFF00"/>
                </a:solidFill>
              </a:rPr>
              <a:t> "От имени всех участников соревнований, я обещаю что мы будем участвовать в этих Олимпийских Играх, уважая и соблюдая правила, по которым они проводятся, в истинно спортивном духе, во славу спорта и чести наших команд".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 advClick="0" advTm="4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0"/>
            <a:ext cx="7467600" cy="1143000"/>
          </a:xfrm>
        </p:spPr>
        <p:txBody>
          <a:bodyPr numCol="2"/>
          <a:lstStyle/>
          <a:p>
            <a:pPr algn="just"/>
            <a:r>
              <a:rPr lang="ru-RU" dirty="0" smtClean="0"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Девиз</a:t>
            </a:r>
            <a:endParaRPr lang="ru-RU" dirty="0"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7429520" cy="22145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800" dirty="0" smtClean="0">
                <a:solidFill>
                  <a:srgbClr val="00B050"/>
                </a:solidFill>
              </a:rPr>
              <a:t>  «</a:t>
            </a:r>
            <a:r>
              <a:rPr lang="en-US" sz="4800" dirty="0" smtClean="0">
                <a:solidFill>
                  <a:srgbClr val="00B050"/>
                </a:solidFill>
              </a:rPr>
              <a:t>Citius, Altius, Fortius!</a:t>
            </a:r>
            <a:r>
              <a:rPr lang="ru-RU" sz="4800" dirty="0" smtClean="0">
                <a:solidFill>
                  <a:srgbClr val="00B050"/>
                </a:solidFill>
              </a:rPr>
              <a:t>»</a:t>
            </a:r>
          </a:p>
          <a:p>
            <a:pPr>
              <a:buNone/>
            </a:pPr>
            <a:r>
              <a:rPr lang="ru-RU" sz="4800" dirty="0" smtClean="0">
                <a:solidFill>
                  <a:srgbClr val="00B050"/>
                </a:solidFill>
              </a:rPr>
              <a:t>  "Быстрее, выше, сильнее!»</a:t>
            </a:r>
          </a:p>
          <a:p>
            <a:pPr>
              <a:buNone/>
            </a:pPr>
            <a:endParaRPr lang="ru-RU" sz="4800" dirty="0" smtClean="0">
              <a:solidFill>
                <a:srgbClr val="00B050"/>
              </a:solidFill>
            </a:endParaRPr>
          </a:p>
          <a:p>
            <a:endParaRPr lang="ru-RU" sz="4800" dirty="0">
              <a:solidFill>
                <a:srgbClr val="00B050"/>
              </a:solidFill>
            </a:endParaRPr>
          </a:p>
        </p:txBody>
      </p:sp>
      <p:pic>
        <p:nvPicPr>
          <p:cNvPr id="12290" name="Picture 2" descr="L:\макеты школьных дворов\images (2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8169" y="2914629"/>
            <a:ext cx="5925831" cy="3943371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3000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467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Олимпийские медали</a:t>
            </a:r>
            <a:endParaRPr lang="ru-RU" dirty="0"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2143116"/>
            <a:ext cx="6143668" cy="3071834"/>
          </a:xfrm>
        </p:spPr>
      </p:pic>
    </p:spTree>
  </p:cSld>
  <p:clrMapOvr>
    <a:masterClrMapping/>
  </p:clrMapOvr>
  <p:transition spd="med" advClick="0" advTm="4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7467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Олимпийский огонь</a:t>
            </a:r>
            <a:endParaRPr lang="ru-RU" dirty="0"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36513">
              <a:buNone/>
            </a:pPr>
            <a:r>
              <a:rPr lang="ru-RU" dirty="0" smtClean="0"/>
              <a:t>Один из символов </a:t>
            </a:r>
            <a:r>
              <a:rPr lang="ru-RU" dirty="0" smtClean="0">
                <a:hlinkClick r:id="rId2" tooltip="Олимпийские игры"/>
              </a:rPr>
              <a:t>Олимпийских игр</a:t>
            </a:r>
            <a:r>
              <a:rPr lang="ru-RU" dirty="0" smtClean="0"/>
              <a:t>. Его зажигают в городе проведения Игр во время их открытия, и он горит непрерывно до их окончания.</a:t>
            </a:r>
          </a:p>
          <a:p>
            <a:pPr marL="0" indent="0">
              <a:buNone/>
            </a:pPr>
            <a:r>
              <a:rPr lang="ru-RU" dirty="0" smtClean="0"/>
              <a:t>Традиция зажигания олимпийского огня существовала в </a:t>
            </a:r>
            <a:r>
              <a:rPr lang="ru-RU" dirty="0" smtClean="0">
                <a:hlinkClick r:id="rId3" tooltip="Древняя Греция"/>
              </a:rPr>
              <a:t>Древней Греции</a:t>
            </a:r>
            <a:r>
              <a:rPr lang="ru-RU" dirty="0" smtClean="0"/>
              <a:t> во время проведения </a:t>
            </a:r>
            <a:r>
              <a:rPr lang="ru-RU" dirty="0" smtClean="0">
                <a:hlinkClick r:id="rId4" tooltip="Античные Олимпийские игры"/>
              </a:rPr>
              <a:t>античных Олимпийских игр</a:t>
            </a:r>
            <a:r>
              <a:rPr lang="ru-RU" dirty="0" smtClean="0"/>
              <a:t>. Олимпийский огонь служил напоминанием о подвиге титана </a:t>
            </a:r>
            <a:r>
              <a:rPr lang="ru-RU" dirty="0" smtClean="0">
                <a:hlinkClick r:id="rId5" tooltip="Прометей"/>
              </a:rPr>
              <a:t>Прометея</a:t>
            </a:r>
            <a:r>
              <a:rPr lang="ru-RU" dirty="0" smtClean="0"/>
              <a:t>, по легенде, похитившего огонь у </a:t>
            </a:r>
            <a:r>
              <a:rPr lang="ru-RU" dirty="0" smtClean="0">
                <a:hlinkClick r:id="rId6" tooltip="Зевс"/>
              </a:rPr>
              <a:t>Зевса</a:t>
            </a:r>
            <a:r>
              <a:rPr lang="ru-RU" dirty="0" smtClean="0"/>
              <a:t> и подарившего его людям.</a:t>
            </a:r>
          </a:p>
          <a:p>
            <a:endParaRPr lang="ru-RU" dirty="0"/>
          </a:p>
        </p:txBody>
      </p:sp>
      <p:pic>
        <p:nvPicPr>
          <p:cNvPr id="5" name="Содержимое 4" descr="samefire.gif"/>
          <p:cNvPicPr>
            <a:picLocks noGrp="1" noChangeAspect="1"/>
          </p:cNvPicPr>
          <p:nvPr>
            <p:ph sz="half" idx="2"/>
          </p:nvPr>
        </p:nvPicPr>
        <p:blipFill>
          <a:blip r:embed="rId7" cstate="print"/>
          <a:stretch>
            <a:fillRect/>
          </a:stretch>
        </p:blipFill>
        <p:spPr>
          <a:xfrm>
            <a:off x="5529262" y="2505869"/>
            <a:ext cx="2276475" cy="2714625"/>
          </a:xfrm>
        </p:spPr>
      </p:pic>
    </p:spTree>
  </p:cSld>
  <p:clrMapOvr>
    <a:masterClrMapping/>
  </p:clrMapOvr>
  <p:transition spd="med" advClick="0"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442</TotalTime>
  <Words>698</Words>
  <Application>Microsoft Office PowerPoint</Application>
  <PresentationFormat>Экран (4:3)</PresentationFormat>
  <Paragraphs>57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Апекс</vt:lpstr>
      <vt:lpstr> Проект по физической культуре. Возникновение олимпийских игр. </vt:lpstr>
      <vt:lpstr>Родоночальником Игр - является Греция, где в 766-м г. до н. э. в городе Олимпии проводились игры. </vt:lpstr>
      <vt:lpstr>Олимпийская символика</vt:lpstr>
      <vt:lpstr>Олимпийский флаг</vt:lpstr>
      <vt:lpstr>Олимпийский гимн</vt:lpstr>
      <vt:lpstr>Олимпийская клятва</vt:lpstr>
      <vt:lpstr>Девиз</vt:lpstr>
      <vt:lpstr>Олимпийские медали</vt:lpstr>
      <vt:lpstr>Олимпийский огонь</vt:lpstr>
      <vt:lpstr>3 интересных факта о древних Олимпийских играх</vt:lpstr>
      <vt:lpstr>Пять незабываемых дней</vt:lpstr>
      <vt:lpstr>Виды спорта</vt:lpstr>
      <vt:lpstr>Бег</vt:lpstr>
      <vt:lpstr>Борьба</vt:lpstr>
      <vt:lpstr>Пентатлон </vt:lpstr>
      <vt:lpstr>Конные  бега</vt:lpstr>
      <vt:lpstr>Для чего нам нужны Олимпийские Игры?</vt:lpstr>
      <vt:lpstr>Что  дают нам  Олимпийские Игры?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Первые Олимпийские игры. Проект по физической культуре.</dc:title>
  <dc:creator>User</dc:creator>
  <cp:lastModifiedBy>Пользователь</cp:lastModifiedBy>
  <cp:revision>56</cp:revision>
  <dcterms:created xsi:type="dcterms:W3CDTF">2013-04-02T11:56:34Z</dcterms:created>
  <dcterms:modified xsi:type="dcterms:W3CDTF">2020-11-24T15:43:32Z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748536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