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64" r:id="rId5"/>
    <p:sldId id="256" r:id="rId6"/>
    <p:sldId id="295" r:id="rId7"/>
    <p:sldId id="265" r:id="rId8"/>
    <p:sldId id="258" r:id="rId9"/>
    <p:sldId id="262" r:id="rId10"/>
    <p:sldId id="267" r:id="rId11"/>
    <p:sldId id="268" r:id="rId12"/>
    <p:sldId id="261" r:id="rId13"/>
    <p:sldId id="270" r:id="rId14"/>
    <p:sldId id="260" r:id="rId15"/>
    <p:sldId id="271" r:id="rId16"/>
    <p:sldId id="272" r:id="rId17"/>
    <p:sldId id="273" r:id="rId18"/>
    <p:sldId id="274" r:id="rId19"/>
    <p:sldId id="276" r:id="rId20"/>
    <p:sldId id="29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8" r:id="rId30"/>
    <p:sldId id="289" r:id="rId31"/>
    <p:sldId id="290" r:id="rId32"/>
    <p:sldId id="291" r:id="rId33"/>
    <p:sldId id="292" r:id="rId34"/>
    <p:sldId id="294" r:id="rId35"/>
    <p:sldId id="29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6357" autoAdjust="0"/>
  </p:normalViewPr>
  <p:slideViewPr>
    <p:cSldViewPr snapToGrid="0">
      <p:cViewPr>
        <p:scale>
          <a:sx n="68" d="100"/>
          <a:sy n="68" d="100"/>
        </p:scale>
        <p:origin x="-564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5591F-461C-40C9-8942-4B2A3F5FF1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6BE523-A89F-4ED8-A855-A090A5556DCF}">
      <dgm:prSet phldrT="[Текст]" phldr="1"/>
      <dgm:spPr/>
      <dgm:t>
        <a:bodyPr/>
        <a:lstStyle/>
        <a:p>
          <a:endParaRPr lang="ru-RU" dirty="0"/>
        </a:p>
      </dgm:t>
    </dgm:pt>
    <dgm:pt modelId="{F00C9146-5604-4E5C-A01A-4D62D461D5D7}" type="parTrans" cxnId="{23C71E8A-B326-4479-AA79-BD3A762DAC44}">
      <dgm:prSet/>
      <dgm:spPr/>
      <dgm:t>
        <a:bodyPr/>
        <a:lstStyle/>
        <a:p>
          <a:endParaRPr lang="ru-RU"/>
        </a:p>
      </dgm:t>
    </dgm:pt>
    <dgm:pt modelId="{0BE8EA53-D4F9-47FB-9716-E53693DE136E}" type="sibTrans" cxnId="{23C71E8A-B326-4479-AA79-BD3A762DAC44}">
      <dgm:prSet/>
      <dgm:spPr/>
      <dgm:t>
        <a:bodyPr/>
        <a:lstStyle/>
        <a:p>
          <a:endParaRPr lang="ru-RU"/>
        </a:p>
      </dgm:t>
    </dgm:pt>
    <dgm:pt modelId="{C07B7AF6-CA17-467F-9978-EB348408340A}">
      <dgm:prSet phldrT="[Текст]"/>
      <dgm:spPr/>
      <dgm:t>
        <a:bodyPr/>
        <a:lstStyle/>
        <a:p>
          <a:r>
            <a: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Найти информацию</a:t>
          </a:r>
          <a:endParaRPr lang="ru-RU" dirty="0"/>
        </a:p>
      </dgm:t>
    </dgm:pt>
    <dgm:pt modelId="{7625A8CE-2515-4D01-8D6A-CE013F7DE774}" type="parTrans" cxnId="{69682729-2C44-4886-8AFE-3D4410BC89EB}">
      <dgm:prSet/>
      <dgm:spPr/>
      <dgm:t>
        <a:bodyPr/>
        <a:lstStyle/>
        <a:p>
          <a:endParaRPr lang="ru-RU"/>
        </a:p>
      </dgm:t>
    </dgm:pt>
    <dgm:pt modelId="{5864C498-E3FF-407D-AC57-9B2C26980AC5}" type="sibTrans" cxnId="{69682729-2C44-4886-8AFE-3D4410BC89EB}">
      <dgm:prSet/>
      <dgm:spPr/>
      <dgm:t>
        <a:bodyPr/>
        <a:lstStyle/>
        <a:p>
          <a:endParaRPr lang="ru-RU"/>
        </a:p>
      </dgm:t>
    </dgm:pt>
    <dgm:pt modelId="{885021E7-C327-4382-B74C-8DF154CB6CB3}">
      <dgm:prSet phldrT="[Текст]" phldr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17FE637-F3DA-4AEC-B2D1-E49F9CAEB115}" type="parTrans" cxnId="{83FADEE5-C167-4064-9352-C76C9FD0D061}">
      <dgm:prSet/>
      <dgm:spPr/>
      <dgm:t>
        <a:bodyPr/>
        <a:lstStyle/>
        <a:p>
          <a:endParaRPr lang="ru-RU"/>
        </a:p>
      </dgm:t>
    </dgm:pt>
    <dgm:pt modelId="{98BC0045-1678-49FC-8CE9-5BD10FA8295D}" type="sibTrans" cxnId="{83FADEE5-C167-4064-9352-C76C9FD0D061}">
      <dgm:prSet/>
      <dgm:spPr/>
      <dgm:t>
        <a:bodyPr/>
        <a:lstStyle/>
        <a:p>
          <a:endParaRPr lang="ru-RU"/>
        </a:p>
      </dgm:t>
    </dgm:pt>
    <dgm:pt modelId="{097EF170-DB7B-4152-B4EB-29D08343B29B}">
      <dgm:prSet phldrT="[Текст]"/>
      <dgm:spPr/>
      <dgm:t>
        <a:bodyPr/>
        <a:lstStyle/>
        <a:p>
          <a:r>
            <a: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Проверить достоверность </a:t>
          </a:r>
          <a:endParaRPr lang="ru-RU" dirty="0"/>
        </a:p>
      </dgm:t>
    </dgm:pt>
    <dgm:pt modelId="{9C5D7D0E-5BA0-4C62-9FF5-C3901A75C1CA}" type="parTrans" cxnId="{8ED4BFDC-4B86-4BC3-BEA2-CC8C8ED8F835}">
      <dgm:prSet/>
      <dgm:spPr/>
      <dgm:t>
        <a:bodyPr/>
        <a:lstStyle/>
        <a:p>
          <a:endParaRPr lang="ru-RU"/>
        </a:p>
      </dgm:t>
    </dgm:pt>
    <dgm:pt modelId="{0555E16C-75B9-45A9-B6A3-A3AAF611651C}" type="sibTrans" cxnId="{8ED4BFDC-4B86-4BC3-BEA2-CC8C8ED8F835}">
      <dgm:prSet/>
      <dgm:spPr/>
      <dgm:t>
        <a:bodyPr/>
        <a:lstStyle/>
        <a:p>
          <a:endParaRPr lang="ru-RU"/>
        </a:p>
      </dgm:t>
    </dgm:pt>
    <dgm:pt modelId="{3C949B1D-CDDC-4B38-B5F7-FCCB9BFD0755}">
      <dgm:prSet phldrT="[Текст]" phldr="1"/>
      <dgm:spPr/>
      <dgm:t>
        <a:bodyPr/>
        <a:lstStyle/>
        <a:p>
          <a:endParaRPr lang="ru-RU"/>
        </a:p>
      </dgm:t>
    </dgm:pt>
    <dgm:pt modelId="{E6D3801D-304C-456E-9770-4AE9CC253180}" type="parTrans" cxnId="{A541CA03-DF88-4B0B-9C03-B463CA31FCEF}">
      <dgm:prSet/>
      <dgm:spPr/>
      <dgm:t>
        <a:bodyPr/>
        <a:lstStyle/>
        <a:p>
          <a:endParaRPr lang="ru-RU"/>
        </a:p>
      </dgm:t>
    </dgm:pt>
    <dgm:pt modelId="{2F22F215-011D-489C-BFC3-1961E4AE75A2}" type="sibTrans" cxnId="{A541CA03-DF88-4B0B-9C03-B463CA31FCEF}">
      <dgm:prSet/>
      <dgm:spPr/>
      <dgm:t>
        <a:bodyPr/>
        <a:lstStyle/>
        <a:p>
          <a:endParaRPr lang="ru-RU"/>
        </a:p>
      </dgm:t>
    </dgm:pt>
    <dgm:pt modelId="{3F19459F-B048-451E-8579-F6112C8DC378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Изучить</a:t>
          </a:r>
          <a:r>
            <a:rPr lang="ru-RU" b="1" cap="none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и применить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0389419-6BB3-46E0-908D-A9A86C2A5C68}" type="parTrans" cxnId="{1A47E6D2-064D-4EFB-A087-0619AEADEE99}">
      <dgm:prSet/>
      <dgm:spPr/>
      <dgm:t>
        <a:bodyPr/>
        <a:lstStyle/>
        <a:p>
          <a:endParaRPr lang="ru-RU"/>
        </a:p>
      </dgm:t>
    </dgm:pt>
    <dgm:pt modelId="{59B8F626-AC94-4C97-8AF6-E466FD52241B}" type="sibTrans" cxnId="{1A47E6D2-064D-4EFB-A087-0619AEADEE99}">
      <dgm:prSet/>
      <dgm:spPr/>
      <dgm:t>
        <a:bodyPr/>
        <a:lstStyle/>
        <a:p>
          <a:endParaRPr lang="ru-RU"/>
        </a:p>
      </dgm:t>
    </dgm:pt>
    <dgm:pt modelId="{A03E5C05-CA10-40D8-A4D2-28752A5EC5C5}" type="pres">
      <dgm:prSet presAssocID="{92C5591F-461C-40C9-8942-4B2A3F5FF1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570DB-B2F6-4F16-A365-5B59EFEFFCC7}" type="pres">
      <dgm:prSet presAssocID="{116BE523-A89F-4ED8-A855-A090A5556DCF}" presName="composite" presStyleCnt="0"/>
      <dgm:spPr/>
    </dgm:pt>
    <dgm:pt modelId="{076BBEC9-9C3A-4BAA-8DF3-EEA444EB5351}" type="pres">
      <dgm:prSet presAssocID="{116BE523-A89F-4ED8-A855-A090A5556D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5BF81-2F51-4805-8E18-5281B5E96103}" type="pres">
      <dgm:prSet presAssocID="{116BE523-A89F-4ED8-A855-A090A5556DCF}" presName="descendantText" presStyleLbl="alignAcc1" presStyleIdx="0" presStyleCnt="3" custLinFactNeighborX="237" custLinFactNeighborY="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B1961-FB3D-4833-9986-66B1E3DD4634}" type="pres">
      <dgm:prSet presAssocID="{0BE8EA53-D4F9-47FB-9716-E53693DE136E}" presName="sp" presStyleCnt="0"/>
      <dgm:spPr/>
    </dgm:pt>
    <dgm:pt modelId="{F23A5238-C9CF-4F9C-8D37-836C1C6742E2}" type="pres">
      <dgm:prSet presAssocID="{885021E7-C327-4382-B74C-8DF154CB6CB3}" presName="composite" presStyleCnt="0"/>
      <dgm:spPr/>
    </dgm:pt>
    <dgm:pt modelId="{C99794C2-17E3-423F-AE41-4B3C1F984798}" type="pres">
      <dgm:prSet presAssocID="{885021E7-C327-4382-B74C-8DF154CB6C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90BEB-EAF9-4665-9E70-20CF9F294C82}" type="pres">
      <dgm:prSet presAssocID="{885021E7-C327-4382-B74C-8DF154CB6CB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E7194-2463-4ACD-8DA7-8758AD64537F}" type="pres">
      <dgm:prSet presAssocID="{98BC0045-1678-49FC-8CE9-5BD10FA8295D}" presName="sp" presStyleCnt="0"/>
      <dgm:spPr/>
    </dgm:pt>
    <dgm:pt modelId="{57B1067F-296A-4602-83E2-4B5D30BF7692}" type="pres">
      <dgm:prSet presAssocID="{3C949B1D-CDDC-4B38-B5F7-FCCB9BFD0755}" presName="composite" presStyleCnt="0"/>
      <dgm:spPr/>
    </dgm:pt>
    <dgm:pt modelId="{BE09C4B2-E5A3-45E1-9F06-210D5224E5B6}" type="pres">
      <dgm:prSet presAssocID="{3C949B1D-CDDC-4B38-B5F7-FCCB9BFD07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99F54-8974-4123-A83A-2DADE3BC6849}" type="pres">
      <dgm:prSet presAssocID="{3C949B1D-CDDC-4B38-B5F7-FCCB9BFD07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0D5E3C-1A72-444A-8062-2A08A5C2841E}" type="presOf" srcId="{C07B7AF6-CA17-467F-9978-EB348408340A}" destId="{7215BF81-2F51-4805-8E18-5281B5E96103}" srcOrd="0" destOrd="0" presId="urn:microsoft.com/office/officeart/2005/8/layout/chevron2"/>
    <dgm:cxn modelId="{8ED4BFDC-4B86-4BC3-BEA2-CC8C8ED8F835}" srcId="{885021E7-C327-4382-B74C-8DF154CB6CB3}" destId="{097EF170-DB7B-4152-B4EB-29D08343B29B}" srcOrd="0" destOrd="0" parTransId="{9C5D7D0E-5BA0-4C62-9FF5-C3901A75C1CA}" sibTransId="{0555E16C-75B9-45A9-B6A3-A3AAF611651C}"/>
    <dgm:cxn modelId="{46582780-8232-4D7E-AE13-85AC06D9AA2F}" type="presOf" srcId="{097EF170-DB7B-4152-B4EB-29D08343B29B}" destId="{EDB90BEB-EAF9-4665-9E70-20CF9F294C82}" srcOrd="0" destOrd="0" presId="urn:microsoft.com/office/officeart/2005/8/layout/chevron2"/>
    <dgm:cxn modelId="{0B5C73AC-DA84-450B-9F31-896746508120}" type="presOf" srcId="{885021E7-C327-4382-B74C-8DF154CB6CB3}" destId="{C99794C2-17E3-423F-AE41-4B3C1F984798}" srcOrd="0" destOrd="0" presId="urn:microsoft.com/office/officeart/2005/8/layout/chevron2"/>
    <dgm:cxn modelId="{1A47E6D2-064D-4EFB-A087-0619AEADEE99}" srcId="{3C949B1D-CDDC-4B38-B5F7-FCCB9BFD0755}" destId="{3F19459F-B048-451E-8579-F6112C8DC378}" srcOrd="0" destOrd="0" parTransId="{B0389419-6BB3-46E0-908D-A9A86C2A5C68}" sibTransId="{59B8F626-AC94-4C97-8AF6-E466FD52241B}"/>
    <dgm:cxn modelId="{B8C98550-0F66-41C4-9360-F5C504297A6E}" type="presOf" srcId="{116BE523-A89F-4ED8-A855-A090A5556DCF}" destId="{076BBEC9-9C3A-4BAA-8DF3-EEA444EB5351}" srcOrd="0" destOrd="0" presId="urn:microsoft.com/office/officeart/2005/8/layout/chevron2"/>
    <dgm:cxn modelId="{83FADEE5-C167-4064-9352-C76C9FD0D061}" srcId="{92C5591F-461C-40C9-8942-4B2A3F5FF1AA}" destId="{885021E7-C327-4382-B74C-8DF154CB6CB3}" srcOrd="1" destOrd="0" parTransId="{617FE637-F3DA-4AEC-B2D1-E49F9CAEB115}" sibTransId="{98BC0045-1678-49FC-8CE9-5BD10FA8295D}"/>
    <dgm:cxn modelId="{A541CA03-DF88-4B0B-9C03-B463CA31FCEF}" srcId="{92C5591F-461C-40C9-8942-4B2A3F5FF1AA}" destId="{3C949B1D-CDDC-4B38-B5F7-FCCB9BFD0755}" srcOrd="2" destOrd="0" parTransId="{E6D3801D-304C-456E-9770-4AE9CC253180}" sibTransId="{2F22F215-011D-489C-BFC3-1961E4AE75A2}"/>
    <dgm:cxn modelId="{51CBE2F8-2B81-4580-B611-0977B3D71594}" type="presOf" srcId="{3F19459F-B048-451E-8579-F6112C8DC378}" destId="{ED299F54-8974-4123-A83A-2DADE3BC6849}" srcOrd="0" destOrd="0" presId="urn:microsoft.com/office/officeart/2005/8/layout/chevron2"/>
    <dgm:cxn modelId="{69682729-2C44-4886-8AFE-3D4410BC89EB}" srcId="{116BE523-A89F-4ED8-A855-A090A5556DCF}" destId="{C07B7AF6-CA17-467F-9978-EB348408340A}" srcOrd="0" destOrd="0" parTransId="{7625A8CE-2515-4D01-8D6A-CE013F7DE774}" sibTransId="{5864C498-E3FF-407D-AC57-9B2C26980AC5}"/>
    <dgm:cxn modelId="{23C71E8A-B326-4479-AA79-BD3A762DAC44}" srcId="{92C5591F-461C-40C9-8942-4B2A3F5FF1AA}" destId="{116BE523-A89F-4ED8-A855-A090A5556DCF}" srcOrd="0" destOrd="0" parTransId="{F00C9146-5604-4E5C-A01A-4D62D461D5D7}" sibTransId="{0BE8EA53-D4F9-47FB-9716-E53693DE136E}"/>
    <dgm:cxn modelId="{FAD58F65-9494-432A-8CBF-BEEC17EEACB4}" type="presOf" srcId="{92C5591F-461C-40C9-8942-4B2A3F5FF1AA}" destId="{A03E5C05-CA10-40D8-A4D2-28752A5EC5C5}" srcOrd="0" destOrd="0" presId="urn:microsoft.com/office/officeart/2005/8/layout/chevron2"/>
    <dgm:cxn modelId="{E3FA7115-52E2-49EF-BEEB-B1DD4FC9BA12}" type="presOf" srcId="{3C949B1D-CDDC-4B38-B5F7-FCCB9BFD0755}" destId="{BE09C4B2-E5A3-45E1-9F06-210D5224E5B6}" srcOrd="0" destOrd="0" presId="urn:microsoft.com/office/officeart/2005/8/layout/chevron2"/>
    <dgm:cxn modelId="{C5A0D789-1A1B-49DD-B2C1-F22316BB0F70}" type="presParOf" srcId="{A03E5C05-CA10-40D8-A4D2-28752A5EC5C5}" destId="{A09570DB-B2F6-4F16-A365-5B59EFEFFCC7}" srcOrd="0" destOrd="0" presId="urn:microsoft.com/office/officeart/2005/8/layout/chevron2"/>
    <dgm:cxn modelId="{994EBFD0-1549-4B97-8A95-AAB7435DFF3D}" type="presParOf" srcId="{A09570DB-B2F6-4F16-A365-5B59EFEFFCC7}" destId="{076BBEC9-9C3A-4BAA-8DF3-EEA444EB5351}" srcOrd="0" destOrd="0" presId="urn:microsoft.com/office/officeart/2005/8/layout/chevron2"/>
    <dgm:cxn modelId="{56282052-98F5-43B9-BED0-86F1167E36F9}" type="presParOf" srcId="{A09570DB-B2F6-4F16-A365-5B59EFEFFCC7}" destId="{7215BF81-2F51-4805-8E18-5281B5E96103}" srcOrd="1" destOrd="0" presId="urn:microsoft.com/office/officeart/2005/8/layout/chevron2"/>
    <dgm:cxn modelId="{C7A398A2-6376-489B-98F4-B74575559BC5}" type="presParOf" srcId="{A03E5C05-CA10-40D8-A4D2-28752A5EC5C5}" destId="{6E4B1961-FB3D-4833-9986-66B1E3DD4634}" srcOrd="1" destOrd="0" presId="urn:microsoft.com/office/officeart/2005/8/layout/chevron2"/>
    <dgm:cxn modelId="{F5423F09-7CAF-443E-8163-A50F900ABE87}" type="presParOf" srcId="{A03E5C05-CA10-40D8-A4D2-28752A5EC5C5}" destId="{F23A5238-C9CF-4F9C-8D37-836C1C6742E2}" srcOrd="2" destOrd="0" presId="urn:microsoft.com/office/officeart/2005/8/layout/chevron2"/>
    <dgm:cxn modelId="{9252F4D2-BDD2-4368-A9AA-FEC96EBFE3A4}" type="presParOf" srcId="{F23A5238-C9CF-4F9C-8D37-836C1C6742E2}" destId="{C99794C2-17E3-423F-AE41-4B3C1F984798}" srcOrd="0" destOrd="0" presId="urn:microsoft.com/office/officeart/2005/8/layout/chevron2"/>
    <dgm:cxn modelId="{E64E2AFA-F639-481C-B1E3-1699D1451255}" type="presParOf" srcId="{F23A5238-C9CF-4F9C-8D37-836C1C6742E2}" destId="{EDB90BEB-EAF9-4665-9E70-20CF9F294C82}" srcOrd="1" destOrd="0" presId="urn:microsoft.com/office/officeart/2005/8/layout/chevron2"/>
    <dgm:cxn modelId="{26319193-D043-4ECD-A17A-8D401031E3A6}" type="presParOf" srcId="{A03E5C05-CA10-40D8-A4D2-28752A5EC5C5}" destId="{99EE7194-2463-4ACD-8DA7-8758AD64537F}" srcOrd="3" destOrd="0" presId="urn:microsoft.com/office/officeart/2005/8/layout/chevron2"/>
    <dgm:cxn modelId="{A35C6654-EE44-435D-91BB-2F8E2077CC3A}" type="presParOf" srcId="{A03E5C05-CA10-40D8-A4D2-28752A5EC5C5}" destId="{57B1067F-296A-4602-83E2-4B5D30BF7692}" srcOrd="4" destOrd="0" presId="urn:microsoft.com/office/officeart/2005/8/layout/chevron2"/>
    <dgm:cxn modelId="{A118A710-F2E1-4169-B3E6-560DC210A34F}" type="presParOf" srcId="{57B1067F-296A-4602-83E2-4B5D30BF7692}" destId="{BE09C4B2-E5A3-45E1-9F06-210D5224E5B6}" srcOrd="0" destOrd="0" presId="urn:microsoft.com/office/officeart/2005/8/layout/chevron2"/>
    <dgm:cxn modelId="{FF56424D-2612-4177-B983-8E9C063BBD09}" type="presParOf" srcId="{57B1067F-296A-4602-83E2-4B5D30BF7692}" destId="{ED299F54-8974-4123-A83A-2DADE3BC6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BBEC9-9C3A-4BAA-8DF3-EEA444EB5351}">
      <dsp:nvSpPr>
        <dsp:cNvPr id="0" name=""/>
        <dsp:cNvSpPr/>
      </dsp:nvSpPr>
      <dsp:spPr>
        <a:xfrm rot="5400000">
          <a:off x="-271148" y="273503"/>
          <a:ext cx="1807659" cy="1265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71148" y="273503"/>
        <a:ext cx="1807659" cy="1265361"/>
      </dsp:txXfrm>
    </dsp:sp>
    <dsp:sp modelId="{7215BF81-2F51-4805-8E18-5281B5E96103}">
      <dsp:nvSpPr>
        <dsp:cNvPr id="0" name=""/>
        <dsp:cNvSpPr/>
      </dsp:nvSpPr>
      <dsp:spPr>
        <a:xfrm rot="5400000">
          <a:off x="3746334" y="-2422418"/>
          <a:ext cx="1174978" cy="6136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Найти информацию</a:t>
          </a:r>
          <a:endParaRPr lang="ru-RU" sz="3800" kern="1200" dirty="0"/>
        </a:p>
      </dsp:txBody>
      <dsp:txXfrm rot="5400000">
        <a:off x="3746334" y="-2422418"/>
        <a:ext cx="1174978" cy="6136924"/>
      </dsp:txXfrm>
    </dsp:sp>
    <dsp:sp modelId="{C99794C2-17E3-423F-AE41-4B3C1F984798}">
      <dsp:nvSpPr>
        <dsp:cNvPr id="0" name=""/>
        <dsp:cNvSpPr/>
      </dsp:nvSpPr>
      <dsp:spPr>
        <a:xfrm rot="5400000">
          <a:off x="-271148" y="1889176"/>
          <a:ext cx="1807659" cy="1265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71148" y="1889176"/>
        <a:ext cx="1807659" cy="1265361"/>
      </dsp:txXfrm>
    </dsp:sp>
    <dsp:sp modelId="{EDB90BEB-EAF9-4665-9E70-20CF9F294C82}">
      <dsp:nvSpPr>
        <dsp:cNvPr id="0" name=""/>
        <dsp:cNvSpPr/>
      </dsp:nvSpPr>
      <dsp:spPr>
        <a:xfrm rot="5400000">
          <a:off x="3746334" y="-862945"/>
          <a:ext cx="1174978" cy="6136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Проверить достоверность </a:t>
          </a:r>
          <a:endParaRPr lang="ru-RU" sz="3800" kern="1200" dirty="0"/>
        </a:p>
      </dsp:txBody>
      <dsp:txXfrm rot="5400000">
        <a:off x="3746334" y="-862945"/>
        <a:ext cx="1174978" cy="6136924"/>
      </dsp:txXfrm>
    </dsp:sp>
    <dsp:sp modelId="{BE09C4B2-E5A3-45E1-9F06-210D5224E5B6}">
      <dsp:nvSpPr>
        <dsp:cNvPr id="0" name=""/>
        <dsp:cNvSpPr/>
      </dsp:nvSpPr>
      <dsp:spPr>
        <a:xfrm rot="5400000">
          <a:off x="-271148" y="3504848"/>
          <a:ext cx="1807659" cy="1265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5400000">
        <a:off x="-271148" y="3504848"/>
        <a:ext cx="1807659" cy="1265361"/>
      </dsp:txXfrm>
    </dsp:sp>
    <dsp:sp modelId="{ED299F54-8974-4123-A83A-2DADE3BC6849}">
      <dsp:nvSpPr>
        <dsp:cNvPr id="0" name=""/>
        <dsp:cNvSpPr/>
      </dsp:nvSpPr>
      <dsp:spPr>
        <a:xfrm rot="5400000">
          <a:off x="3746334" y="752726"/>
          <a:ext cx="1174978" cy="6136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Изучить</a:t>
          </a:r>
          <a:r>
            <a:rPr lang="ru-RU" sz="3800" b="1" kern="1200" cap="none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и применить</a:t>
          </a:r>
          <a:endParaRPr lang="ru-RU" sz="38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3746334" y="752726"/>
        <a:ext cx="1174978" cy="613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5FF03-BCEA-45E0-A667-79729D4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985" y="1122363"/>
            <a:ext cx="717403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646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C8543-2680-4A0F-8168-BA2441E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D0ED05-292B-4E89-B3F6-148C7034B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575805-9E22-4FBD-8390-3E48D4BD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C588D6-170C-4A4D-8304-CC757A9F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655639-4D92-4E71-B0C4-B8BAC26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2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10C0C3-B484-4839-A11D-93C27C45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373A58-934D-4539-9D54-D71799EC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34F137-DB30-4892-933B-A7C5D1A2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555F4F-5FF8-4869-BEAE-99D93BD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209B06-96F5-4DE1-868A-3CB11C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2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044105-5F02-4786-A4B2-038B18B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98D564-ABC5-413A-AA9B-A123CFD8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4" y="1825625"/>
            <a:ext cx="95635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461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F0DE77-CE0D-41BF-ABBD-AA3D828F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6F4DEF-6D72-4443-AB55-2977A886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49BFD-4AA5-40EB-BAF2-28A4ED32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D20588-4992-4164-AA0A-F1F10FD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C72B9-9E56-491D-8931-2CA2FCF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2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767FD-7A19-416E-8472-94D9720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12ED9C-E00B-436D-AFAE-66CF3BF6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93EDC9-B451-4AA9-BF26-C12A512C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38E601-1C1F-46A0-9F27-A0F5C9A9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7E655F-1B05-4A76-9FD3-F47B297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59130A-B1FA-4D7E-856A-03C091A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4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AF7FD-582B-4A9B-B35E-D7C9FA7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992428-1BDB-4ED6-B374-16414253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1466F2-3210-4331-A2FD-4A3561FD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5A6B9D-C17F-4AD4-A987-EDAC00A5F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962D5F-4C4F-431D-9D1B-AFF5AFD4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8E2566-0B36-466B-8A5A-D2CFDC3A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0A3A2F-644E-4778-927F-B37019C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EFBD8D-6D8F-4C14-9CAD-CE9302F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38E23B-D123-4AD5-9349-CBE5C8EF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6E88B59-E25A-4A43-B695-6E449BF9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BC62F1-9F90-4362-94C4-89594521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6F4C20-4C46-4293-99B0-231BED3D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5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184BCB-A41E-440D-B90F-B489900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94E01A-B76E-445D-AF1C-526EF1B0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7C36F9-91D2-49E6-BC02-C3493EB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7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86050-1AF3-4CC9-A846-4FC96E91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9F501-E396-4D9C-95AE-DBD728B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42B8DB-AC9C-40B3-A34C-6822D62F6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BC70F4-2955-4D52-B0EF-8A4C44F6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8A8FB7-F608-4E6B-97AB-CEBA5FBA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5B2FCD-9C4F-42A5-9074-36B2517F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6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7B312-04DE-4396-9F72-9A2D6EA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6747CAC-C9B2-4C17-B1BF-F6D7ADA8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72629D-EDC3-4F60-989B-725FD817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A7DB22-80D3-4FCB-B068-A4F1ABD8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BC15FD-55C6-4389-9541-86B7FC33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634146-9573-41AB-82C2-5DFD8F26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7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7D5B80-23A2-4D8C-A930-044068DD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8C7B51-45B3-4A75-91F7-0DF561E2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A2182A-9300-4CCE-B438-13474E29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4C12-28B5-4119-8AF1-C88EB1A6332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02D2A4-A61E-4F3E-B6CE-D3C549AE2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BEB5A7-1733-4B89-B46E-F200FEA0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5BCC7B23-E956-46E3-98E1-39BBEF2F93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ooks.google.ru/books?hl=ru&amp;lr=&amp;id=gV6AAAAAQBAJ&amp;oi=fnd&amp;pg=PA409&amp;dq=functional+literacy&amp;ots=e7qazZ8RQ3&amp;sig=jzQPhgueStyxJXL0hRg4Gbtcz1c&amp;redir_esc=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помогает находить нестандартные решения в сложных ситуациях?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 descr="https://pbs.twimg.com/media/FBmESDxWUAI7EvH?format=jpg&amp;name=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372" y="1802416"/>
            <a:ext cx="8612566" cy="484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0729" y="722539"/>
            <a:ext cx="95635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«Функционально грамотная личность — это личность, которая способна использовать все постоянно приобретаемые в течение жизни знания, умения и навыки для решения максимально широкого диапазона жизненных задач в различных сферах человеческой деятельности, общения и социальных отношений»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11998" y="3130555"/>
            <a:ext cx="4804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 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лингвист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Леонтьев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aporenburg.ru/wp-content/uploads/2022/10/20_10_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4" y="3205842"/>
            <a:ext cx="5471886" cy="341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272" y="0"/>
            <a:ext cx="9563500" cy="132556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она значит для учителей?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135085" y="1480457"/>
          <a:ext cx="7402286" cy="504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38CFE-D308-4B27-9320-FCEC495D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86" y="597977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функциональной грамотности в начальной школе или старшей?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98" name="AutoShape 2" descr="https://obraz.volgograd.ru/folder_5/folder_1/folder_3/folder_2/folder_8/folder_1/folder_3/distantsionnoe-obuchenie/%D0%94%D0%B5%D1%8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3984" t="11111" r="42439" b="15278"/>
          <a:stretch>
            <a:fillRect/>
          </a:stretch>
        </p:blipFill>
        <p:spPr bwMode="auto">
          <a:xfrm>
            <a:off x="6181852" y="1843314"/>
            <a:ext cx="3833004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41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499" y="0"/>
            <a:ext cx="6080071" cy="132556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 сейчас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0178" name="Picture 2" descr="https://fsd.multiurok.ru/html/2017/12/25/s_5a413ce6b03f3/img8.jpg"/>
          <p:cNvPicPr>
            <a:picLocks noChangeAspect="1" noChangeArrowheads="1"/>
          </p:cNvPicPr>
          <p:nvPr/>
        </p:nvPicPr>
        <p:blipFill>
          <a:blip r:embed="rId2" cstate="print"/>
          <a:srcRect t="16875" b="11379"/>
          <a:stretch>
            <a:fillRect/>
          </a:stretch>
        </p:blipFill>
        <p:spPr bwMode="auto">
          <a:xfrm>
            <a:off x="2753632" y="1596571"/>
            <a:ext cx="8814254" cy="4742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ratatum.com/wp-content/uploads/2018/11/shutterstock_271194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34" y="3165231"/>
            <a:ext cx="4244576" cy="2962714"/>
          </a:xfrm>
          <a:prstGeom prst="rect">
            <a:avLst/>
          </a:prstGeom>
          <a:noFill/>
        </p:spPr>
      </p:pic>
      <p:pic>
        <p:nvPicPr>
          <p:cNvPr id="24580" name="Picture 4" descr="https://catherineasquithgallery.com/uploads/posts/2021-02/1614534383_22-p-malchik-na-belom-fone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55" y="453359"/>
            <a:ext cx="4780914" cy="319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358" y="220605"/>
            <a:ext cx="9563500" cy="132556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Признаки  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креативности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7814" y="1825625"/>
            <a:ext cx="8336972" cy="435133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Беглость.</a:t>
            </a:r>
          </a:p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Гибкость мышления.</a:t>
            </a:r>
          </a:p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Наличие нестандартных идей – оригинальность.</a:t>
            </a:r>
          </a:p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Умение выбрать из множества решений самое выгодное.</a:t>
            </a:r>
          </a:p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Любознательность . </a:t>
            </a:r>
          </a:p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Способность к разработке гипотезы.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Удовлетворенность.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https://medboli.ru/wp-content/uploads/d/7/b/d7bfd191a2b75a9648eb6889dad824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3671" y="441435"/>
            <a:ext cx="3488329" cy="3786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Условия развития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креативности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школе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поощрение в детях инициативности познавательной    деятельности и независимости мышления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признание за ребенком права на индивидуальность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достижения ребенка отмечаются и поощряются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преобладание коллективных форм работы, когда «все обучают каждого и каждый обучает всех» ( Я.А. Коменский, И. Штурм)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дифференцированная образовательная деятельность педагога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386" y="685062"/>
            <a:ext cx="9563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«Дай  мне  действовать  самому, </a:t>
            </a:r>
            <a:b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я научусь»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s://est5.ru/storage/uploads/1whpqYQPHj4GZflWj8ecFcBxbzLMJwlUUtV3qzB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506" y="2288041"/>
            <a:ext cx="7727184" cy="404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871" y="464457"/>
            <a:ext cx="9563500" cy="5805715"/>
          </a:xfr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-избегать в стиле  преподавания  традиционности, будничности,  монотонности,  отрыва от  личного опыта  ребёнка;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-не  допускать  переутомления и учебных перегрузок;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-стимулировать познавательные интересы многообразием приёмов используя ИКТ;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236"/>
            <a:ext cx="9563500" cy="5631543"/>
          </a:xfrm>
          <a:prstGeom prst="cloudCallout">
            <a:avLst>
              <a:gd name="adj1" fmla="val 50678"/>
              <a:gd name="adj2" fmla="val 6047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обычный урок сделать необычным, как неинтересный материал представить интересным, как с современными детьми говорить на 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современном языке?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https://ya-mechtayu.ru/uploads/posts/2020-10/1603544756_boys_glasses_globe_505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450" y="3120770"/>
            <a:ext cx="3638550" cy="3737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65642-D4F0-47E9-876F-ED97F541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728606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мире, в котором мы живём очень важно научить этому подрастающее поколение, именно тех детей, которых сейчас мы учим в начальной школе.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https://avatars.mds.yandex.net/i?id=92fc9f040eb80f378f6629fbad786df9_l-5335451-images-thumbs&amp;ref=rim&amp;n=13&amp;w=1080&amp;h=1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970" y="2322287"/>
            <a:ext cx="5109029" cy="434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26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4271" y="925739"/>
            <a:ext cx="9563500" cy="14691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современной личности учащегося осуществляется 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процессе собственной деятельности, направленной на 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“открытие” нового знания. 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s://thumbs.dreamstime.com/b/%D1%88%D0%BA%D0%BE%D0%BB%D1%8C%D0%BD%D0%B8%D0%BA-2212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5525" y="2310285"/>
            <a:ext cx="4530725" cy="4547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815" y="754743"/>
            <a:ext cx="9563500" cy="4557485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личностно-ориентированного,</a:t>
            </a:r>
            <a:b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развивающего, </a:t>
            </a:r>
            <a:b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проблемного обучения, </a:t>
            </a:r>
            <a:b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игровые, проектные, </a:t>
            </a:r>
            <a:r>
              <a:rPr lang="ru-RU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информационно-коммуникативные. 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014" y="591910"/>
            <a:ext cx="8866243" cy="43513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проблемного обучения,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проектную деятельность,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игровые ,ИКТ, </a:t>
            </a:r>
          </a:p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https://rus-shkola.ru/wp-content/uploads/2020/07/%D0%90%D1%80%D0%B3%D1%83%D0%BC%D0%B5%D0%BD%D1%82%D1%8B-%D0%B4%D0%BB%D1%8F-%D0%B8%D1%82%D0%BE%D0%B3%D0%BE%D0%B2%D0%BE%D0%B3%D0%BE-%D1%81%D0%BE%D1%87%D0%B8%D0%BD%D0%B5%D0%BD%D0%B8%D1%8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3029838"/>
            <a:ext cx="7467600" cy="346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730" y="1613977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Технология – от греческих слов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technо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(искусство, ремесло, наука) и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logos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(понятие, учение). 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6" name="Picture 2" descr="https://thumbs.dreamstime.com/z/%D0%BF%D0%BE%D0%BC%D0%B5%D1%80%D0%B0%D0%BD%D1%86%D0%BE%D0%B2%D1%8B%D0%B9-%D0%BF%D0%B5%D1%80%D1%81%D0%BE%D0%BD%D0%B0%D0%B6-%D0%B8%D0%B7-%D0%BC%D1%83-%D1%8C%D1%82%D1%84%D0%B8-%D1%8C%D0%BC%D0%B0-%D1%81-%D0%B2%D0%BE%D0%BF%D1%80%D0%BE%D1%81%D0%B8%D1%82%D0%B5-%D1%8C%D0%BD%D1%8B%D0%BC%D0%B8-%D0%B7%D0%BD%D0%B0%D0%BA%D0%B0%D0%BC%D0%B8-%D0%B8-%D0%B1%D0%BE-30140332.jpg"/>
          <p:cNvPicPr>
            <a:picLocks noChangeAspect="1" noChangeArrowheads="1"/>
          </p:cNvPicPr>
          <p:nvPr/>
        </p:nvPicPr>
        <p:blipFill>
          <a:blip r:embed="rId2" cstate="print"/>
          <a:srcRect b="8394"/>
          <a:stretch>
            <a:fillRect/>
          </a:stretch>
        </p:blipFill>
        <p:spPr bwMode="auto">
          <a:xfrm>
            <a:off x="6534150" y="3086100"/>
            <a:ext cx="4098924" cy="3295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272" y="1439806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технологии в образовании рассматриваются как средство, с помощью которого может быть реализована новая образовательная парадигма.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362" name="AutoShape 2" descr="https://image.shutterstock.com/shutterstock/photos/357113654/display_1500/stock-photo--d-people-men-person-and-a-graph-arrow-business-partners-357113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image.shutterstock.com/shutterstock/photos/357113654/display_1500/stock-photo--d-people-men-person-and-a-graph-arrow-business-partners-357113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15625" t="15250" r="31094" b="21250"/>
          <a:stretch>
            <a:fillRect/>
          </a:stretch>
        </p:blipFill>
        <p:spPr bwMode="auto">
          <a:xfrm>
            <a:off x="6457950" y="3551790"/>
            <a:ext cx="4438650" cy="330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6214" y="4815568"/>
            <a:ext cx="9563500" cy="1585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«как» и «каким образом» цель воплощается в «конкретный вид продукции или её составную часть. </a:t>
            </a:r>
          </a:p>
          <a:p>
            <a:pPr algn="ctr">
              <a:buNone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338" name="AutoShape 2" descr="https://image.shutterstock.com/shutterstock/photos/122059258/display_1500/stock-photo--d-man-business-concept-1220592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21250" t="15000" r="37656" b="19500"/>
          <a:stretch>
            <a:fillRect/>
          </a:stretch>
        </p:blipFill>
        <p:spPr bwMode="auto">
          <a:xfrm>
            <a:off x="3219450" y="419101"/>
            <a:ext cx="621030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63500" cy="1325563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Проблемное обучение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2054"/>
            <a:ext cx="9563500" cy="435133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данной технологии определяется развитием высокого уровня мотивации к учебной деятельности, активизации познавательных интересов учащихся, что становится возможным при разрешении возникающих противоречий, создании проблемных ситуаций на уроке.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314" name="AutoShape 2" descr="https://image.shutterstock.com/shutterstock/photos/320704523/display_1500/stock-photo--d-character-with-many-light-bulb-ideas-above-his-head-isolated-on-white-background-320704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25625" t="15000" r="37969" b="22500"/>
          <a:stretch>
            <a:fillRect/>
          </a:stretch>
        </p:blipFill>
        <p:spPr bwMode="auto">
          <a:xfrm>
            <a:off x="7753350" y="3276600"/>
            <a:ext cx="443865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Игровые технологии 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https://nmsgc.org/images/thumbnails/images/news/2018/09-04/Training-fit-1200x8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990600"/>
            <a:ext cx="8866908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815" y="1033405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– сильнейшее средство социализации ребенка, она дает возможность моделировать разные ситуации жизни, искать выход.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https://nmsgc.org/images/thumbnails/images/news/2018/09-04/Training-fit-1200x8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099" y="2698155"/>
            <a:ext cx="6784975" cy="466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технологии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https://img2.freepng.ru/20180511/ure/kisspng-physical-activity-health-physics-physical-educatio-5af56fd757fbf9.8035040715260343913604.jpg"/>
          <p:cNvPicPr>
            <a:picLocks noChangeAspect="1" noChangeArrowheads="1"/>
          </p:cNvPicPr>
          <p:nvPr/>
        </p:nvPicPr>
        <p:blipFill>
          <a:blip r:embed="rId2" cstate="print"/>
          <a:srcRect l="15296" r="15370"/>
          <a:stretch>
            <a:fillRect/>
          </a:stretch>
        </p:blipFill>
        <p:spPr bwMode="auto">
          <a:xfrm>
            <a:off x="5886450" y="1143000"/>
            <a:ext cx="59436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9D7724-BEB9-42EC-9E6A-0D5520CF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86" y="612491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Какое мышление можно назвать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креативным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?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A8E3477-32CF-4502-A9C0-5B998DA2716B}"/>
              </a:ext>
            </a:extLst>
          </p:cNvPr>
          <p:cNvGrpSpPr/>
          <p:nvPr/>
        </p:nvGrpSpPr>
        <p:grpSpPr>
          <a:xfrm>
            <a:off x="6609839" y="4369620"/>
            <a:ext cx="4155970" cy="1518906"/>
            <a:chOff x="7491000" y="3879000"/>
            <a:chExt cx="1845000" cy="198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3696310C-2076-46B1-AFC0-F7523490C7CB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6B480DD2-607A-4168-8C6F-48EA6B3FBD46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grpFill/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5386B3B-F65B-4C44-9D99-742929EFFD6A}"/>
              </a:ext>
            </a:extLst>
          </p:cNvPr>
          <p:cNvGrpSpPr/>
          <p:nvPr/>
        </p:nvGrpSpPr>
        <p:grpSpPr>
          <a:xfrm>
            <a:off x="7330002" y="2910291"/>
            <a:ext cx="4155970" cy="1518906"/>
            <a:chOff x="7491000" y="3879000"/>
            <a:chExt cx="1845000" cy="1980000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106F12CB-9947-4281-BF8B-6DE609A8B5ED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DC5AE356-6D51-4589-84DC-E52AA7292E3B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0C7DBC9-ED6B-4D9A-B92C-0B16AF636A32}"/>
              </a:ext>
            </a:extLst>
          </p:cNvPr>
          <p:cNvGrpSpPr/>
          <p:nvPr/>
        </p:nvGrpSpPr>
        <p:grpSpPr>
          <a:xfrm>
            <a:off x="7847345" y="1465476"/>
            <a:ext cx="4155970" cy="1518906"/>
            <a:chOff x="7491000" y="3879000"/>
            <a:chExt cx="1845000" cy="198000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2451AFC0-E5DC-4BC6-A79E-F9EACBF6E8FB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1A8445AD-BC27-402A-BBB6-16D94D664BD5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F1E2C0-D528-4E57-BBB5-28F905A80DF3}"/>
              </a:ext>
            </a:extLst>
          </p:cNvPr>
          <p:cNvSpPr txBox="1"/>
          <p:nvPr/>
        </p:nvSpPr>
        <p:spPr>
          <a:xfrm>
            <a:off x="6676571" y="4792965"/>
            <a:ext cx="3672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Видение ситуации с разных сторон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9BABEFE-B9C9-4036-B0ED-6ED9ED4099AB}"/>
              </a:ext>
            </a:extLst>
          </p:cNvPr>
          <p:cNvSpPr txBox="1"/>
          <p:nvPr/>
        </p:nvSpPr>
        <p:spPr>
          <a:xfrm>
            <a:off x="8052329" y="3532264"/>
            <a:ext cx="295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Смекалка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CC5178-CC15-41D8-B582-5BC0CFE542F0}"/>
              </a:ext>
            </a:extLst>
          </p:cNvPr>
          <p:cNvSpPr txBox="1"/>
          <p:nvPr/>
        </p:nvSpPr>
        <p:spPr>
          <a:xfrm>
            <a:off x="7939315" y="2093510"/>
            <a:ext cx="39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Уникальные идеи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17CCA7F-6505-4817-9FCE-408145741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01930" y="2240778"/>
            <a:ext cx="540000" cy="5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E08B8B3-EC44-4465-8A11-6D4066C10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71839" y="3570914"/>
            <a:ext cx="540000" cy="5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4F055BD-3C7D-4261-9296-35A7AE003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719805" y="5107386"/>
            <a:ext cx="540000" cy="54000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 l="18518" t="12302" r="32511" b="15675"/>
          <a:stretch>
            <a:fillRect/>
          </a:stretch>
        </p:blipFill>
        <p:spPr bwMode="auto">
          <a:xfrm>
            <a:off x="-1" y="1589315"/>
            <a:ext cx="6749143" cy="5268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792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096" y="674580"/>
            <a:ext cx="9563500" cy="21335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сегодня – научить ребенка различным  приёмам  и  методам сохранения  и  укрепления  своего здоровья.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https://ustaliy.ru/wp-content/uploads/2022/10/test-mozhete-li-vy-pozabotitsya-o-svoem-zdorove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75572"/>
            <a:ext cx="5605407" cy="42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935" y="1883273"/>
            <a:ext cx="9563500" cy="1325563"/>
          </a:xfrm>
        </p:spPr>
        <p:txBody>
          <a:bodyPr/>
          <a:lstStyle/>
          <a:p>
            <a:pPr lvl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Вхождение в рабочий день.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ситуации выбора и успеха.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https://dietitianconnection.com/app/uploads/2015/09/boy-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159" y="1734207"/>
            <a:ext cx="6851682" cy="456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приемов рефлексии.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на вас произвело наибольшее впечатление?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получилось лучше всего?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Какие задания показались наиболее интересными?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вызвало затруднения?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 чем хочется поразмышлять?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совет дали бы себе?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Кому захотелось сделать комплимент?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Пригодятся ли вам знания сегодняшнего урока в дальнейшем?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886" y="742212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«Чтобы сделать ребёнка умным и рассудительным, сделайте его крепким и здоровым».        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i08.fotocdn.net/s128/c25307d87b637990/public_pin_l/2904528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564" y="2253129"/>
            <a:ext cx="7413625" cy="42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273" y="3064958"/>
            <a:ext cx="9563500" cy="132556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00" y="452833"/>
            <a:ext cx="95635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Каким способом можно развивать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креативное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мышление на уроке?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218" name="AutoShape 2" descr="https://img.freepik.com/free-photo/emotional-school-boy-sitting-desk-with-many-school-supplies-first-day-school-kid-boy-from-primary-school-back-school-child-from-elementary-school_130265-2314.jpg?size=626&amp;ext=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img.freepik.com/free-photo/emotional-school-boy-sitting-desk-with-many-school-supplies-first-day-school-kid-boy-from-primary-school-back-school-child-from-elementary-school_130265-2314.jpg?size=626&amp;ext=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 l="17737" t="21627" r="36415" b="24206"/>
          <a:stretch>
            <a:fillRect/>
          </a:stretch>
        </p:blipFill>
        <p:spPr bwMode="auto">
          <a:xfrm>
            <a:off x="3846286" y="2008640"/>
            <a:ext cx="7300686" cy="48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89487" y="3425373"/>
            <a:ext cx="4383314" cy="1117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Применение педагогических технологий на уроке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57" y="4862286"/>
            <a:ext cx="4383314" cy="1117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развития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креативного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мышления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2171" y="1436917"/>
            <a:ext cx="4383314" cy="1117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способа формирования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8067" y="549312"/>
            <a:ext cx="4383314" cy="1117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функциональной грамотности.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64229" y="595086"/>
            <a:ext cx="7649028" cy="5834742"/>
            <a:chOff x="2264229" y="595086"/>
            <a:chExt cx="7649028" cy="5834742"/>
          </a:xfrm>
        </p:grpSpPr>
        <p:sp>
          <p:nvSpPr>
            <p:cNvPr id="7" name="Овал 6"/>
            <p:cNvSpPr/>
            <p:nvPr/>
          </p:nvSpPr>
          <p:spPr>
            <a:xfrm>
              <a:off x="2264229" y="595086"/>
              <a:ext cx="7649028" cy="5834742"/>
            </a:xfrm>
            <a:prstGeom prst="ellips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9942" y="1654629"/>
              <a:ext cx="6400800" cy="39703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Применение педагогических технологий на уроке, для развития </a:t>
              </a:r>
              <a:r>
                <a:rPr lang="ru-RU" sz="3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креативного</a:t>
              </a:r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мышления как способа формирования функциональной грамотности.</a:t>
              </a:r>
              <a:b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</a:b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22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215" y="2789634"/>
            <a:ext cx="95635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Диана Андреевна</a:t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классов, </a:t>
            </a: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дефектолог</a:t>
            </a: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педагог по </a:t>
            </a:r>
            <a:r>
              <a:rPr lang="ru-RU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нейрокоррекции</a:t>
            </a: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почерка у детей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5A8845-72B0-4405-BAF2-210133E9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Термин «функциональная грамотность» введен ЮНЕСКО  ещё в 1957 году 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https://prv0.lori-images.net/diversity-social-media-hand-tree-0010803424-preview.jpg"/>
          <p:cNvPicPr>
            <a:picLocks noChangeAspect="1" noChangeArrowheads="1"/>
          </p:cNvPicPr>
          <p:nvPr/>
        </p:nvPicPr>
        <p:blipFill>
          <a:blip r:embed="rId2" cstate="print"/>
          <a:srcRect b="26397"/>
          <a:stretch>
            <a:fillRect/>
          </a:stretch>
        </p:blipFill>
        <p:spPr bwMode="auto">
          <a:xfrm>
            <a:off x="5533783" y="2152356"/>
            <a:ext cx="5787359" cy="4705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71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FF60C1-20B5-4E30-B1B3-22C36150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271" y="743119"/>
            <a:ext cx="9563500" cy="208716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Функционально грамотный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человек — тот, кому  навыки  письма  и  чтения  позволяют участвовать  во  всех  занятиях, для которых в обществе  требуется  грамотность.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s://edu.volna-talant.ru/pluginfile.php/2533/course/overviewfiles/%D0%BE%D0%B1%D0%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256" y="2834651"/>
            <a:ext cx="6089016" cy="380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6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29F3F-21C6-4F4E-A17F-DF3E0DB1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073" y="0"/>
            <a:ext cx="4294242" cy="6386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 чём разница?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422400"/>
            <a:ext cx="7402286" cy="1277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Умения и навыки развиты достаточно для бытового и профессионального взаимодействия.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https://oir.mobi/uploads/posts/2019-12/1576670221_21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5771"/>
            <a:ext cx="6286131" cy="404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www.proaist.ru/upload/iblock/f7e/f7efeaadf206491367d2bc8cf03733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631" y="2844800"/>
            <a:ext cx="5913369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16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495</Words>
  <Application>Microsoft Office PowerPoint</Application>
  <PresentationFormat>Произвольный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Что помогает находить нестандартные решения в сложных ситуациях?</vt:lpstr>
      <vt:lpstr>В мире, в котором мы живём очень важно научить этому подрастающее поколение, именно тех детей, которых сейчас мы учим в начальной школе. </vt:lpstr>
      <vt:lpstr>Какое мышление можно назвать креативным ? </vt:lpstr>
      <vt:lpstr>Каким способом можно развивать креативное мышление на уроке? </vt:lpstr>
      <vt:lpstr>Слайд 5</vt:lpstr>
      <vt:lpstr>Диана Андреевна  Учитель начальных классов, дефектолог, педагог по нейрокоррекции почерка у детей</vt:lpstr>
      <vt:lpstr>Термин «функциональная грамотность» введен ЮНЕСКО  ещё в 1957 году . </vt:lpstr>
      <vt:lpstr>Функционально грамотный человек — тот, кому  навыки  письма  и  чтения  позволяют участвовать  во  всех  занятиях, для которых в обществе  требуется  грамотность.</vt:lpstr>
      <vt:lpstr>  В чём разница? </vt:lpstr>
      <vt:lpstr>Слайд 10</vt:lpstr>
      <vt:lpstr>Что она значит для учителей?</vt:lpstr>
      <vt:lpstr>Формирование функциональной грамотности в начальной школе или старшей? </vt:lpstr>
      <vt:lpstr>Педагог сейчас</vt:lpstr>
      <vt:lpstr>Слайд 14</vt:lpstr>
      <vt:lpstr>Признаки   креативности</vt:lpstr>
      <vt:lpstr>Условия развития креативности в школе</vt:lpstr>
      <vt:lpstr>«Дай  мне  действовать  самому,  и я научусь»</vt:lpstr>
      <vt:lpstr>-избегать в стиле  преподавания  традиционности, будничности,  монотонности,  отрыва от  личного опыта  ребёнка;   -не  допускать  переутомления и учебных перегрузок;   -стимулировать познавательные интересы многообразием приёмов используя ИКТ;   </vt:lpstr>
      <vt:lpstr>Как обычный урок сделать необычным, как неинтересный материал представить интересным, как с современными детьми говорить на  современном языке?</vt:lpstr>
      <vt:lpstr>Слайд 20</vt:lpstr>
      <vt:lpstr> личностно-ориентированного, развивающего,  проблемного обучения,  игровые, проектные, здоровьесберегающие   информационно-коммуникативные. </vt:lpstr>
      <vt:lpstr>Слайд 22</vt:lpstr>
      <vt:lpstr>Технология – от греческих слов technо (искусство, ремесло, наука) и logos (понятие, учение).  </vt:lpstr>
      <vt:lpstr>Современные технологии в образовании рассматриваются как средство, с помощью которого может быть реализована новая образовательная парадигма. </vt:lpstr>
      <vt:lpstr>Слайд 25</vt:lpstr>
      <vt:lpstr>Проблемное обучение</vt:lpstr>
      <vt:lpstr>Игровые технологии </vt:lpstr>
      <vt:lpstr>Игра – сильнейшее средство социализации ребенка, она дает возможность моделировать разные ситуации жизни, искать выход. </vt:lpstr>
      <vt:lpstr>Здоровьесберегающие   технологии</vt:lpstr>
      <vt:lpstr>Задача сегодня – научить ребенка различным  приёмам  и  методам сохранения  и  укрепления  своего здоровья. </vt:lpstr>
      <vt:lpstr>Вхождение в рабочий день.</vt:lpstr>
      <vt:lpstr>Создание ситуации выбора и успеха.</vt:lpstr>
      <vt:lpstr>Использование приемов рефлексии. </vt:lpstr>
      <vt:lpstr>«Чтобы сделать ребёнка умным и рассудительным, сделайте его крепким и здоровым».        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Лунёва</cp:lastModifiedBy>
  <cp:revision>76</cp:revision>
  <dcterms:created xsi:type="dcterms:W3CDTF">2021-05-01T08:43:30Z</dcterms:created>
  <dcterms:modified xsi:type="dcterms:W3CDTF">2023-02-13T13:40:04Z</dcterms:modified>
</cp:coreProperties>
</file>