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7"/>
  </p:notesMasterIdLst>
  <p:sldIdLst>
    <p:sldId id="374" r:id="rId2"/>
    <p:sldId id="375" r:id="rId3"/>
    <p:sldId id="376" r:id="rId4"/>
    <p:sldId id="377" r:id="rId5"/>
    <p:sldId id="293" r:id="rId6"/>
    <p:sldId id="304" r:id="rId7"/>
    <p:sldId id="346" r:id="rId8"/>
    <p:sldId id="352" r:id="rId9"/>
    <p:sldId id="370" r:id="rId10"/>
    <p:sldId id="347" r:id="rId11"/>
    <p:sldId id="365" r:id="rId12"/>
    <p:sldId id="367" r:id="rId13"/>
    <p:sldId id="369" r:id="rId14"/>
    <p:sldId id="345" r:id="rId15"/>
    <p:sldId id="373" r:id="rId16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1460" y="3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7C3617D-4B79-EEE4-B1E0-98FBA697E4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CF6F6-E0A8-706C-374B-EDE9A94858F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4410D5F-69C0-47DF-B701-83324180E931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876B80FD-46BF-F49C-BA50-A1561C8944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58E046C1-1302-8F62-114C-74B18B15BF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9417C2-8330-C67F-0944-5DDC46FEBED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1AB5A6-BEBC-72F6-B894-2B101ED8EC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B61AA3A-1C66-41E0-BE11-C160DC4376D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E67A9F71-B7DF-1FE4-C13C-91D2817849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695088E-D62F-4210-A7CA-55D25DFABADA}" type="slidenum">
              <a:rPr lang="ru-RU" altLang="ru-RU">
                <a:latin typeface="Calibri" panose="020F0502020204030204" pitchFamily="34" charset="0"/>
              </a:rPr>
              <a:pPr eaLnBrk="1" hangingPunct="1"/>
              <a:t>5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21507" name="Образ слайда 1">
            <a:extLst>
              <a:ext uri="{FF2B5EF4-FFF2-40B4-BE49-F238E27FC236}">
                <a16:creationId xmlns:a16="http://schemas.microsoft.com/office/drawing/2014/main" id="{6405462B-D45E-D238-D3B5-DE37F7970F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Заметки 2">
            <a:extLst>
              <a:ext uri="{FF2B5EF4-FFF2-40B4-BE49-F238E27FC236}">
                <a16:creationId xmlns:a16="http://schemas.microsoft.com/office/drawing/2014/main" id="{07F2F095-E62E-3971-459D-6840702460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7" rIns="91432" bIns="4571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1509" name="Номер слайда 3">
            <a:extLst>
              <a:ext uri="{FF2B5EF4-FFF2-40B4-BE49-F238E27FC236}">
                <a16:creationId xmlns:a16="http://schemas.microsoft.com/office/drawing/2014/main" id="{6D884B09-8A39-A83D-9A73-A59D7D45DD7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7" rIns="91432" bIns="45717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4DDAA5E-25D3-4BFD-94B3-F6D18B62C1BF}" type="slidenum">
              <a:rPr lang="ru-RU" altLang="ru-RU" sz="1200"/>
              <a:pPr algn="r" eaLnBrk="1" hangingPunct="1"/>
              <a:t>5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146401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76B9992F-BE04-E9D7-42BE-1D5C208237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628290E-CDD8-46F2-B1A7-000501F61AC7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7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7891" name="Rectangle 7">
            <a:extLst>
              <a:ext uri="{FF2B5EF4-FFF2-40B4-BE49-F238E27FC236}">
                <a16:creationId xmlns:a16="http://schemas.microsoft.com/office/drawing/2014/main" id="{F8EA9B31-B596-9EAA-F4FD-8C3A0480A02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258B804-A410-4D4F-8B58-966E029E6538}" type="slidenum"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7</a:t>
            </a:fld>
            <a:endParaRPr lang="ru-RU" altLang="ru-RU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D4F2B6F7-EABB-AB1A-A29B-78E7D6B68B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3">
            <a:extLst>
              <a:ext uri="{FF2B5EF4-FFF2-40B4-BE49-F238E27FC236}">
                <a16:creationId xmlns:a16="http://schemas.microsoft.com/office/drawing/2014/main" id="{132A1CEF-AEF7-8A9F-C901-E9A1345983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Одной из современных образовательных технологий является «Обучение в сотрудничестве». Использование этой технологии позволяет значительно разнообразить уроки. Задачи технологии обучения в сотрудничестве: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организовать совместную с обучающимися активную деятельность в учебных и внеучебных  ситуациях;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 способствовать социальной адаптации обучающихся;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 формировать коммуникативные и интеллектуальные умения критического мышления</a:t>
            </a:r>
          </a:p>
          <a:p>
            <a:pPr eaLnBrk="1" hangingPunct="1">
              <a:spcBef>
                <a:spcPct val="0"/>
              </a:spcBef>
            </a:pPr>
            <a:endParaRPr lang="ru-RU" altLang="ru-RU"/>
          </a:p>
          <a:p>
            <a:pPr eaLnBrk="1" hangingPunct="1">
              <a:spcBef>
                <a:spcPct val="0"/>
              </a:spcBef>
            </a:pPr>
            <a:endParaRPr lang="en-US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220B0B05-07FC-AA67-A184-9CBF05A563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EA039AC-7FF5-45B9-9F93-4D9ED3901D50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8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8915" name="Rectangle 7">
            <a:extLst>
              <a:ext uri="{FF2B5EF4-FFF2-40B4-BE49-F238E27FC236}">
                <a16:creationId xmlns:a16="http://schemas.microsoft.com/office/drawing/2014/main" id="{E0D54180-32CC-A49D-0223-84CA8577036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27BE9E0-6C89-487F-9A57-32BB8CC8AABB}" type="slidenum"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8</a:t>
            </a:fld>
            <a:endParaRPr lang="ru-RU" altLang="ru-RU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E96E5022-3E15-30C1-F97C-D36C7D3198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7" name="Rectangle 3">
            <a:extLst>
              <a:ext uri="{FF2B5EF4-FFF2-40B4-BE49-F238E27FC236}">
                <a16:creationId xmlns:a16="http://schemas.microsoft.com/office/drawing/2014/main" id="{692D5CE3-9201-7540-97B5-B9F9361EE5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Основные идеи технологии (слайд). Главная идея обучения в сотрудничестве – учиться вместе, а не просто что-то выполнять одновременно. Моя практика показывает, что вместе учиться не только легче и интереснее, но и значительно эффективнее. Причем важно, что эта эффективность касается не только успехов учеников, их интеллектуального развития, но и нравственного. </a:t>
            </a:r>
            <a:endParaRPr lang="en-US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9A3101CF-F5AB-0470-83A2-FD5F07F0F6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81BADB4-26DA-4795-8258-8696CBD4E2A5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9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9939" name="Rectangle 7">
            <a:extLst>
              <a:ext uri="{FF2B5EF4-FFF2-40B4-BE49-F238E27FC236}">
                <a16:creationId xmlns:a16="http://schemas.microsoft.com/office/drawing/2014/main" id="{4F95076C-6109-C1ED-ACE5-263EBEF6338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2E387A2-84C0-4B7A-A15B-521E52ABEB6C}" type="slidenum"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9</a:t>
            </a:fld>
            <a:endParaRPr lang="ru-RU" altLang="ru-RU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63B0D265-FB86-DEB0-AF1A-ED00EAD819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3">
            <a:extLst>
              <a:ext uri="{FF2B5EF4-FFF2-40B4-BE49-F238E27FC236}">
                <a16:creationId xmlns:a16="http://schemas.microsoft.com/office/drawing/2014/main" id="{1EDA1FB8-3C67-5F06-C086-252FD804EA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На мой взгляд, результаты применения технологии обучения в сотрудничестве следующие: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1.	Лучшее усвоение учебного материала.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2.	Навыки самостоятельной работы с информацией.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3.	Умение правильно обрабатывать информацию, анализировать и делать выводы.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4.	Умение ценить труд свой и своих товарищей.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5.	Развитие коммуникативных навыков и умений.</a:t>
            </a:r>
          </a:p>
          <a:p>
            <a:pPr eaLnBrk="1" hangingPunct="1">
              <a:spcBef>
                <a:spcPct val="0"/>
              </a:spcBef>
            </a:pPr>
            <a:endParaRPr lang="en-US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54E62219-34B1-FCCA-E5A7-927DB7B2F0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F93631F-7593-4508-A5EE-9AA8FBAC5300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10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Rectangle 7">
            <a:extLst>
              <a:ext uri="{FF2B5EF4-FFF2-40B4-BE49-F238E27FC236}">
                <a16:creationId xmlns:a16="http://schemas.microsoft.com/office/drawing/2014/main" id="{2B84DF36-6592-C95F-640E-43F60AF23F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409C82D-DBFF-41E4-938B-56D0305A8F3B}" type="slidenum"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10</a:t>
            </a:fld>
            <a:endParaRPr lang="ru-RU" altLang="ru-RU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B6FBF1CA-7A96-DAD1-82D4-601E156197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3">
            <a:extLst>
              <a:ext uri="{FF2B5EF4-FFF2-40B4-BE49-F238E27FC236}">
                <a16:creationId xmlns:a16="http://schemas.microsoft.com/office/drawing/2014/main" id="{6873C280-0CEE-3418-2A6A-C91156F8DA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Основные варианты организации обучения в сотрудничестве, которые я применяю на своих уроках: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работа обучающихся в парах, группах;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проектно-исследовательская деятельность.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Остановлюсь на проектной деятельности 9примеры на слайдах).</a:t>
            </a:r>
          </a:p>
          <a:p>
            <a:pPr eaLnBrk="1" hangingPunct="1">
              <a:spcBef>
                <a:spcPct val="0"/>
              </a:spcBef>
            </a:pPr>
            <a:endParaRPr lang="en-US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5FBF8922-9D56-FFF3-6327-69086DCD28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A37B2E1-D49C-465E-B6B8-410ACD09B0DF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11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987" name="Rectangle 7">
            <a:extLst>
              <a:ext uri="{FF2B5EF4-FFF2-40B4-BE49-F238E27FC236}">
                <a16:creationId xmlns:a16="http://schemas.microsoft.com/office/drawing/2014/main" id="{C267CFFB-D9CB-30F4-46BA-8BDD546759B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3E8683F-BE07-4CD4-A94C-A4834D28BD01}" type="slidenum"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11</a:t>
            </a:fld>
            <a:endParaRPr lang="ru-RU" altLang="ru-RU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567299D6-031F-CAC1-E4FD-A6D10232CA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3">
            <a:extLst>
              <a:ext uri="{FF2B5EF4-FFF2-40B4-BE49-F238E27FC236}">
                <a16:creationId xmlns:a16="http://schemas.microsoft.com/office/drawing/2014/main" id="{49E7D994-ADD8-1D76-FD8C-6D12633A72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56EBDF96-244A-F2B4-1592-F3EC6ABA53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76FFDAA-7CFE-453C-A238-C5C1714AEA97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12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3011" name="Rectangle 7">
            <a:extLst>
              <a:ext uri="{FF2B5EF4-FFF2-40B4-BE49-F238E27FC236}">
                <a16:creationId xmlns:a16="http://schemas.microsoft.com/office/drawing/2014/main" id="{3A0AC86F-5824-B79C-240F-B6C4FB02D3C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C73B924-EB25-4F95-8ACA-A78B84B4965C}" type="slidenum"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12</a:t>
            </a:fld>
            <a:endParaRPr lang="ru-RU" altLang="ru-RU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4627CF10-DEF3-7EDD-DE34-BE6A8066B0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3">
            <a:extLst>
              <a:ext uri="{FF2B5EF4-FFF2-40B4-BE49-F238E27FC236}">
                <a16:creationId xmlns:a16="http://schemas.microsoft.com/office/drawing/2014/main" id="{D97A3016-A50E-854F-A445-C7B1EE75F9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565A597D-73B3-FABA-592F-7B5FD89726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D1E07DF-5E82-4B1A-970A-91D72E874FE4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13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4035" name="Rectangle 7">
            <a:extLst>
              <a:ext uri="{FF2B5EF4-FFF2-40B4-BE49-F238E27FC236}">
                <a16:creationId xmlns:a16="http://schemas.microsoft.com/office/drawing/2014/main" id="{7F7B47BD-7AED-0E79-6510-1DBF9598B77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5A73A14-D0F8-4D78-BD19-81FCCD7BB504}" type="slidenum"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13</a:t>
            </a:fld>
            <a:endParaRPr lang="ru-RU" altLang="ru-RU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62BB31ED-40A7-F99D-ED6F-9F9D5AB176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3">
            <a:extLst>
              <a:ext uri="{FF2B5EF4-FFF2-40B4-BE49-F238E27FC236}">
                <a16:creationId xmlns:a16="http://schemas.microsoft.com/office/drawing/2014/main" id="{7DD51A8F-3CD0-5CBB-EC5E-0D3D53AD3F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6E056E3E-E414-826F-28A3-02EB52FD52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9F74365-506B-4317-BDB6-7719F007143D}" type="slidenum">
              <a:rPr lang="ru-RU" altLang="ru-RU">
                <a:latin typeface="Calibri" panose="020F0502020204030204" pitchFamily="34" charset="0"/>
              </a:rPr>
              <a:pPr eaLnBrk="1" hangingPunct="1"/>
              <a:t>14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68611" name="Rectangle 7">
            <a:extLst>
              <a:ext uri="{FF2B5EF4-FFF2-40B4-BE49-F238E27FC236}">
                <a16:creationId xmlns:a16="http://schemas.microsoft.com/office/drawing/2014/main" id="{F29CE359-A209-20AD-EA45-FF982C27D25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792F8F0-489B-417E-9A73-E7DA3DA5A79C}" type="slidenum">
              <a:rPr lang="ru-RU" altLang="ru-RU" sz="1200">
                <a:latin typeface="Calibri" panose="020F0502020204030204" pitchFamily="34" charset="0"/>
              </a:rPr>
              <a:pPr algn="r" eaLnBrk="1" hangingPunct="1"/>
              <a:t>14</a:t>
            </a:fld>
            <a:endParaRPr lang="ru-RU" altLang="ru-RU" sz="1200">
              <a:latin typeface="Calibri" panose="020F0502020204030204" pitchFamily="34" charset="0"/>
            </a:endParaRPr>
          </a:p>
        </p:txBody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EB984637-CBE1-6985-1ED0-3DC9022848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3" name="Rectangle 3">
            <a:extLst>
              <a:ext uri="{FF2B5EF4-FFF2-40B4-BE49-F238E27FC236}">
                <a16:creationId xmlns:a16="http://schemas.microsoft.com/office/drawing/2014/main" id="{A6D65688-52A4-3F25-0FD8-7188DB49ED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Я считаю, что применение элементов технологии обучения в сотрудничестве, несомненно, положительно влияет на качество усвоение знаний и развитие суворовцев, а, именно: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в ходе совместной работы развивается трудолюбие, добросовестное отношение к труду, мотивация трудовой деятельности;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возрастает самодисциплина, способность взаимодействовать со сверстниками;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развивается память, способность к оценке, способность предвидеть ход деятельности, понимание причинно-следственных связей и другие качества творческой личности;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формируется интеллектуальная инициатива, практическое мышление, способности принимать самостоятельно ответственное решение в ограниченный период времени;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формируется волевая сфера.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Подводя итоги моей совместной работы с суворовцами, хочу сказать, что применение технологии обучения в сотрудничестве готовит не только профессионала, работника в определённой сфере, а, что самое важное, ориентирует их на подготовку к собственной жизнедеятельности.</a:t>
            </a:r>
          </a:p>
          <a:p>
            <a:pPr eaLnBrk="1" hangingPunct="1">
              <a:spcBef>
                <a:spcPct val="0"/>
              </a:spcBef>
            </a:pPr>
            <a:endParaRPr lang="en-US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347880-6A75-7F43-7CD6-4BF8D47EE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C3A6B1-2FFF-B52A-E9AA-3418B69E4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3E1855-42D0-D399-54BC-6D70F96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026FD3F-41D3-41E0-82E7-A4187AA8D203}" type="slidenum">
              <a:rPr lang="ru-RU" altLang="ru-RU"/>
              <a:pPr lvl="1"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2695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A93E79-2CF8-7AF8-2083-0AE729110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1390C2-C2C0-182D-B818-F43FE30C7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8D228B-38BE-780A-A80E-58B244F06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57C45E5-3180-4510-BAA1-764B34C23BD9}" type="slidenum">
              <a:rPr lang="ru-RU" altLang="ru-RU"/>
              <a:pPr lvl="1"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3808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8D7610-F19C-9699-BC4A-BB439A6AC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DF5838-3DFD-A947-4E7C-576338CF6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E70AF4-063E-7C33-1E3B-0B8A2CECF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0975238D-DB21-4260-AA95-7938FEF0F67A}" type="slidenum">
              <a:rPr lang="ru-RU" altLang="ru-RU"/>
              <a:pPr lvl="1"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060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482365-3B08-5FD7-92C6-195A80901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537C68-E0AD-08C6-FEA5-3756E7A12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32EE65-4E9B-3A41-80B8-6D8F4845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7534D3C-6C7E-4875-83BF-895762BFD84A}" type="slidenum">
              <a:rPr lang="ru-RU" altLang="ru-RU"/>
              <a:pPr lvl="1"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380441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38A489-41C5-7159-6A0E-CE54BA89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2F4A2D-C5B9-7E8F-7C9C-B86EBE654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5FF674-4E18-0C36-311F-31AAAF235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9DCDAE9-7986-45E8-B43E-657D6BA70F95}" type="slidenum">
              <a:rPr lang="ru-RU" altLang="ru-RU"/>
              <a:pPr lvl="1"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8104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73B98EC0-1B4B-B8C7-15D0-3044E668F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A7A8EF05-C484-162E-112E-5D6A9C3D3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460519C-E5A5-4A40-1E59-5565F6DE2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E4A78C8-5DD8-4B86-93D7-B38A30388A17}" type="slidenum">
              <a:rPr lang="ru-RU" altLang="ru-RU"/>
              <a:pPr lvl="1"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3996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2DD24A3A-5AB8-7227-2B24-44FE90BA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056982AD-790A-F667-B7D5-D45B705BF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CFEC717B-5F54-1C28-DCC3-CA34DC2C3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07E75E38-A0E4-4B23-ABFD-F3DD667A5D5A}" type="slidenum">
              <a:rPr lang="ru-RU" altLang="ru-RU"/>
              <a:pPr lvl="1"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570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266D5448-0593-0244-DF5C-41B79610E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920FC260-7CFE-C392-99C5-47B88FFA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C0C698BA-AA56-0E49-BA2A-CCAC8123F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2EB8E563-C2A8-4CCC-94D8-B3E52A3D0045}" type="slidenum">
              <a:rPr lang="ru-RU" altLang="ru-RU"/>
              <a:pPr lvl="1"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599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D0AC3A9A-D97F-1896-99A7-6CAF54E2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DF8B5032-BCFA-46E7-5178-00B4F4F3D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5C912405-E16E-F45F-A974-0C5791249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7B99589-362A-4AC1-A398-E19987D391DE}" type="slidenum">
              <a:rPr lang="ru-RU" altLang="ru-RU"/>
              <a:pPr lvl="1"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817270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11F9911-A545-A964-AC05-AC3D89B5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014E9AC-7324-D2BA-D992-6C3C2E63E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C4FDC00-B368-7E80-451D-56FDCDC2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790ACD5F-89FF-4D5F-9B00-BC64A53C16DF}" type="slidenum">
              <a:rPr lang="ru-RU" altLang="ru-RU"/>
              <a:pPr lvl="1"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0760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D865996-58A3-AAFC-16E1-4CD54580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8917733-C5A1-20DA-C683-EA687C13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4FA89DC8-1FA1-F9C0-0449-1A1B7DDA3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3839D87E-2320-4D0D-B095-8C5140FB6986}" type="slidenum">
              <a:rPr lang="ru-RU" altLang="ru-RU"/>
              <a:pPr lvl="1"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1004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E7FD8423-EC3F-BAC8-464B-3247DC06200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051FEC50-E8B8-4D4B-909E-77E1D0F765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A7BC39-9028-814D-A0D8-3999083F16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F8ADA6-84A1-1DA9-E46B-AE553A5D31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D2E645-6E88-F1FF-1382-6F83F49FC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2pPr lvl="1">
              <a:defRPr>
                <a:latin typeface="Calibri" panose="020F0502020204030204" pitchFamily="34" charset="0"/>
              </a:defRPr>
            </a:lvl2pPr>
          </a:lstStyle>
          <a:p>
            <a:pPr lvl="1"/>
            <a:fld id="{5E2C67DA-92A2-4E29-ABDB-569FE45208BE}" type="slidenum">
              <a:rPr lang="ru-RU" altLang="ru-RU"/>
              <a:pPr lvl="1"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996FD0-E74B-782C-2597-B6F471B0C8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" b="16471"/>
          <a:stretch/>
        </p:blipFill>
        <p:spPr>
          <a:xfrm>
            <a:off x="0" y="0"/>
            <a:ext cx="9249329" cy="6886886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2579B4A2-2DF1-B11D-927C-82531E9CF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17" y="195486"/>
            <a:ext cx="9057183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казенное общеобразовательное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«Тверское суворовское военное училище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Министерства обороны Российской Федерации»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59F33-FBC4-168F-41FC-F7A9523329E3}"/>
              </a:ext>
            </a:extLst>
          </p:cNvPr>
          <p:cNvSpPr txBox="1"/>
          <p:nvPr/>
        </p:nvSpPr>
        <p:spPr>
          <a:xfrm>
            <a:off x="179512" y="1840720"/>
            <a:ext cx="896448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СОТРУДНИЧЕСТВО, СОТВОРЧЕСТВО ПРЕПОДАВАТЕЛЯ И СУВОРОВЦЕВ</a:t>
            </a:r>
          </a:p>
          <a:p>
            <a:pPr algn="r"/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Емельянов Александр Михайлович, </a:t>
            </a:r>
          </a:p>
          <a:p>
            <a:pPr algn="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технологии</a:t>
            </a:r>
          </a:p>
          <a:p>
            <a:pPr algn="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категории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811E5FB1-1ADE-4911-6A12-92FFDFCA1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714" y="6357958"/>
            <a:ext cx="650676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Тверь, 2023</a:t>
            </a:r>
          </a:p>
        </p:txBody>
      </p:sp>
    </p:spTree>
    <p:extLst>
      <p:ext uri="{BB962C8B-B14F-4D97-AF65-F5344CB8AC3E}">
        <p14:creationId xmlns:p14="http://schemas.microsoft.com/office/powerpoint/2010/main" val="2788537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8A0D794F-69A7-77F0-071F-25E291442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713" y="127000"/>
            <a:ext cx="7634287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ru-RU" sz="24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84C0E441-9611-118E-8CD2-C201DCD6E28C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03225" y="1189960"/>
            <a:ext cx="8553450" cy="700087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суворовцев в парах, группах 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Проектно-исследовательская деятельность</a:t>
            </a:r>
          </a:p>
        </p:txBody>
      </p:sp>
      <p:sp>
        <p:nvSpPr>
          <p:cNvPr id="6148" name="Номер слайда 13">
            <a:extLst>
              <a:ext uri="{FF2B5EF4-FFF2-40B4-BE49-F238E27FC236}">
                <a16:creationId xmlns:a16="http://schemas.microsoft.com/office/drawing/2014/main" id="{88FE4E9A-D958-1B83-A537-D02F8C7A4624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149" name="Rectangle 2">
            <a:extLst>
              <a:ext uri="{FF2B5EF4-FFF2-40B4-BE49-F238E27FC236}">
                <a16:creationId xmlns:a16="http://schemas.microsoft.com/office/drawing/2014/main" id="{942A179C-36F7-EDAA-1749-D340E5BE8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651250"/>
            <a:ext cx="855345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br>
              <a:rPr lang="ru-RU" altLang="ru-RU" sz="2800" b="1">
                <a:solidFill>
                  <a:srgbClr val="990000"/>
                </a:solidFill>
                <a:latin typeface="Calibri" panose="020F0502020204030204" pitchFamily="34" charset="0"/>
              </a:rPr>
            </a:br>
            <a:endParaRPr lang="ru-RU" altLang="ru-RU" sz="2400" b="1">
              <a:solidFill>
                <a:srgbClr val="990000"/>
              </a:solidFill>
              <a:latin typeface="Calibri" panose="020F0502020204030204" pitchFamily="34" charset="0"/>
            </a:endParaRPr>
          </a:p>
        </p:txBody>
      </p:sp>
      <p:sp>
        <p:nvSpPr>
          <p:cNvPr id="6151" name="Прямоугольник 1">
            <a:extLst>
              <a:ext uri="{FF2B5EF4-FFF2-40B4-BE49-F238E27FC236}">
                <a16:creationId xmlns:a16="http://schemas.microsoft.com/office/drawing/2014/main" id="{91235204-A13F-E90F-B876-64AB3680D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693863"/>
            <a:ext cx="4572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</a:t>
            </a:r>
          </a:p>
          <a:p>
            <a:pPr eaLnBrk="1" hangingPunct="1"/>
            <a:r>
              <a:rPr lang="ru-RU" altLang="ru-RU"/>
              <a:t>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eaLnBrk="1" hangingPunct="1"/>
            <a:r>
              <a:rPr lang="ru-RU" altLang="ru-RU"/>
              <a:t>                                                                                                                               </a:t>
            </a:r>
          </a:p>
          <a:p>
            <a:pPr eaLnBrk="1" hangingPunct="1"/>
            <a:br>
              <a:rPr lang="ru-RU" altLang="ru-RU"/>
            </a:br>
            <a:endParaRPr lang="ru-RU" altLang="ru-RU"/>
          </a:p>
        </p:txBody>
      </p:sp>
      <p:sp>
        <p:nvSpPr>
          <p:cNvPr id="6152" name="Прямоугольник 1">
            <a:extLst>
              <a:ext uri="{FF2B5EF4-FFF2-40B4-BE49-F238E27FC236}">
                <a16:creationId xmlns:a16="http://schemas.microsoft.com/office/drawing/2014/main" id="{D76B7CD4-198A-0092-A184-C4AD082BA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366969"/>
            <a:ext cx="8928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варианты организации обучения в сотрудничестве</a:t>
            </a:r>
          </a:p>
        </p:txBody>
      </p:sp>
      <p:pic>
        <p:nvPicPr>
          <p:cNvPr id="6153" name="Picture 8" descr="C:\Users\Любимова\Desktop\ОД\ИСКУССТВО, МХК и ТЕХНОЛОГИЯ\2017-2018\ОУ Емельянов А.М\Фото ОУ 12.12.2017\IMG_7039.JPG">
            <a:extLst>
              <a:ext uri="{FF2B5EF4-FFF2-40B4-BE49-F238E27FC236}">
                <a16:creationId xmlns:a16="http://schemas.microsoft.com/office/drawing/2014/main" id="{7BFEFB53-4D91-C1C9-52CB-06B52B4FD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2433638"/>
            <a:ext cx="377983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9" descr="C:\Users\Любимова\Desktop\ОД\ИСКУССТВО, МХК и ТЕХНОЛОГИЯ\2017-2018\ОУ Емельянов А.М\Фото ОУ 12.12.2017\IMG_7007.JPG">
            <a:extLst>
              <a:ext uri="{FF2B5EF4-FFF2-40B4-BE49-F238E27FC236}">
                <a16:creationId xmlns:a16="http://schemas.microsoft.com/office/drawing/2014/main" id="{3948C3C3-9D5C-C500-DEC0-B001B18DE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411413"/>
            <a:ext cx="377983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13">
            <a:extLst>
              <a:ext uri="{FF2B5EF4-FFF2-40B4-BE49-F238E27FC236}">
                <a16:creationId xmlns:a16="http://schemas.microsoft.com/office/drawing/2014/main" id="{39FCA8A9-32EF-7D2C-F5AF-C93FAECB5807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71" name="Прямоугольник 14">
            <a:extLst>
              <a:ext uri="{FF2B5EF4-FFF2-40B4-BE49-F238E27FC236}">
                <a16:creationId xmlns:a16="http://schemas.microsoft.com/office/drawing/2014/main" id="{D824F0B7-CF3A-4151-6234-9AFDACB2B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738" y="267494"/>
            <a:ext cx="2959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вид </a:t>
            </a: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многоразовой модели ракеты «ПРОТОН – М»</a:t>
            </a:r>
          </a:p>
        </p:txBody>
      </p:sp>
      <p:pic>
        <p:nvPicPr>
          <p:cNvPr id="7172" name="Рисунок 7" descr="C:\Documents and Settings\User\Рабочий стол\ПРОТОН\CIMG0229.JPG">
            <a:extLst>
              <a:ext uri="{FF2B5EF4-FFF2-40B4-BE49-F238E27FC236}">
                <a16:creationId xmlns:a16="http://schemas.microsoft.com/office/drawing/2014/main" id="{D44EDB61-5FA5-2B5C-4C21-D3F5D705B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2" y="1347615"/>
            <a:ext cx="3311971" cy="366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>
            <a:extLst>
              <a:ext uri="{FF2B5EF4-FFF2-40B4-BE49-F238E27FC236}">
                <a16:creationId xmlns:a16="http://schemas.microsoft.com/office/drawing/2014/main" id="{6469DBAD-99F7-DD21-89EA-F67208A8E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7965"/>
            <a:ext cx="2818656" cy="366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Прямоугольник 1">
            <a:extLst>
              <a:ext uri="{FF2B5EF4-FFF2-40B4-BE49-F238E27FC236}">
                <a16:creationId xmlns:a16="http://schemas.microsoft.com/office/drawing/2014/main" id="{06B1D6CB-9959-A7FD-62BB-32358E3B5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5112" y="4025900"/>
            <a:ext cx="37988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вид модели ракеты</a:t>
            </a: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«СОЮЗ» на модели</a:t>
            </a: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стартовой площадке</a:t>
            </a: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13">
            <a:extLst>
              <a:ext uri="{FF2B5EF4-FFF2-40B4-BE49-F238E27FC236}">
                <a16:creationId xmlns:a16="http://schemas.microsoft.com/office/drawing/2014/main" id="{41F9AC59-32F3-F032-4A64-F7C9B2316974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4D05647-A68A-FEE3-F9F4-6F4CD4777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651250"/>
            <a:ext cx="855345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br>
              <a:rPr lang="ru-RU" altLang="ru-RU" sz="2800" b="1">
                <a:solidFill>
                  <a:srgbClr val="990000"/>
                </a:solidFill>
                <a:latin typeface="Calibri" panose="020F0502020204030204" pitchFamily="34" charset="0"/>
              </a:rPr>
            </a:br>
            <a:endParaRPr lang="ru-RU" altLang="ru-RU" sz="2400" b="1">
              <a:solidFill>
                <a:srgbClr val="990000"/>
              </a:solidFill>
              <a:latin typeface="Calibri" panose="020F0502020204030204" pitchFamily="34" charset="0"/>
            </a:endParaRPr>
          </a:p>
        </p:txBody>
      </p:sp>
      <p:pic>
        <p:nvPicPr>
          <p:cNvPr id="8196" name="Рисунок 5" descr="D:\ТВСВУ\КОНКУРСЫ\ДЕКАБРЬ_С-ПЕТЕРБУРГ_2015\ФОТО_12.12.2015_НАХИМОВСКОЕ УЧИЛИЩЕ\CIMG1019.JPG">
            <a:extLst>
              <a:ext uri="{FF2B5EF4-FFF2-40B4-BE49-F238E27FC236}">
                <a16:creationId xmlns:a16="http://schemas.microsoft.com/office/drawing/2014/main" id="{6A1063C0-E8AB-0E4E-89BE-AFB009534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5486"/>
            <a:ext cx="4504183" cy="481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7">
            <a:extLst>
              <a:ext uri="{FF2B5EF4-FFF2-40B4-BE49-F238E27FC236}">
                <a16:creationId xmlns:a16="http://schemas.microsoft.com/office/drawing/2014/main" id="{0700D92E-AE9C-BBE4-509D-798CC8A70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01600"/>
            <a:ext cx="4248596" cy="432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F31A1241-AF3A-B724-62DE-D90A8C545420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79388" y="1112838"/>
            <a:ext cx="8553450" cy="2343150"/>
          </a:xfrm>
        </p:spPr>
        <p:txBody>
          <a:bodyPr/>
          <a:lstStyle/>
          <a:p>
            <a:pPr eaLnBrk="1" hangingPunct="1"/>
            <a:br>
              <a:rPr lang="ru-RU" altLang="ru-RU" sz="3200" b="1">
                <a:solidFill>
                  <a:srgbClr val="990000"/>
                </a:solidFill>
              </a:rPr>
            </a:br>
            <a:endParaRPr lang="ru-RU" altLang="ru-RU" sz="3600" b="1">
              <a:solidFill>
                <a:srgbClr val="990000"/>
              </a:solidFill>
            </a:endParaRPr>
          </a:p>
        </p:txBody>
      </p:sp>
      <p:sp>
        <p:nvSpPr>
          <p:cNvPr id="9219" name="Номер слайда 13">
            <a:extLst>
              <a:ext uri="{FF2B5EF4-FFF2-40B4-BE49-F238E27FC236}">
                <a16:creationId xmlns:a16="http://schemas.microsoft.com/office/drawing/2014/main" id="{41E4A541-A082-8E4F-D697-395A19544C8F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220" name="Рисунок 7">
            <a:extLst>
              <a:ext uri="{FF2B5EF4-FFF2-40B4-BE49-F238E27FC236}">
                <a16:creationId xmlns:a16="http://schemas.microsoft.com/office/drawing/2014/main" id="{0AB0E140-E521-0572-A4E1-D01AC935B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"/>
          <a:stretch>
            <a:fillRect/>
          </a:stretch>
        </p:blipFill>
        <p:spPr bwMode="auto">
          <a:xfrm>
            <a:off x="179388" y="555526"/>
            <a:ext cx="4645025" cy="434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>
            <a:extLst>
              <a:ext uri="{FF2B5EF4-FFF2-40B4-BE49-F238E27FC236}">
                <a16:creationId xmlns:a16="http://schemas.microsoft.com/office/drawing/2014/main" id="{F12783CA-A47C-5EB2-B2BC-F4C2C9AAD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306" y="241300"/>
            <a:ext cx="4306887" cy="465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3" name="Picture 9">
            <a:extLst>
              <a:ext uri="{FF2B5EF4-FFF2-40B4-BE49-F238E27FC236}">
                <a16:creationId xmlns:a16="http://schemas.microsoft.com/office/drawing/2014/main" id="{4384E751-88FB-177E-B08A-D8C28A4B5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1971" r="26192"/>
          <a:stretch/>
        </p:blipFill>
        <p:spPr bwMode="auto">
          <a:xfrm>
            <a:off x="7686902" y="2931790"/>
            <a:ext cx="1306286" cy="221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5" name="Rectangle 2">
            <a:extLst>
              <a:ext uri="{FF2B5EF4-FFF2-40B4-BE49-F238E27FC236}">
                <a16:creationId xmlns:a16="http://schemas.microsoft.com/office/drawing/2014/main" id="{2DB28720-E501-C3B4-E1A6-FCEFD8EDBF42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7950" y="1039813"/>
            <a:ext cx="8885238" cy="3836193"/>
          </a:xfrm>
        </p:spPr>
        <p:txBody>
          <a:bodyPr/>
          <a:lstStyle/>
          <a:p>
            <a:pPr algn="l" eaLnBrk="1" hangingPunct="1">
              <a:lnSpc>
                <a:spcPct val="125000"/>
              </a:lnSpc>
            </a:pPr>
            <a:r>
              <a:rPr lang="ru-RU" altLang="ru-RU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совместной работы:</a:t>
            </a:r>
            <a:br>
              <a:rPr lang="ru-RU" altLang="ru-RU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развивается трудолюбие, добросовестное отношение к труду, мотивация трудовой деятельности;</a:t>
            </a:r>
            <a:br>
              <a:rPr lang="ru-RU" alt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возрастает самодисциплина, способность взаимодействовать со сверстниками;</a:t>
            </a:r>
            <a:br>
              <a:rPr lang="ru-RU" alt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развиваются качества творческой личности;</a:t>
            </a:r>
            <a:br>
              <a:rPr lang="ru-RU" alt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формируется интеллектуальная инициатива, практическое мышление, способность принимать самостоятельно ответственное решение в ограниченный период времени;</a:t>
            </a:r>
            <a:br>
              <a:rPr lang="ru-RU" alt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формируется волевая сфера</a:t>
            </a:r>
          </a:p>
        </p:txBody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F2B10505-F8E9-5492-E969-0774E4CEB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3589338"/>
            <a:ext cx="855345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br>
              <a:rPr lang="ru-RU" altLang="ru-RU" sz="2800" b="1">
                <a:solidFill>
                  <a:srgbClr val="990000"/>
                </a:solidFill>
                <a:latin typeface="Calibri" panose="020F0502020204030204" pitchFamily="34" charset="0"/>
              </a:rPr>
            </a:br>
            <a:endParaRPr lang="ru-RU" altLang="ru-RU" sz="2400" b="1">
              <a:solidFill>
                <a:srgbClr val="990000"/>
              </a:solidFill>
              <a:latin typeface="Calibri" panose="020F0502020204030204" pitchFamily="34" charset="0"/>
            </a:endParaRPr>
          </a:p>
        </p:txBody>
      </p:sp>
      <p:sp>
        <p:nvSpPr>
          <p:cNvPr id="38919" name="Прямоугольник 15">
            <a:extLst>
              <a:ext uri="{FF2B5EF4-FFF2-40B4-BE49-F238E27FC236}">
                <a16:creationId xmlns:a16="http://schemas.microsoft.com/office/drawing/2014/main" id="{123721B7-0DC7-8791-3057-9B8DA0133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039813"/>
            <a:ext cx="8597900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300" b="1" dirty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  <a:t>     </a:t>
            </a:r>
            <a:endParaRPr lang="ru-RU" sz="43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  <a:cs typeface="Arial" charset="0"/>
            </a:endParaRPr>
          </a:p>
        </p:txBody>
      </p:sp>
      <p:sp>
        <p:nvSpPr>
          <p:cNvPr id="33799" name="TextBox 1">
            <a:extLst>
              <a:ext uri="{FF2B5EF4-FFF2-40B4-BE49-F238E27FC236}">
                <a16:creationId xmlns:a16="http://schemas.microsoft.com/office/drawing/2014/main" id="{BE8BE6DE-4DBB-EA58-557C-7F73CCBE8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302" y="367507"/>
            <a:ext cx="84439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технологии обучения в сотрудничестве</a:t>
            </a: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E849C9-1DB5-86F4-D8EC-B8705EE2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1012155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E287C4-D2B2-8DBE-93D9-36D9F0683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43558"/>
            <a:ext cx="9036496" cy="4093567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Бахвалов В.А. Развитие учащихся в процессе творчества и сотрудничества. М.: Центр «Педагогический поиск», 2000. - 144 с.</a:t>
            </a:r>
          </a:p>
          <a:p>
            <a:pPr marL="514350" indent="-514350">
              <a:buAutoNum type="arabicPeriod"/>
            </a:pPr>
            <a:r>
              <a:rPr lang="ru-RU" sz="2100" b="1" i="0" dirty="0">
                <a:solidFill>
                  <a:srgbClr val="64646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В. Педагогическое сотрудничество, или когда нравится учиться и учить. М.: Сентябрь, 1999. - 128 с.</a:t>
            </a:r>
          </a:p>
          <a:p>
            <a:pPr marL="514350" indent="-514350">
              <a:buAutoNum type="arabicPeriod"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Панюшкин В.П. Формы учебного сотрудничества и уровни регуляции взаимосвязанной учебной деятельности // Инновационное обучение: стратегия и практика. - М.: Педагогика, 1994. - 356 с.</a:t>
            </a:r>
          </a:p>
          <a:p>
            <a:pPr marL="514350" indent="-514350">
              <a:buAutoNum type="arabicPeriod"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Белкин А.С. Ситуация успеха, как ее создать: книга для учителя. М.: Просвещение, 1991. - 169 с.</a:t>
            </a:r>
          </a:p>
          <a:p>
            <a:pPr marL="514350" indent="-514350">
              <a:buAutoNum type="arabicPeriod"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Лещинский В.И., </a:t>
            </a:r>
            <a:r>
              <a:rPr lang="ru-R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Кульневич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С.В. Учимся управлять собой и детьми: Пед. Практикум. - М.: Просвещение: </a:t>
            </a:r>
            <a:r>
              <a:rPr lang="ru-R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Владос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1995. - 240.с.</a:t>
            </a:r>
          </a:p>
        </p:txBody>
      </p:sp>
    </p:spTree>
    <p:extLst>
      <p:ext uri="{BB962C8B-B14F-4D97-AF65-F5344CB8AC3E}">
        <p14:creationId xmlns:p14="http://schemas.microsoft.com/office/powerpoint/2010/main" val="1617717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7B5E8B-7288-81B8-532C-E4B07BAC9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0"/>
            <a:ext cx="5832648" cy="50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77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8E25B7-D73C-8CE6-2DC1-CFF553173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0"/>
            <a:ext cx="6192688" cy="494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48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E9FE42-CD4F-FDDB-173D-30FBAD952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0"/>
            <a:ext cx="6120680" cy="50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28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16">
            <a:extLst>
              <a:ext uri="{FF2B5EF4-FFF2-40B4-BE49-F238E27FC236}">
                <a16:creationId xmlns:a16="http://schemas.microsoft.com/office/drawing/2014/main" id="{F8A3C2A9-14BE-A26D-9C9F-6157C95EF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4341" y="2089548"/>
            <a:ext cx="1739503" cy="155376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>
            <a:prstShdw prst="shdw17" dist="17961" dir="2700000">
              <a:srgbClr val="001F7A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  <a:latin typeface="Tahoma" panose="020B0604030504040204" pitchFamily="34" charset="0"/>
              </a:rPr>
              <a:t>Организует </a:t>
            </a:r>
          </a:p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  <a:latin typeface="Tahoma" panose="020B0604030504040204" pitchFamily="34" charset="0"/>
              </a:rPr>
              <a:t>деятельность </a:t>
            </a:r>
          </a:p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  <a:latin typeface="Tahoma" panose="020B0604030504040204" pitchFamily="34" charset="0"/>
              </a:rPr>
              <a:t>суворовца в </a:t>
            </a:r>
          </a:p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  <a:latin typeface="Tahoma" panose="020B0604030504040204" pitchFamily="34" charset="0"/>
              </a:rPr>
              <a:t>инновационной </a:t>
            </a:r>
          </a:p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  <a:latin typeface="Tahoma" panose="020B0604030504040204" pitchFamily="34" charset="0"/>
              </a:rPr>
              <a:t>образовательной </a:t>
            </a:r>
          </a:p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  <a:latin typeface="Tahoma" panose="020B0604030504040204" pitchFamily="34" charset="0"/>
              </a:rPr>
              <a:t>среде</a:t>
            </a:r>
            <a:endParaRPr lang="ru-RU" altLang="ru-RU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7111" name="AutoShape 9">
            <a:extLst>
              <a:ext uri="{FF2B5EF4-FFF2-40B4-BE49-F238E27FC236}">
                <a16:creationId xmlns:a16="http://schemas.microsoft.com/office/drawing/2014/main" id="{EA0E71D7-80DF-2094-AE3C-67B7B9556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7" y="1071563"/>
            <a:ext cx="1833563" cy="42862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bg1">
                <a:lumMod val="65000"/>
                <a:lumOff val="35000"/>
              </a:schemeClr>
            </a:solidFill>
            <a:round/>
            <a:headEnd/>
            <a:tailEnd/>
          </a:ln>
          <a:effectLst>
            <a:prstShdw prst="shdw17" dist="17961" dir="2700000">
              <a:srgbClr val="001F7A"/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575" b="1" dirty="0">
                <a:solidFill>
                  <a:srgbClr val="FF0000"/>
                </a:solidFill>
                <a:latin typeface="Tahoma" pitchFamily="34" charset="0"/>
              </a:rPr>
              <a:t>Преподаватель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8994B20-42D2-63BB-5FED-6D78312BB001}"/>
              </a:ext>
            </a:extLst>
          </p:cNvPr>
          <p:cNvSpPr/>
          <p:nvPr/>
        </p:nvSpPr>
        <p:spPr>
          <a:xfrm>
            <a:off x="1785938" y="160735"/>
            <a:ext cx="3268266" cy="910828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49" name="Rectangle 2">
            <a:extLst>
              <a:ext uri="{FF2B5EF4-FFF2-40B4-BE49-F238E27FC236}">
                <a16:creationId xmlns:a16="http://schemas.microsoft.com/office/drawing/2014/main" id="{3712F572-4458-392B-4B5A-A9CC618B3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735" y="-107156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0070C0"/>
                </a:solidFill>
                <a:latin typeface="Tahoma" panose="020B0604030504040204" pitchFamily="34" charset="0"/>
              </a:rPr>
              <a:t>Проектная деятельность </a:t>
            </a:r>
          </a:p>
          <a:p>
            <a:pPr algn="ctr" eaLnBrk="1" hangingPunct="1"/>
            <a:r>
              <a:rPr lang="ru-RU" altLang="ru-RU" sz="2400" b="1">
                <a:solidFill>
                  <a:srgbClr val="0070C0"/>
                </a:solidFill>
                <a:latin typeface="Tahoma" panose="020B0604030504040204" pitchFamily="34" charset="0"/>
              </a:rPr>
              <a:t>на уроках технологии</a:t>
            </a:r>
            <a:endParaRPr lang="ru-RU" altLang="ru-RU" sz="2400">
              <a:solidFill>
                <a:srgbClr val="0070C0"/>
              </a:solidFill>
              <a:latin typeface="Tahoma" panose="020B0604030504040204" pitchFamily="34" charset="0"/>
            </a:endParaRPr>
          </a:p>
        </p:txBody>
      </p:sp>
      <p:sp>
        <p:nvSpPr>
          <p:cNvPr id="47116" name="AutoShape 9">
            <a:extLst>
              <a:ext uri="{FF2B5EF4-FFF2-40B4-BE49-F238E27FC236}">
                <a16:creationId xmlns:a16="http://schemas.microsoft.com/office/drawing/2014/main" id="{01D074FD-8551-558F-89E5-37C74C53F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2" y="1071563"/>
            <a:ext cx="1833563" cy="42862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bg1">
                <a:lumMod val="75000"/>
                <a:lumOff val="25000"/>
              </a:schemeClr>
            </a:solidFill>
            <a:round/>
            <a:headEnd/>
            <a:tailEnd/>
          </a:ln>
          <a:effectLst>
            <a:prstShdw prst="shdw17" dist="17961" dir="2700000">
              <a:srgbClr val="001F7A"/>
            </a:prstShdw>
          </a:effectLst>
        </p:spPr>
        <p:txBody>
          <a:bodyPr wrap="none" anchor="ctr"/>
          <a:lstStyle/>
          <a:p>
            <a:pPr algn="ctr">
              <a:defRPr/>
            </a:pPr>
            <a:endParaRPr lang="ru-RU" sz="1200" dirty="0">
              <a:latin typeface="Tahoma" pitchFamily="34" charset="0"/>
            </a:endParaRPr>
          </a:p>
          <a:p>
            <a:pPr algn="ctr">
              <a:defRPr/>
            </a:pPr>
            <a:r>
              <a:rPr lang="ru-RU" sz="1575" b="1" dirty="0">
                <a:solidFill>
                  <a:srgbClr val="FF0000"/>
                </a:solidFill>
                <a:latin typeface="Tahoma" pitchFamily="34" charset="0"/>
              </a:rPr>
              <a:t>Суворовец</a:t>
            </a:r>
          </a:p>
          <a:p>
            <a:pPr algn="ctr">
              <a:defRPr/>
            </a:pPr>
            <a:endParaRPr lang="ru-RU" dirty="0">
              <a:latin typeface="Tahoma" pitchFamily="34" charset="0"/>
            </a:endParaRPr>
          </a:p>
        </p:txBody>
      </p:sp>
      <p:sp>
        <p:nvSpPr>
          <p:cNvPr id="6151" name="AutoShape 9">
            <a:extLst>
              <a:ext uri="{FF2B5EF4-FFF2-40B4-BE49-F238E27FC236}">
                <a16:creationId xmlns:a16="http://schemas.microsoft.com/office/drawing/2014/main" id="{59E8EC35-EF91-E735-F6A9-A2A0170D4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2143126"/>
            <a:ext cx="1940719" cy="139303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3300"/>
            </a:solidFill>
            <a:round/>
            <a:headEnd/>
            <a:tailEnd/>
          </a:ln>
          <a:effectLst>
            <a:prstShdw prst="shdw17" dist="17961" dir="2700000">
              <a:srgbClr val="001F7A"/>
            </a:prst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2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ru-RU" altLang="ru-RU" sz="12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ru-RU" altLang="ru-RU" sz="12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  <a:latin typeface="Tahoma" panose="020B0604030504040204" pitchFamily="34" charset="0"/>
              </a:rPr>
              <a:t>Осуществляет:</a:t>
            </a:r>
          </a:p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  <a:latin typeface="Tahoma" panose="020B0604030504040204" pitchFamily="34" charset="0"/>
              </a:rPr>
              <a:t> - поиск, выбор, анализ, </a:t>
            </a:r>
          </a:p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  <a:latin typeface="Tahoma" panose="020B0604030504040204" pitchFamily="34" charset="0"/>
              </a:rPr>
              <a:t>и систематизацию </a:t>
            </a:r>
          </a:p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  <a:latin typeface="Tahoma" panose="020B0604030504040204" pitchFamily="34" charset="0"/>
              </a:rPr>
              <a:t>информации</a:t>
            </a:r>
          </a:p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  <a:latin typeface="Tahoma" panose="020B0604030504040204" pitchFamily="34" charset="0"/>
              </a:rPr>
              <a:t> - разрабатывает, </a:t>
            </a:r>
          </a:p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  <a:latin typeface="Tahoma" panose="020B0604030504040204" pitchFamily="34" charset="0"/>
              </a:rPr>
              <a:t>выполняет и защищает </a:t>
            </a:r>
          </a:p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  <a:latin typeface="Tahoma" panose="020B0604030504040204" pitchFamily="34" charset="0"/>
              </a:rPr>
              <a:t>творческий проект </a:t>
            </a:r>
          </a:p>
          <a:p>
            <a:pPr algn="ctr" eaLnBrk="1" hangingPunct="1"/>
            <a:endParaRPr lang="ru-RU" altLang="ru-RU" sz="12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ru-RU" altLang="ru-RU" sz="1200">
              <a:latin typeface="Tahoma" panose="020B0604030504040204" pitchFamily="34" charset="0"/>
            </a:endParaRPr>
          </a:p>
          <a:p>
            <a:pPr algn="ctr" eaLnBrk="1" hangingPunct="1"/>
            <a:endParaRPr lang="ru-RU" altLang="ru-RU">
              <a:latin typeface="Tahoma" panose="020B0604030504040204" pitchFamily="34" charset="0"/>
            </a:endParaRPr>
          </a:p>
        </p:txBody>
      </p:sp>
      <p:sp>
        <p:nvSpPr>
          <p:cNvPr id="21519" name="AutoShape 7">
            <a:extLst>
              <a:ext uri="{FF2B5EF4-FFF2-40B4-BE49-F238E27FC236}">
                <a16:creationId xmlns:a16="http://schemas.microsoft.com/office/drawing/2014/main" id="{9574DF11-536B-56D9-0AF7-CB946D25B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1173" y="3107532"/>
            <a:ext cx="1768078" cy="535781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 sz="1200">
              <a:latin typeface="Tahoma" pitchFamily="34" charset="0"/>
            </a:endParaRPr>
          </a:p>
          <a:p>
            <a:pPr algn="ctr">
              <a:defRPr/>
            </a:pPr>
            <a:r>
              <a:rPr lang="ru-RU" sz="1200" b="1">
                <a:solidFill>
                  <a:srgbClr val="000000"/>
                </a:solidFill>
                <a:latin typeface="Tahoma" pitchFamily="34" charset="0"/>
              </a:rPr>
              <a:t>Новое качество</a:t>
            </a:r>
          </a:p>
          <a:p>
            <a:pPr algn="ctr">
              <a:defRPr/>
            </a:pPr>
            <a:r>
              <a:rPr lang="ru-RU" sz="1200" b="1">
                <a:solidFill>
                  <a:srgbClr val="000000"/>
                </a:solidFill>
                <a:latin typeface="Tahoma" pitchFamily="34" charset="0"/>
              </a:rPr>
              <a:t>образования</a:t>
            </a:r>
          </a:p>
          <a:p>
            <a:pPr algn="ctr">
              <a:defRPr/>
            </a:pPr>
            <a:endParaRPr lang="ru-RU">
              <a:latin typeface="Tahoma" pitchFamily="34" charset="0"/>
            </a:endParaRPr>
          </a:p>
        </p:txBody>
      </p:sp>
      <p:sp>
        <p:nvSpPr>
          <p:cNvPr id="21520" name="AutoShape 7">
            <a:extLst>
              <a:ext uri="{FF2B5EF4-FFF2-40B4-BE49-F238E27FC236}">
                <a16:creationId xmlns:a16="http://schemas.microsoft.com/office/drawing/2014/main" id="{229BF619-0599-A866-82A7-4EFEC3847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7594" y="3696892"/>
            <a:ext cx="1928813" cy="535781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 sz="1200">
              <a:latin typeface="Tahoma" pitchFamily="34" charset="0"/>
            </a:endParaRPr>
          </a:p>
          <a:p>
            <a:pPr algn="ctr">
              <a:defRPr/>
            </a:pPr>
            <a:r>
              <a:rPr lang="ru-RU" sz="1200" b="1">
                <a:solidFill>
                  <a:srgbClr val="000000"/>
                </a:solidFill>
                <a:latin typeface="Tahoma" pitchFamily="34" charset="0"/>
              </a:rPr>
              <a:t>Новый образовательный</a:t>
            </a:r>
          </a:p>
          <a:p>
            <a:pPr algn="ctr">
              <a:defRPr/>
            </a:pPr>
            <a:r>
              <a:rPr lang="ru-RU" sz="1200" b="1">
                <a:solidFill>
                  <a:srgbClr val="000000"/>
                </a:solidFill>
                <a:latin typeface="Tahoma" pitchFamily="34" charset="0"/>
              </a:rPr>
              <a:t>результат</a:t>
            </a:r>
          </a:p>
          <a:p>
            <a:pPr algn="ctr">
              <a:defRPr/>
            </a:pPr>
            <a:endParaRPr lang="ru-RU">
              <a:latin typeface="Tahoma" pitchFamily="34" charset="0"/>
            </a:endParaRPr>
          </a:p>
        </p:txBody>
      </p:sp>
      <p:sp>
        <p:nvSpPr>
          <p:cNvPr id="24" name="AutoShape 7">
            <a:extLst>
              <a:ext uri="{FF2B5EF4-FFF2-40B4-BE49-F238E27FC236}">
                <a16:creationId xmlns:a16="http://schemas.microsoft.com/office/drawing/2014/main" id="{25A823CE-9242-01F6-74F3-726D075EE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2339" y="4446997"/>
            <a:ext cx="5411429" cy="696503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>
              <a:defRPr/>
            </a:pPr>
            <a:endParaRPr lang="ru-RU" sz="1200" dirty="0">
              <a:latin typeface="Tahoma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575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Мотивация к обучению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1575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на разных этапах развития личности суворовцев</a:t>
            </a:r>
          </a:p>
          <a:p>
            <a:pPr algn="ctr">
              <a:defRPr/>
            </a:pPr>
            <a:endParaRPr lang="ru-RU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7" name="Стрелка углом 26">
            <a:extLst>
              <a:ext uri="{FF2B5EF4-FFF2-40B4-BE49-F238E27FC236}">
                <a16:creationId xmlns:a16="http://schemas.microsoft.com/office/drawing/2014/main" id="{CAC4347B-C231-350B-F056-AAE1A5EDC8D3}"/>
              </a:ext>
            </a:extLst>
          </p:cNvPr>
          <p:cNvSpPr/>
          <p:nvPr/>
        </p:nvSpPr>
        <p:spPr>
          <a:xfrm rot="5400000">
            <a:off x="3555802" y="2194918"/>
            <a:ext cx="479822" cy="1233488"/>
          </a:xfrm>
          <a:prstGeom prst="bentArrow">
            <a:avLst/>
          </a:prstGeom>
          <a:noFill/>
          <a:ln w="28575">
            <a:solidFill>
              <a:srgbClr val="FF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Стрелка углом 27">
            <a:extLst>
              <a:ext uri="{FF2B5EF4-FFF2-40B4-BE49-F238E27FC236}">
                <a16:creationId xmlns:a16="http://schemas.microsoft.com/office/drawing/2014/main" id="{E5A4295D-4479-562E-E125-70311E6452AC}"/>
              </a:ext>
            </a:extLst>
          </p:cNvPr>
          <p:cNvSpPr/>
          <p:nvPr/>
        </p:nvSpPr>
        <p:spPr>
          <a:xfrm rot="5400000" flipV="1">
            <a:off x="5215533" y="2197299"/>
            <a:ext cx="479822" cy="1233488"/>
          </a:xfrm>
          <a:prstGeom prst="bentArrow">
            <a:avLst/>
          </a:prstGeom>
          <a:noFill/>
          <a:ln w="28575">
            <a:solidFill>
              <a:srgbClr val="FF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AutoShape 10">
            <a:extLst>
              <a:ext uri="{FF2B5EF4-FFF2-40B4-BE49-F238E27FC236}">
                <a16:creationId xmlns:a16="http://schemas.microsoft.com/office/drawing/2014/main" id="{5C8A8A0E-20CA-90D4-03E5-9936CC66E91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23468" y="1637705"/>
            <a:ext cx="539354" cy="264319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 w="28575">
            <a:solidFill>
              <a:schemeClr val="bg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prstShdw prst="shdw17" dist="17961" dir="2700000">
              <a:srgbClr val="001F7A"/>
            </a:prst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1" name="AutoShape 10">
            <a:extLst>
              <a:ext uri="{FF2B5EF4-FFF2-40B4-BE49-F238E27FC236}">
                <a16:creationId xmlns:a16="http://schemas.microsoft.com/office/drawing/2014/main" id="{4E0AFB4C-FBDE-B761-7770-C3A09C39D90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791920" y="1637705"/>
            <a:ext cx="539354" cy="264319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 w="28575">
            <a:solidFill>
              <a:schemeClr val="bg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prstShdw prst="shdw17" dist="17961" dir="2700000">
              <a:srgbClr val="001F7A"/>
            </a:prst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16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8F5AB57C-2EAE-93EF-A84E-E8516DA9B7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03810" y="103585"/>
            <a:ext cx="5829300" cy="400050"/>
          </a:xfrm>
        </p:spPr>
        <p:txBody>
          <a:bodyPr/>
          <a:lstStyle/>
          <a:p>
            <a:pPr eaLnBrk="1" hangingPunct="1"/>
            <a:r>
              <a:rPr lang="ru-RU" altLang="ru-RU" sz="2100" b="1">
                <a:solidFill>
                  <a:srgbClr val="002060"/>
                </a:solidFill>
                <a:cs typeface="Arial" panose="020B0604020202020204" pitchFamily="34" charset="0"/>
              </a:rPr>
              <a:t>РАБОТА ПРЕПОДАВАТЕЛЯ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0F5C46CE-4DB1-B487-8952-84A3F9724F2E}"/>
              </a:ext>
            </a:extLst>
          </p:cNvPr>
          <p:cNvSpPr/>
          <p:nvPr/>
        </p:nvSpPr>
        <p:spPr>
          <a:xfrm>
            <a:off x="2803910" y="2196701"/>
            <a:ext cx="3321844" cy="685800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Оценка преподавателя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E855E59-72DC-FF79-C075-BA65CA0FBFAA}"/>
              </a:ext>
            </a:extLst>
          </p:cNvPr>
          <p:cNvSpPr/>
          <p:nvPr/>
        </p:nvSpPr>
        <p:spPr>
          <a:xfrm>
            <a:off x="2536032" y="3589735"/>
            <a:ext cx="2089547" cy="6858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125" b="1" dirty="0">
                <a:solidFill>
                  <a:srgbClr val="000066"/>
                </a:solidFill>
                <a:cs typeface="Arial" pitchFamily="34" charset="0"/>
              </a:rPr>
              <a:t>Самостоятельное  </a:t>
            </a:r>
          </a:p>
          <a:p>
            <a:pPr algn="ctr">
              <a:defRPr/>
            </a:pPr>
            <a:r>
              <a:rPr lang="ru-RU" sz="1125" b="1" dirty="0">
                <a:solidFill>
                  <a:srgbClr val="000066"/>
                </a:solidFill>
                <a:cs typeface="Arial" pitchFamily="34" charset="0"/>
              </a:rPr>
              <a:t>решение проблемы</a:t>
            </a:r>
            <a:endParaRPr lang="ru-RU" sz="1125" b="1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2EBBADCB-8EAF-AA08-A082-21450764800B}"/>
              </a:ext>
            </a:extLst>
          </p:cNvPr>
          <p:cNvSpPr/>
          <p:nvPr/>
        </p:nvSpPr>
        <p:spPr>
          <a:xfrm>
            <a:off x="4357688" y="3643313"/>
            <a:ext cx="1982391" cy="6858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0066"/>
                </a:solidFill>
                <a:cs typeface="Arial" pitchFamily="34" charset="0"/>
              </a:rPr>
              <a:t>Разработка и выполнение творческого проекта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17B565CA-D1FA-0731-4B41-FF15D2C60C2C}"/>
              </a:ext>
            </a:extLst>
          </p:cNvPr>
          <p:cNvSpPr/>
          <p:nvPr/>
        </p:nvSpPr>
        <p:spPr>
          <a:xfrm>
            <a:off x="1143000" y="3482579"/>
            <a:ext cx="1875235" cy="6858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125" b="1" dirty="0">
                <a:solidFill>
                  <a:srgbClr val="000066"/>
                </a:solidFill>
                <a:cs typeface="Arial" pitchFamily="34" charset="0"/>
              </a:rPr>
              <a:t>Ориентация в различных источниках информации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E66DD0CD-972D-8F11-B7E5-6C5DB676276E}"/>
              </a:ext>
            </a:extLst>
          </p:cNvPr>
          <p:cNvSpPr/>
          <p:nvPr/>
        </p:nvSpPr>
        <p:spPr>
          <a:xfrm>
            <a:off x="5965032" y="3429000"/>
            <a:ext cx="2035969" cy="101798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125" b="1" dirty="0">
                <a:solidFill>
                  <a:srgbClr val="000066"/>
                </a:solidFill>
                <a:cs typeface="Arial" pitchFamily="34" charset="0"/>
              </a:rPr>
              <a:t>Представление результатов исследования,</a:t>
            </a:r>
          </a:p>
          <a:p>
            <a:pPr algn="ctr">
              <a:defRPr/>
            </a:pPr>
            <a:r>
              <a:rPr lang="ru-RU" sz="1125" b="1" dirty="0">
                <a:solidFill>
                  <a:srgbClr val="000066"/>
                </a:solidFill>
                <a:cs typeface="Arial" pitchFamily="34" charset="0"/>
              </a:rPr>
              <a:t>презентация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8600799-89A6-59B1-156E-DE17166D36D7}"/>
              </a:ext>
            </a:extLst>
          </p:cNvPr>
          <p:cNvSpPr/>
          <p:nvPr/>
        </p:nvSpPr>
        <p:spPr>
          <a:xfrm>
            <a:off x="2911067" y="750081"/>
            <a:ext cx="3321844" cy="685800"/>
          </a:xfrm>
          <a:prstGeom prst="ellipse">
            <a:avLst/>
          </a:prstGeom>
          <a:solidFill>
            <a:srgbClr val="00CC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Стратегия преподавателя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625552E7-DE28-AE96-BFFC-901DD13A9146}"/>
              </a:ext>
            </a:extLst>
          </p:cNvPr>
          <p:cNvSpPr/>
          <p:nvPr/>
        </p:nvSpPr>
        <p:spPr>
          <a:xfrm>
            <a:off x="1357313" y="1071563"/>
            <a:ext cx="1982391" cy="685800"/>
          </a:xfrm>
          <a:prstGeom prst="ellipse">
            <a:avLst/>
          </a:prstGeom>
          <a:solidFill>
            <a:srgbClr val="00CC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b="1" dirty="0">
                <a:solidFill>
                  <a:srgbClr val="000066"/>
                </a:solidFill>
                <a:cs typeface="Arial" pitchFamily="34" charset="0"/>
              </a:rPr>
              <a:t>рассуждать 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3F0B784-C7A6-02BE-A048-34ACD6933F51}"/>
              </a:ext>
            </a:extLst>
          </p:cNvPr>
          <p:cNvSpPr/>
          <p:nvPr/>
        </p:nvSpPr>
        <p:spPr>
          <a:xfrm>
            <a:off x="3607594" y="1339454"/>
            <a:ext cx="1982391" cy="685800"/>
          </a:xfrm>
          <a:prstGeom prst="ellipse">
            <a:avLst/>
          </a:prstGeom>
          <a:solidFill>
            <a:srgbClr val="00CC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b="1" dirty="0">
                <a:solidFill>
                  <a:srgbClr val="000066"/>
                </a:solidFill>
                <a:cs typeface="Arial" pitchFamily="34" charset="0"/>
              </a:rPr>
              <a:t>оценивать  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FD4BF71-3175-F785-8976-EA7636C97054}"/>
              </a:ext>
            </a:extLst>
          </p:cNvPr>
          <p:cNvSpPr/>
          <p:nvPr/>
        </p:nvSpPr>
        <p:spPr>
          <a:xfrm>
            <a:off x="5589985" y="1178719"/>
            <a:ext cx="2143125" cy="685800"/>
          </a:xfrm>
          <a:prstGeom prst="ellipse">
            <a:avLst/>
          </a:prstGeom>
          <a:solidFill>
            <a:srgbClr val="00CC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b="1" dirty="0">
                <a:solidFill>
                  <a:srgbClr val="000066"/>
                </a:solidFill>
                <a:cs typeface="Arial" pitchFamily="34" charset="0"/>
              </a:rPr>
              <a:t>воспринимать 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87D350D-2302-820E-C3B6-C69661A6C6FF}"/>
              </a:ext>
            </a:extLst>
          </p:cNvPr>
          <p:cNvSpPr/>
          <p:nvPr/>
        </p:nvSpPr>
        <p:spPr>
          <a:xfrm>
            <a:off x="1143000" y="2518173"/>
            <a:ext cx="2303860" cy="48220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b="1" dirty="0">
                <a:solidFill>
                  <a:srgbClr val="000066"/>
                </a:solidFill>
                <a:cs typeface="Arial" pitchFamily="34" charset="0"/>
              </a:rPr>
              <a:t>вовлеченность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EAF0BCE-20FA-F146-DC5B-3D4E5A9C9746}"/>
              </a:ext>
            </a:extLst>
          </p:cNvPr>
          <p:cNvSpPr/>
          <p:nvPr/>
        </p:nvSpPr>
        <p:spPr>
          <a:xfrm>
            <a:off x="2643188" y="2839641"/>
            <a:ext cx="1982391" cy="6858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b="1" dirty="0">
                <a:solidFill>
                  <a:srgbClr val="000066"/>
                </a:solidFill>
                <a:cs typeface="Arial" pitchFamily="34" charset="0"/>
              </a:rPr>
              <a:t>понимание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49C14D8E-0E21-6DB0-5A6D-3ADD41196F7E}"/>
              </a:ext>
            </a:extLst>
          </p:cNvPr>
          <p:cNvSpPr/>
          <p:nvPr/>
        </p:nvSpPr>
        <p:spPr>
          <a:xfrm>
            <a:off x="4357688" y="2786063"/>
            <a:ext cx="1982391" cy="6858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b="1" dirty="0">
                <a:solidFill>
                  <a:srgbClr val="000066"/>
                </a:solidFill>
                <a:cs typeface="Arial" pitchFamily="34" charset="0"/>
              </a:rPr>
              <a:t>суждения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3AE6BE47-DE1B-CF37-1286-3D4F901C2C08}"/>
              </a:ext>
            </a:extLst>
          </p:cNvPr>
          <p:cNvSpPr/>
          <p:nvPr/>
        </p:nvSpPr>
        <p:spPr>
          <a:xfrm>
            <a:off x="5857875" y="2411016"/>
            <a:ext cx="1982391" cy="6858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b="1" dirty="0">
                <a:solidFill>
                  <a:srgbClr val="000066"/>
                </a:solidFill>
                <a:cs typeface="Arial" pitchFamily="34" charset="0"/>
              </a:rPr>
              <a:t>идеи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7C6C42DE-8A8E-D957-06D3-074B6A1E3592}"/>
              </a:ext>
            </a:extLst>
          </p:cNvPr>
          <p:cNvSpPr/>
          <p:nvPr/>
        </p:nvSpPr>
        <p:spPr>
          <a:xfrm>
            <a:off x="2268125" y="4339840"/>
            <a:ext cx="4179123" cy="589364"/>
          </a:xfrm>
          <a:prstGeom prst="ellipse">
            <a:avLst/>
          </a:prstGeom>
          <a:solidFill>
            <a:srgbClr val="A5002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Самооценка суворовца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>
            <a:extLst>
              <a:ext uri="{FF2B5EF4-FFF2-40B4-BE49-F238E27FC236}">
                <a16:creationId xmlns:a16="http://schemas.microsoft.com/office/drawing/2014/main" id="{FD38340E-5C1C-A27C-D09E-A5A040A75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713" y="127000"/>
            <a:ext cx="7634287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ru-RU" sz="24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075" name="Номер слайда 13">
            <a:extLst>
              <a:ext uri="{FF2B5EF4-FFF2-40B4-BE49-F238E27FC236}">
                <a16:creationId xmlns:a16="http://schemas.microsoft.com/office/drawing/2014/main" id="{40FB8C45-CC3C-6013-A9EA-170876DC31CA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076" name="Rectangle 2">
            <a:extLst>
              <a:ext uri="{FF2B5EF4-FFF2-40B4-BE49-F238E27FC236}">
                <a16:creationId xmlns:a16="http://schemas.microsoft.com/office/drawing/2014/main" id="{24D67740-E84E-73FC-F4ED-7BE66C083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651250"/>
            <a:ext cx="855345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br>
              <a:rPr lang="ru-RU" altLang="ru-RU" sz="2800" b="1">
                <a:solidFill>
                  <a:srgbClr val="990000"/>
                </a:solidFill>
                <a:latin typeface="Calibri" panose="020F0502020204030204" pitchFamily="34" charset="0"/>
              </a:rPr>
            </a:br>
            <a:endParaRPr lang="ru-RU" altLang="ru-RU" sz="2400" b="1">
              <a:solidFill>
                <a:srgbClr val="990000"/>
              </a:solidFill>
              <a:latin typeface="Calibri" panose="020F0502020204030204" pitchFamily="34" charset="0"/>
            </a:endParaRPr>
          </a:p>
        </p:txBody>
      </p:sp>
      <p:sp>
        <p:nvSpPr>
          <p:cNvPr id="3077" name="Прямоугольник 15">
            <a:extLst>
              <a:ext uri="{FF2B5EF4-FFF2-40B4-BE49-F238E27FC236}">
                <a16:creationId xmlns:a16="http://schemas.microsoft.com/office/drawing/2014/main" id="{2D782EC1-FDC2-4C95-64FA-CC769F860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8" y="633413"/>
            <a:ext cx="878681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9" name="Прямоугольник 1">
            <a:extLst>
              <a:ext uri="{FF2B5EF4-FFF2-40B4-BE49-F238E27FC236}">
                <a16:creationId xmlns:a16="http://schemas.microsoft.com/office/drawing/2014/main" id="{2C761D81-59F0-2A3D-9707-67C532658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1730375"/>
            <a:ext cx="6645275" cy="212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организовать совместную с суворовцами активную деятельность в учебных и внеучебных  ситуациях;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способствовать социальной адаптации суворовцев;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формировать коммуникативные и интеллектуальные умения критического мышления</a:t>
            </a:r>
          </a:p>
        </p:txBody>
      </p:sp>
      <p:sp>
        <p:nvSpPr>
          <p:cNvPr id="3080" name="Прямоугольник 2">
            <a:extLst>
              <a:ext uri="{FF2B5EF4-FFF2-40B4-BE49-F238E27FC236}">
                <a16:creationId xmlns:a16="http://schemas.microsoft.com/office/drawing/2014/main" id="{B4203E8F-DFD1-329E-C66A-F0F4C7390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672714"/>
            <a:ext cx="80756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технологии обучения в сотрудничестве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D285AA62-B982-AAA6-CDD6-DA84352FC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858" t="4849" r="13660" b="3523"/>
          <a:stretch/>
        </p:blipFill>
        <p:spPr bwMode="auto">
          <a:xfrm>
            <a:off x="192880" y="1520884"/>
            <a:ext cx="2310833" cy="2506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>
            <a:extLst>
              <a:ext uri="{FF2B5EF4-FFF2-40B4-BE49-F238E27FC236}">
                <a16:creationId xmlns:a16="http://schemas.microsoft.com/office/drawing/2014/main" id="{99A0418C-B78E-D997-A5CD-EFF0E80B5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3195" y="3003798"/>
            <a:ext cx="4789205" cy="2038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EE54C561-0D65-2767-33C6-87E529A61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713" y="127000"/>
            <a:ext cx="7634287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ru-RU" sz="24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236F9922-3FB9-E037-A175-70A11557562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79388" y="1058863"/>
            <a:ext cx="8553450" cy="4084637"/>
          </a:xfrm>
        </p:spPr>
        <p:txBody>
          <a:bodyPr/>
          <a:lstStyle/>
          <a:p>
            <a:pPr eaLnBrk="1" hangingPunct="1"/>
            <a:br>
              <a:rPr lang="ru-RU" altLang="ru-RU" sz="3200" b="1" dirty="0">
                <a:solidFill>
                  <a:srgbClr val="990000"/>
                </a:solidFill>
              </a:rPr>
            </a:br>
            <a:endParaRPr lang="ru-RU" altLang="ru-RU" sz="3600" b="1" dirty="0">
              <a:solidFill>
                <a:srgbClr val="990000"/>
              </a:solidFill>
            </a:endParaRPr>
          </a:p>
        </p:txBody>
      </p:sp>
      <p:sp>
        <p:nvSpPr>
          <p:cNvPr id="4101" name="Номер слайда 13">
            <a:extLst>
              <a:ext uri="{FF2B5EF4-FFF2-40B4-BE49-F238E27FC236}">
                <a16:creationId xmlns:a16="http://schemas.microsoft.com/office/drawing/2014/main" id="{9400F035-2DCD-8F3E-927D-CB0F074666D9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2" name="Прямоугольник 15">
            <a:extLst>
              <a:ext uri="{FF2B5EF4-FFF2-40B4-BE49-F238E27FC236}">
                <a16:creationId xmlns:a16="http://schemas.microsoft.com/office/drawing/2014/main" id="{BFEEA5EF-7B72-86FF-5264-D45341397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3" y="1404938"/>
            <a:ext cx="8785225" cy="253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общность цели и задач;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учиться вместе;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свободное общение в группе;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свободное общение с преподавателем;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совершенствовать свои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достижения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BBFD03-5A8D-65D9-7E48-D1FBB22B3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423862"/>
            <a:ext cx="8883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идеи технологии обучения в сотрудничестве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58A68CB4-C797-40F9-9049-35A25D342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713" y="127000"/>
            <a:ext cx="7634287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ru-RU" sz="24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Номер слайда 13">
            <a:extLst>
              <a:ext uri="{FF2B5EF4-FFF2-40B4-BE49-F238E27FC236}">
                <a16:creationId xmlns:a16="http://schemas.microsoft.com/office/drawing/2014/main" id="{1A83EEF0-5E97-1AC1-5770-CCDFDD5F42A7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124" name="Прямоугольник 15">
            <a:extLst>
              <a:ext uri="{FF2B5EF4-FFF2-40B4-BE49-F238E27FC236}">
                <a16:creationId xmlns:a16="http://schemas.microsoft.com/office/drawing/2014/main" id="{55B1C333-2BD7-47B6-BDD3-CDE9DB957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1514475"/>
            <a:ext cx="87868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суворовцы учатся самостоятельно добывать знания;</a:t>
            </a:r>
          </a:p>
          <a:p>
            <a:pPr marL="342900" indent="-3429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 свою точку зрения и не боятся ее отстаивать;</a:t>
            </a:r>
          </a:p>
          <a:p>
            <a:pPr marL="342900" indent="-3429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развиваются коммуникативные умения и навыки;</a:t>
            </a:r>
          </a:p>
          <a:p>
            <a:pPr marL="342900" indent="-3429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развивается чувство товарищества и взаимопомощи.</a:t>
            </a:r>
          </a:p>
          <a:p>
            <a:pPr algn="just" eaLnBrk="1" hangingPunct="1"/>
            <a:endParaRPr lang="ru-RU" altLang="ru-RU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Прямоугольник 1">
            <a:extLst>
              <a:ext uri="{FF2B5EF4-FFF2-40B4-BE49-F238E27FC236}">
                <a16:creationId xmlns:a16="http://schemas.microsoft.com/office/drawing/2014/main" id="{994304A4-692E-F9AE-C5A2-01907A372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2225" y="402432"/>
            <a:ext cx="401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технологии </a:t>
            </a: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38D63D27-0442-0AB8-077C-3543F25F6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7723" y="2494178"/>
            <a:ext cx="2013401" cy="2246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3" name="Picture 9">
            <a:extLst>
              <a:ext uri="{FF2B5EF4-FFF2-40B4-BE49-F238E27FC236}">
                <a16:creationId xmlns:a16="http://schemas.microsoft.com/office/drawing/2014/main" id="{A35EC2A8-BB98-DA79-8989-8F042C975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101138" y="-14519275"/>
            <a:ext cx="5759450" cy="71993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3022</TotalTime>
  <Words>821</Words>
  <Application>Microsoft Office PowerPoint</Application>
  <PresentationFormat>Экран (16:9)</PresentationFormat>
  <Paragraphs>140</Paragraphs>
  <Slides>15</Slides>
  <Notes>9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Monotype Corsiva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ПРЕПОДАВАТЕЛЯ</vt:lpstr>
      <vt:lpstr>Презентация PowerPoint</vt:lpstr>
      <vt:lpstr> </vt:lpstr>
      <vt:lpstr>Презентация PowerPoint</vt:lpstr>
      <vt:lpstr>Работа суворовцев в парах, группах  Проектно-исследовательская деятельность</vt:lpstr>
      <vt:lpstr>Презентация PowerPoint</vt:lpstr>
      <vt:lpstr>Презентация PowerPoint</vt:lpstr>
      <vt:lpstr> </vt:lpstr>
      <vt:lpstr>В ходе совместной работы: - развивается трудолюбие, добросовестное отношение к труду, мотивация трудовой деятельности; - возрастает самодисциплина, способность взаимодействовать со сверстниками; - развиваются качества творческой личности; - формируется интеллектуальная инициатива, практическое мышление, способность принимать самостоятельно ответственное решение в ограниченный период времени; - формируется волевая сфера</vt:lpstr>
      <vt:lpstr>Список литературы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ПРОЕКТ</dc:title>
  <dc:creator>DIM</dc:creator>
  <cp:lastModifiedBy>Ольга Емельянова</cp:lastModifiedBy>
  <cp:revision>152</cp:revision>
  <dcterms:created xsi:type="dcterms:W3CDTF">2008-07-30T01:14:02Z</dcterms:created>
  <dcterms:modified xsi:type="dcterms:W3CDTF">2023-08-22T20:32:23Z</dcterms:modified>
</cp:coreProperties>
</file>