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54640-C11C-4965-AA6A-442A535074CF}" type="datetimeFigureOut">
              <a:rPr lang="ru-RU" smtClean="0"/>
              <a:t>20.04.2024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F5778-302D-4357-9604-EF4E9FDD037E}" type="slidenum">
              <a:rPr lang="ru-RU" smtClean="0"/>
              <a:t>‹#›</a:t>
            </a:fld>
            <a:endParaRPr lang="ru-RU"/>
          </a:p>
        </p:txBody>
      </p:sp>
    </p:spTree>
    <p:extLst>
      <p:ext uri="{BB962C8B-B14F-4D97-AF65-F5344CB8AC3E}">
        <p14:creationId xmlns:p14="http://schemas.microsoft.com/office/powerpoint/2010/main" val="44439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Предлагаем вашему вниманию презентацию о православном празднике «Пасха».</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99F5778-302D-4357-9604-EF4E9FDD037E}" type="slidenum">
              <a:rPr lang="ru-RU" smtClean="0"/>
              <a:t>1</a:t>
            </a:fld>
            <a:endParaRPr lang="ru-RU"/>
          </a:p>
        </p:txBody>
      </p:sp>
    </p:spTree>
    <p:extLst>
      <p:ext uri="{BB962C8B-B14F-4D97-AF65-F5344CB8AC3E}">
        <p14:creationId xmlns:p14="http://schemas.microsoft.com/office/powerpoint/2010/main" val="2654784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Праздник Пасхи берёт своё начало задолго до рождения Христа. Согласно легенде, рассказанной в Ветхом Завете, много лет назад еврейский народ находился под рабством и гнётом египтян. Несмотря на такую жестокость и несправедливость, евреи верили в то, что к ним явится Бог и освободит от страданий.</a:t>
            </a:r>
          </a:p>
          <a:p>
            <a:r>
              <a:rPr lang="ru-RU" sz="1200" kern="1200" dirty="0" smtClean="0">
                <a:solidFill>
                  <a:schemeClr val="tx1"/>
                </a:solidFill>
                <a:effectLst/>
                <a:latin typeface="+mn-lt"/>
                <a:ea typeface="+mn-ea"/>
                <a:cs typeface="+mn-cs"/>
              </a:rPr>
              <a:t>И Бог явился. Он послал в Египет Моисея и его брата, чтобы те спасли народ от мучений. Моисей пришёл к египетскому фараону и потребовал от лица Господа освобождения евреев. Тот ответил отказом, так как не верил в Бога. В ответ на это Моисей решил доказать его существование правителю. Он навёл на египетский народ десять страшных казней: превратил воду Нила в кровь, устроил нашествие жаб, мошек, пёсьих мух и саранчи, заморил весь местный скот, покрыл тела египтян язвами и нарывами, явил гром, молнии и огненный град, покрыл Египет тьмой, а затем убил всех первенцев.</a:t>
            </a:r>
          </a:p>
          <a:p>
            <a:r>
              <a:rPr lang="ru-RU" sz="1200" kern="1200" dirty="0" smtClean="0">
                <a:solidFill>
                  <a:schemeClr val="tx1"/>
                </a:solidFill>
                <a:effectLst/>
                <a:latin typeface="+mn-lt"/>
                <a:ea typeface="+mn-ea"/>
                <a:cs typeface="+mn-cs"/>
              </a:rPr>
              <a:t>Фараон верил в колдунов, но они не смогли помочь исправить последствия казней, поэтому он отпустил евреев со своих земель. Позднее правитель передумал и пустился в погоню за своими бывшими рабами. Когда Моисей с освобождённым еврейским народом подошёл к морю, оно расступилось, и все смогли перейти на другой берег по его дну. Фараон же там утонул.</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99F5778-302D-4357-9604-EF4E9FDD037E}" type="slidenum">
              <a:rPr lang="ru-RU" smtClean="0"/>
              <a:t>2</a:t>
            </a:fld>
            <a:endParaRPr lang="ru-RU"/>
          </a:p>
        </p:txBody>
      </p:sp>
    </p:spTree>
    <p:extLst>
      <p:ext uri="{BB962C8B-B14F-4D97-AF65-F5344CB8AC3E}">
        <p14:creationId xmlns:p14="http://schemas.microsoft.com/office/powerpoint/2010/main" val="1832445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Христос родился недалеко от Вифлеема, в маленькой деревне Назарет. В 30 лет он прошёл обряд крещения на реке Иордан. Спустя три года он собрал за столом своих 12 учеников — апостолов. Верующим это событие наиболее известно как Тайная вечеря. Иисус поведал о том, что вскоре один из учеников его предаст. Предателем в будущем станет Иуда.</a:t>
            </a:r>
          </a:p>
          <a:p>
            <a:r>
              <a:rPr lang="ru-RU" sz="1200" kern="1200" dirty="0" smtClean="0">
                <a:solidFill>
                  <a:schemeClr val="tx1"/>
                </a:solidFill>
                <a:effectLst/>
                <a:latin typeface="+mn-lt"/>
                <a:ea typeface="+mn-ea"/>
                <a:cs typeface="+mn-cs"/>
              </a:rPr>
              <a:t>Спустя день римский прокуратор Понтий Пилат распорядился арестовать Христа. Допросив Иисуса  Пилат понимает, что это не бунтарь, опасности для Рима он не представляет, смертной казни явно не заслуживает. Однако местная власть настаивает на казни. Обстановка накалена. Понтий Пилат делает последнюю попытку не убивать Иисуса, ссылаясь на древний обычай миловать одного преступника перед Пасхой. Но выбор этого счастливчика оставлен за толпой. И толпа выбирает для помилования другого преступника. И вот тут Понтий Пилат умывает руки. В конечном счёте прокуратор распорядился распять Христа.</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99F5778-302D-4357-9604-EF4E9FDD037E}" type="slidenum">
              <a:rPr lang="ru-RU" smtClean="0"/>
              <a:t>3</a:t>
            </a:fld>
            <a:endParaRPr lang="ru-RU"/>
          </a:p>
        </p:txBody>
      </p:sp>
    </p:spTree>
    <p:extLst>
      <p:ext uri="{BB962C8B-B14F-4D97-AF65-F5344CB8AC3E}">
        <p14:creationId xmlns:p14="http://schemas.microsoft.com/office/powerpoint/2010/main" val="2692857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Сегодня, в современном мире, празднование Пасхи остается важным событием для миллионов православных христиан. Пасхальные традиции  являются мостом, соединяющим прошлое и настоящее. Пасха продолжает объединять людей разных поколений, социального статуса и культурного наследия, напоминая о главных ценностях христианства – любви, вере и надежде.</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99F5778-302D-4357-9604-EF4E9FDD037E}" type="slidenum">
              <a:rPr lang="ru-RU" smtClean="0"/>
              <a:t>4</a:t>
            </a:fld>
            <a:endParaRPr lang="ru-RU"/>
          </a:p>
        </p:txBody>
      </p:sp>
    </p:spTree>
    <p:extLst>
      <p:ext uri="{BB962C8B-B14F-4D97-AF65-F5344CB8AC3E}">
        <p14:creationId xmlns:p14="http://schemas.microsoft.com/office/powerpoint/2010/main" val="289355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протяжении Великого поста православные христиане занимаются благотворительностью, а также готовятся к празднику. В чистый четверг принято убирать дом и готовить праздничное угощение.</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99F5778-302D-4357-9604-EF4E9FDD037E}" type="slidenum">
              <a:rPr lang="ru-RU" smtClean="0"/>
              <a:t>5</a:t>
            </a:fld>
            <a:endParaRPr lang="ru-RU"/>
          </a:p>
        </p:txBody>
      </p:sp>
    </p:spTree>
    <p:extLst>
      <p:ext uri="{BB962C8B-B14F-4D97-AF65-F5344CB8AC3E}">
        <p14:creationId xmlns:p14="http://schemas.microsoft.com/office/powerpoint/2010/main" val="1712587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Торжественное празднование Пасхи начинается с пасхального богослужения в ночь с субботы на воскресенье. Богослужение включает в себя несколько этапов:</a:t>
            </a:r>
          </a:p>
          <a:p>
            <a:r>
              <a:rPr lang="ru-RU" sz="1200" kern="1200" dirty="0" smtClean="0">
                <a:solidFill>
                  <a:schemeClr val="tx1"/>
                </a:solidFill>
                <a:effectLst/>
                <a:latin typeface="+mn-lt"/>
                <a:ea typeface="+mn-ea"/>
                <a:cs typeface="+mn-cs"/>
              </a:rPr>
              <a:t>Вечерня с </a:t>
            </a:r>
            <a:r>
              <a:rPr lang="ru-RU" sz="1200" kern="1200" dirty="0" err="1" smtClean="0">
                <a:solidFill>
                  <a:schemeClr val="tx1"/>
                </a:solidFill>
                <a:effectLst/>
                <a:latin typeface="+mn-lt"/>
                <a:ea typeface="+mn-ea"/>
                <a:cs typeface="+mn-cs"/>
              </a:rPr>
              <a:t>полунощницей</a:t>
            </a:r>
            <a:r>
              <a:rPr lang="ru-RU" sz="1200" kern="1200" dirty="0" smtClean="0">
                <a:solidFill>
                  <a:schemeClr val="tx1"/>
                </a:solidFill>
                <a:effectLst/>
                <a:latin typeface="+mn-lt"/>
                <a:ea typeface="+mn-ea"/>
                <a:cs typeface="+mn-cs"/>
              </a:rPr>
              <a:t>. Праздничное богослужение начинается с Вечерни, которая сочетается с </a:t>
            </a:r>
            <a:r>
              <a:rPr lang="ru-RU" sz="1200" kern="1200" dirty="0" err="1" smtClean="0">
                <a:solidFill>
                  <a:schemeClr val="tx1"/>
                </a:solidFill>
                <a:effectLst/>
                <a:latin typeface="+mn-lt"/>
                <a:ea typeface="+mn-ea"/>
                <a:cs typeface="+mn-cs"/>
              </a:rPr>
              <a:t>полунощницей</a:t>
            </a:r>
            <a:r>
              <a:rPr lang="ru-RU" sz="1200" kern="1200" dirty="0" smtClean="0">
                <a:solidFill>
                  <a:schemeClr val="tx1"/>
                </a:solidFill>
                <a:effectLst/>
                <a:latin typeface="+mn-lt"/>
                <a:ea typeface="+mn-ea"/>
                <a:cs typeface="+mn-cs"/>
              </a:rPr>
              <a:t> – службой, посвященной Христову погребению. </a:t>
            </a:r>
          </a:p>
          <a:p>
            <a:r>
              <a:rPr lang="ru-RU" sz="1200" kern="1200" dirty="0" smtClean="0">
                <a:solidFill>
                  <a:schemeClr val="tx1"/>
                </a:solidFill>
                <a:effectLst/>
                <a:latin typeface="+mn-lt"/>
                <a:ea typeface="+mn-ea"/>
                <a:cs typeface="+mn-cs"/>
              </a:rPr>
              <a:t>Пасхальный крестный ход. После Вечерни начинается крестный ход вокруг храма. Верующие, неся в руках крашеные яйца и свечи, ходят вокруг церкви три раза, символизируя Христово Воскресение и победу над смертью.</a:t>
            </a:r>
          </a:p>
          <a:p>
            <a:r>
              <a:rPr lang="ru-RU" sz="1200" kern="1200" dirty="0" smtClean="0">
                <a:solidFill>
                  <a:schemeClr val="tx1"/>
                </a:solidFill>
                <a:effectLst/>
                <a:latin typeface="+mn-lt"/>
                <a:ea typeface="+mn-ea"/>
                <a:cs typeface="+mn-cs"/>
              </a:rPr>
              <a:t>Пасхальная заутреня и литургия. Затем начинается заутреня, во время которой происходит чтение Евангелий и пение пасхальных тропарей. После заутрени следует Божественная литургия.</a:t>
            </a:r>
          </a:p>
          <a:p>
            <a:r>
              <a:rPr lang="ru-RU" sz="1200" kern="1200" dirty="0" smtClean="0">
                <a:solidFill>
                  <a:schemeClr val="tx1"/>
                </a:solidFill>
                <a:effectLst/>
                <a:latin typeface="+mn-lt"/>
                <a:ea typeface="+mn-ea"/>
                <a:cs typeface="+mn-cs"/>
              </a:rPr>
              <a:t>Радостное приветствие и пасхальные обычаи. После богослужения верующие радостно приветствуют друг друга словами: «Христос воскресе!» и «Воистину воскресе!». Такое приветствие символизирует обновление духовных связей и радость  Воскресения Христова.</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99F5778-302D-4357-9604-EF4E9FDD037E}" type="slidenum">
              <a:rPr lang="ru-RU" smtClean="0"/>
              <a:t>6</a:t>
            </a:fld>
            <a:endParaRPr lang="ru-RU"/>
          </a:p>
        </p:txBody>
      </p:sp>
    </p:spTree>
    <p:extLst>
      <p:ext uri="{BB962C8B-B14F-4D97-AF65-F5344CB8AC3E}">
        <p14:creationId xmlns:p14="http://schemas.microsoft.com/office/powerpoint/2010/main" val="2597363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Пасхальный стол — настоящее царство символов и традиций Пасхи.  Так, куличи пекут в память о том, как Христос вкушал с учениками хлеб, чтобы они уверовали в его воскресение. В отличие от теста для пирогов, в куличное тесто кладут очень много яиц,  сливочного масла  и сахара. Тесто «затворяют» в ночь с четверга на пятницу, весь день в пятницу пекут, а в ночь с субботы на воскресенье освящают. Едят куличи всю пасхальную неделю.</a:t>
            </a:r>
          </a:p>
          <a:p>
            <a:endParaRPr lang="ru-RU" dirty="0"/>
          </a:p>
        </p:txBody>
      </p:sp>
      <p:sp>
        <p:nvSpPr>
          <p:cNvPr id="4" name="Номер слайда 3"/>
          <p:cNvSpPr>
            <a:spLocks noGrp="1"/>
          </p:cNvSpPr>
          <p:nvPr>
            <p:ph type="sldNum" sz="quarter" idx="10"/>
          </p:nvPr>
        </p:nvSpPr>
        <p:spPr/>
        <p:txBody>
          <a:bodyPr/>
          <a:lstStyle/>
          <a:p>
            <a:fld id="{499F5778-302D-4357-9604-EF4E9FDD037E}" type="slidenum">
              <a:rPr lang="ru-RU" smtClean="0"/>
              <a:t>7</a:t>
            </a:fld>
            <a:endParaRPr lang="ru-RU"/>
          </a:p>
        </p:txBody>
      </p:sp>
    </p:spTree>
    <p:extLst>
      <p:ext uri="{BB962C8B-B14F-4D97-AF65-F5344CB8AC3E}">
        <p14:creationId xmlns:p14="http://schemas.microsoft.com/office/powerpoint/2010/main" val="234521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Руси красить и дарить друг другу яйца весной начали еще до появления христианства. Тогда это было символом возрождения природы после зимы. Яйца также традиционно окрашивали в красный цвет, что ассоциировалось с солнцем. Новый смысл такая традиция приобрела после принятия христианской веры. Существует такая легенда. После воскресения Христа Мария Магдалина отправилась в Римскую империю, чтобы оповестить всех о чудесном событии. Чтобы попасть к императору Тиберию, она должна была преподнести какой-либо подарок. У нее не оказалось ничего, кроме обычного белого яйца. Когда император пригласил ее во дворец, она рассказала ему об увиденном, но в ответ получила лишь насмешки. Тиберий сказал, что скорее яйцо покраснеет, нежели мертвые воскреснут. После этого Мария протянула ему принесенное яйцо, которое в руках императора окрасилось в красный цвет.</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99F5778-302D-4357-9604-EF4E9FDD037E}" type="slidenum">
              <a:rPr lang="ru-RU" smtClean="0"/>
              <a:t>8</a:t>
            </a:fld>
            <a:endParaRPr lang="ru-RU"/>
          </a:p>
        </p:txBody>
      </p:sp>
    </p:spTree>
    <p:extLst>
      <p:ext uri="{BB962C8B-B14F-4D97-AF65-F5344CB8AC3E}">
        <p14:creationId xmlns:p14="http://schemas.microsoft.com/office/powerpoint/2010/main" val="610923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Празднование Пасхи направлено на то, чтобы помочь верующим воспринять и осознать глубину духовного смысла Воскресения Христа и его значение для каждого человека. В это время люди стремятся быть более милосердными, стараются прощать обиды, помогать ближним и проявлять любовь друг к другу.</a:t>
            </a:r>
          </a:p>
          <a:p>
            <a:r>
              <a:rPr lang="ru-RU" sz="1200" kern="1200" dirty="0" smtClean="0">
                <a:solidFill>
                  <a:schemeClr val="tx1"/>
                </a:solidFill>
                <a:effectLst/>
                <a:latin typeface="+mn-lt"/>
                <a:ea typeface="+mn-ea"/>
                <a:cs typeface="+mn-cs"/>
              </a:rPr>
              <a:t>Праздник напоминает о важности жить в соответствии с христианскими ценностями, стремиться к духовному совершенству.</a:t>
            </a:r>
          </a:p>
          <a:p>
            <a:r>
              <a:rPr lang="ru-RU" sz="1200" kern="1200" dirty="0" smtClean="0">
                <a:solidFill>
                  <a:schemeClr val="tx1"/>
                </a:solidFill>
                <a:effectLst/>
                <a:latin typeface="+mn-lt"/>
                <a:ea typeface="+mn-ea"/>
                <a:cs typeface="+mn-cs"/>
              </a:rPr>
              <a:t>Пасха является кульминацией христианского года и символизирует победу жизни над смертью, света над тьмой и добра над злом. </a:t>
            </a:r>
            <a:r>
              <a:rPr lang="ru-RU" sz="1200" kern="1200" smtClean="0">
                <a:solidFill>
                  <a:schemeClr val="tx1"/>
                </a:solidFill>
                <a:effectLst/>
                <a:latin typeface="+mn-lt"/>
                <a:ea typeface="+mn-ea"/>
                <a:cs typeface="+mn-cs"/>
              </a:rPr>
              <a:t>Традиции и обряды, сопровождающие празднование Пасхи, призваны укреплять веру, возрождать душу и напоминать о духовных идеалах христианства.</a:t>
            </a:r>
          </a:p>
          <a:p>
            <a:endParaRPr lang="ru-RU"/>
          </a:p>
        </p:txBody>
      </p:sp>
      <p:sp>
        <p:nvSpPr>
          <p:cNvPr id="4" name="Номер слайда 3"/>
          <p:cNvSpPr>
            <a:spLocks noGrp="1"/>
          </p:cNvSpPr>
          <p:nvPr>
            <p:ph type="sldNum" sz="quarter" idx="10"/>
          </p:nvPr>
        </p:nvSpPr>
        <p:spPr/>
        <p:txBody>
          <a:bodyPr/>
          <a:lstStyle/>
          <a:p>
            <a:fld id="{499F5778-302D-4357-9604-EF4E9FDD037E}" type="slidenum">
              <a:rPr lang="ru-RU" smtClean="0"/>
              <a:t>9</a:t>
            </a:fld>
            <a:endParaRPr lang="ru-RU"/>
          </a:p>
        </p:txBody>
      </p:sp>
    </p:spTree>
    <p:extLst>
      <p:ext uri="{BB962C8B-B14F-4D97-AF65-F5344CB8AC3E}">
        <p14:creationId xmlns:p14="http://schemas.microsoft.com/office/powerpoint/2010/main" val="398423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78625A6-1E64-45D1-B2C0-45A89D897ED3}" type="datetimeFigureOut">
              <a:rPr lang="ru-RU" smtClean="0"/>
              <a:t>20.04.2024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5892F7-A742-4A3C-B836-12234D205E67}" type="slidenum">
              <a:rPr lang="ru-RU" smtClean="0"/>
              <a:t>‹#›</a:t>
            </a:fld>
            <a:endParaRPr lang="ru-RU"/>
          </a:p>
        </p:txBody>
      </p:sp>
    </p:spTree>
    <p:extLst>
      <p:ext uri="{BB962C8B-B14F-4D97-AF65-F5344CB8AC3E}">
        <p14:creationId xmlns:p14="http://schemas.microsoft.com/office/powerpoint/2010/main" val="3066614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78625A6-1E64-45D1-B2C0-45A89D897ED3}" type="datetimeFigureOut">
              <a:rPr lang="ru-RU" smtClean="0"/>
              <a:t>20.04.2024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5892F7-A742-4A3C-B836-12234D205E67}" type="slidenum">
              <a:rPr lang="ru-RU" smtClean="0"/>
              <a:t>‹#›</a:t>
            </a:fld>
            <a:endParaRPr lang="ru-RU"/>
          </a:p>
        </p:txBody>
      </p:sp>
    </p:spTree>
    <p:extLst>
      <p:ext uri="{BB962C8B-B14F-4D97-AF65-F5344CB8AC3E}">
        <p14:creationId xmlns:p14="http://schemas.microsoft.com/office/powerpoint/2010/main" val="196097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78625A6-1E64-45D1-B2C0-45A89D897ED3}" type="datetimeFigureOut">
              <a:rPr lang="ru-RU" smtClean="0"/>
              <a:t>20.04.2024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5892F7-A742-4A3C-B836-12234D205E67}"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11100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78625A6-1E64-45D1-B2C0-45A89D897ED3}" type="datetimeFigureOut">
              <a:rPr lang="ru-RU" smtClean="0"/>
              <a:t>20.04.2024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5892F7-A742-4A3C-B836-12234D205E67}" type="slidenum">
              <a:rPr lang="ru-RU" smtClean="0"/>
              <a:t>‹#›</a:t>
            </a:fld>
            <a:endParaRPr lang="ru-RU"/>
          </a:p>
        </p:txBody>
      </p:sp>
    </p:spTree>
    <p:extLst>
      <p:ext uri="{BB962C8B-B14F-4D97-AF65-F5344CB8AC3E}">
        <p14:creationId xmlns:p14="http://schemas.microsoft.com/office/powerpoint/2010/main" val="1784648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78625A6-1E64-45D1-B2C0-45A89D897ED3}" type="datetimeFigureOut">
              <a:rPr lang="ru-RU" smtClean="0"/>
              <a:t>20.04.2024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5892F7-A742-4A3C-B836-12234D205E67}"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35216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78625A6-1E64-45D1-B2C0-45A89D897ED3}" type="datetimeFigureOut">
              <a:rPr lang="ru-RU" smtClean="0"/>
              <a:t>20.04.2024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5892F7-A742-4A3C-B836-12234D205E67}" type="slidenum">
              <a:rPr lang="ru-RU" smtClean="0"/>
              <a:t>‹#›</a:t>
            </a:fld>
            <a:endParaRPr lang="ru-RU"/>
          </a:p>
        </p:txBody>
      </p:sp>
    </p:spTree>
    <p:extLst>
      <p:ext uri="{BB962C8B-B14F-4D97-AF65-F5344CB8AC3E}">
        <p14:creationId xmlns:p14="http://schemas.microsoft.com/office/powerpoint/2010/main" val="242469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78625A6-1E64-45D1-B2C0-45A89D897ED3}" type="datetimeFigureOut">
              <a:rPr lang="ru-RU" smtClean="0"/>
              <a:t>20.04.2024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5892F7-A742-4A3C-B836-12234D205E67}" type="slidenum">
              <a:rPr lang="ru-RU" smtClean="0"/>
              <a:t>‹#›</a:t>
            </a:fld>
            <a:endParaRPr lang="ru-RU"/>
          </a:p>
        </p:txBody>
      </p:sp>
    </p:spTree>
    <p:extLst>
      <p:ext uri="{BB962C8B-B14F-4D97-AF65-F5344CB8AC3E}">
        <p14:creationId xmlns:p14="http://schemas.microsoft.com/office/powerpoint/2010/main" val="4056858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78625A6-1E64-45D1-B2C0-45A89D897ED3}" type="datetimeFigureOut">
              <a:rPr lang="ru-RU" smtClean="0"/>
              <a:t>20.04.2024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5892F7-A742-4A3C-B836-12234D205E67}" type="slidenum">
              <a:rPr lang="ru-RU" smtClean="0"/>
              <a:t>‹#›</a:t>
            </a:fld>
            <a:endParaRPr lang="ru-RU"/>
          </a:p>
        </p:txBody>
      </p:sp>
    </p:spTree>
    <p:extLst>
      <p:ext uri="{BB962C8B-B14F-4D97-AF65-F5344CB8AC3E}">
        <p14:creationId xmlns:p14="http://schemas.microsoft.com/office/powerpoint/2010/main" val="7673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78625A6-1E64-45D1-B2C0-45A89D897ED3}" type="datetimeFigureOut">
              <a:rPr lang="ru-RU" smtClean="0"/>
              <a:t>20.04.2024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5892F7-A742-4A3C-B836-12234D205E67}" type="slidenum">
              <a:rPr lang="ru-RU" smtClean="0"/>
              <a:t>‹#›</a:t>
            </a:fld>
            <a:endParaRPr lang="ru-RU"/>
          </a:p>
        </p:txBody>
      </p:sp>
    </p:spTree>
    <p:extLst>
      <p:ext uri="{BB962C8B-B14F-4D97-AF65-F5344CB8AC3E}">
        <p14:creationId xmlns:p14="http://schemas.microsoft.com/office/powerpoint/2010/main" val="129290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78625A6-1E64-45D1-B2C0-45A89D897ED3}" type="datetimeFigureOut">
              <a:rPr lang="ru-RU" smtClean="0"/>
              <a:t>20.04.2024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5892F7-A742-4A3C-B836-12234D205E67}" type="slidenum">
              <a:rPr lang="ru-RU" smtClean="0"/>
              <a:t>‹#›</a:t>
            </a:fld>
            <a:endParaRPr lang="ru-RU"/>
          </a:p>
        </p:txBody>
      </p:sp>
    </p:spTree>
    <p:extLst>
      <p:ext uri="{BB962C8B-B14F-4D97-AF65-F5344CB8AC3E}">
        <p14:creationId xmlns:p14="http://schemas.microsoft.com/office/powerpoint/2010/main" val="206214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78625A6-1E64-45D1-B2C0-45A89D897ED3}" type="datetimeFigureOut">
              <a:rPr lang="ru-RU" smtClean="0"/>
              <a:t>20.04.2024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5892F7-A742-4A3C-B836-12234D205E67}" type="slidenum">
              <a:rPr lang="ru-RU" smtClean="0"/>
              <a:t>‹#›</a:t>
            </a:fld>
            <a:endParaRPr lang="ru-RU"/>
          </a:p>
        </p:txBody>
      </p:sp>
    </p:spTree>
    <p:extLst>
      <p:ext uri="{BB962C8B-B14F-4D97-AF65-F5344CB8AC3E}">
        <p14:creationId xmlns:p14="http://schemas.microsoft.com/office/powerpoint/2010/main" val="161008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78625A6-1E64-45D1-B2C0-45A89D897ED3}" type="datetimeFigureOut">
              <a:rPr lang="ru-RU" smtClean="0"/>
              <a:t>20.04.2024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25892F7-A742-4A3C-B836-12234D205E67}" type="slidenum">
              <a:rPr lang="ru-RU" smtClean="0"/>
              <a:t>‹#›</a:t>
            </a:fld>
            <a:endParaRPr lang="ru-RU"/>
          </a:p>
        </p:txBody>
      </p:sp>
    </p:spTree>
    <p:extLst>
      <p:ext uri="{BB962C8B-B14F-4D97-AF65-F5344CB8AC3E}">
        <p14:creationId xmlns:p14="http://schemas.microsoft.com/office/powerpoint/2010/main" val="362920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78625A6-1E64-45D1-B2C0-45A89D897ED3}" type="datetimeFigureOut">
              <a:rPr lang="ru-RU" smtClean="0"/>
              <a:t>20.04.2024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25892F7-A742-4A3C-B836-12234D205E67}" type="slidenum">
              <a:rPr lang="ru-RU" smtClean="0"/>
              <a:t>‹#›</a:t>
            </a:fld>
            <a:endParaRPr lang="ru-RU"/>
          </a:p>
        </p:txBody>
      </p:sp>
    </p:spTree>
    <p:extLst>
      <p:ext uri="{BB962C8B-B14F-4D97-AF65-F5344CB8AC3E}">
        <p14:creationId xmlns:p14="http://schemas.microsoft.com/office/powerpoint/2010/main" val="169583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625A6-1E64-45D1-B2C0-45A89D897ED3}" type="datetimeFigureOut">
              <a:rPr lang="ru-RU" smtClean="0"/>
              <a:t>20.04.2024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25892F7-A742-4A3C-B836-12234D205E67}" type="slidenum">
              <a:rPr lang="ru-RU" smtClean="0"/>
              <a:t>‹#›</a:t>
            </a:fld>
            <a:endParaRPr lang="ru-RU"/>
          </a:p>
        </p:txBody>
      </p:sp>
    </p:spTree>
    <p:extLst>
      <p:ext uri="{BB962C8B-B14F-4D97-AF65-F5344CB8AC3E}">
        <p14:creationId xmlns:p14="http://schemas.microsoft.com/office/powerpoint/2010/main" val="423869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78625A6-1E64-45D1-B2C0-45A89D897ED3}" type="datetimeFigureOut">
              <a:rPr lang="ru-RU" smtClean="0"/>
              <a:t>20.04.2024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5892F7-A742-4A3C-B836-12234D205E67}" type="slidenum">
              <a:rPr lang="ru-RU" smtClean="0"/>
              <a:t>‹#›</a:t>
            </a:fld>
            <a:endParaRPr lang="ru-RU"/>
          </a:p>
        </p:txBody>
      </p:sp>
    </p:spTree>
    <p:extLst>
      <p:ext uri="{BB962C8B-B14F-4D97-AF65-F5344CB8AC3E}">
        <p14:creationId xmlns:p14="http://schemas.microsoft.com/office/powerpoint/2010/main" val="323506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78625A6-1E64-45D1-B2C0-45A89D897ED3}" type="datetimeFigureOut">
              <a:rPr lang="ru-RU" smtClean="0"/>
              <a:t>20.04.2024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5892F7-A742-4A3C-B836-12234D205E67}" type="slidenum">
              <a:rPr lang="ru-RU" smtClean="0"/>
              <a:t>‹#›</a:t>
            </a:fld>
            <a:endParaRPr lang="ru-RU"/>
          </a:p>
        </p:txBody>
      </p:sp>
    </p:spTree>
    <p:extLst>
      <p:ext uri="{BB962C8B-B14F-4D97-AF65-F5344CB8AC3E}">
        <p14:creationId xmlns:p14="http://schemas.microsoft.com/office/powerpoint/2010/main" val="242552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8625A6-1E64-45D1-B2C0-45A89D897ED3}" type="datetimeFigureOut">
              <a:rPr lang="ru-RU" smtClean="0"/>
              <a:t>20.04.2024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A25892F7-A742-4A3C-B836-12234D205E67}" type="slidenum">
              <a:rPr lang="ru-RU" smtClean="0"/>
              <a:t>‹#›</a:t>
            </a:fld>
            <a:endParaRPr lang="ru-RU"/>
          </a:p>
        </p:txBody>
      </p:sp>
    </p:spTree>
    <p:extLst>
      <p:ext uri="{BB962C8B-B14F-4D97-AF65-F5344CB8AC3E}">
        <p14:creationId xmlns:p14="http://schemas.microsoft.com/office/powerpoint/2010/main" val="351958263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sberezcka@yandex.r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7067" y="1622738"/>
            <a:ext cx="7766936" cy="1596980"/>
          </a:xfrm>
        </p:spPr>
        <p:txBody>
          <a:bodyPr/>
          <a:lstStyle/>
          <a:p>
            <a:r>
              <a:rPr lang="ru-RU" sz="4800" dirty="0" smtClean="0">
                <a:latin typeface="Times New Roman" panose="02020603050405020304" pitchFamily="18" charset="0"/>
                <a:cs typeface="Times New Roman" panose="02020603050405020304" pitchFamily="18" charset="0"/>
              </a:rPr>
              <a:t>Пасху радостно встречаем</a:t>
            </a:r>
            <a:endParaRPr lang="ru-RU" sz="4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07067" y="4050833"/>
            <a:ext cx="7766936" cy="2568908"/>
          </a:xfrm>
        </p:spPr>
        <p:txBody>
          <a:bodyPr>
            <a:normAutofit fontScale="92500" lnSpcReduction="10000"/>
          </a:bodyPr>
          <a:lstStyle/>
          <a:p>
            <a:r>
              <a:rPr lang="ru-RU" dirty="0" smtClean="0">
                <a:solidFill>
                  <a:schemeClr val="tx1"/>
                </a:solidFill>
                <a:latin typeface="Times New Roman" panose="02020603050405020304" pitchFamily="18" charset="0"/>
                <a:cs typeface="Times New Roman" panose="02020603050405020304" pitchFamily="18" charset="0"/>
              </a:rPr>
              <a:t>Разработал</a:t>
            </a:r>
            <a:r>
              <a:rPr lang="ru-RU" dirty="0">
                <a:solidFill>
                  <a:schemeClr val="tx1"/>
                </a:solidFill>
                <a:latin typeface="Times New Roman" panose="02020603050405020304" pitchFamily="18" charset="0"/>
                <a:cs typeface="Times New Roman" panose="02020603050405020304" pitchFamily="18" charset="0"/>
              </a:rPr>
              <a:t>а</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smtClean="0">
                <a:solidFill>
                  <a:schemeClr val="tx1"/>
                </a:solidFill>
                <a:latin typeface="Times New Roman" panose="02020603050405020304" pitchFamily="18" charset="0"/>
                <a:cs typeface="Times New Roman" panose="02020603050405020304" pitchFamily="18" charset="0"/>
              </a:rPr>
              <a:t>Зырянова С.В., </a:t>
            </a:r>
            <a:r>
              <a:rPr lang="ru-RU" dirty="0" smtClean="0">
                <a:solidFill>
                  <a:schemeClr val="tx1"/>
                </a:solidFill>
                <a:latin typeface="Times New Roman" panose="02020603050405020304" pitchFamily="18" charset="0"/>
                <a:cs typeface="Times New Roman" panose="02020603050405020304" pitchFamily="18" charset="0"/>
              </a:rPr>
              <a:t>заведующая</a:t>
            </a:r>
          </a:p>
          <a:p>
            <a:r>
              <a:rPr lang="ru-RU" dirty="0" smtClean="0">
                <a:solidFill>
                  <a:schemeClr val="tx1"/>
                </a:solidFill>
                <a:latin typeface="Times New Roman" panose="02020603050405020304" pitchFamily="18" charset="0"/>
                <a:cs typeface="Times New Roman" panose="02020603050405020304" pitchFamily="18" charset="0"/>
              </a:rPr>
              <a:t>МКДОУ д/с </a:t>
            </a:r>
            <a:r>
              <a:rPr lang="ru-RU" smtClean="0">
                <a:solidFill>
                  <a:schemeClr val="tx1"/>
                </a:solidFill>
                <a:latin typeface="Times New Roman" panose="02020603050405020304" pitchFamily="18" charset="0"/>
                <a:cs typeface="Times New Roman" panose="02020603050405020304" pitchFamily="18" charset="0"/>
              </a:rPr>
              <a:t>«Березка»</a:t>
            </a:r>
            <a:endParaRPr lang="ru-RU" dirty="0" smtClean="0">
              <a:solidFill>
                <a:schemeClr val="tx1"/>
              </a:solidFill>
              <a:latin typeface="Times New Roman" panose="02020603050405020304" pitchFamily="18" charset="0"/>
              <a:cs typeface="Times New Roman" panose="02020603050405020304" pitchFamily="18" charset="0"/>
            </a:endParaRPr>
          </a:p>
          <a:p>
            <a:endParaRPr lang="ru-RU"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hlinkClick r:id="rId3"/>
              </a:rPr>
              <a:t>dsberezcka@yandex.ru</a:t>
            </a:r>
            <a:endParaRPr lang="ru-RU" dirty="0" smtClean="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pPr algn="ctr"/>
            <a:r>
              <a:rPr lang="en-US" dirty="0" smtClean="0">
                <a:solidFill>
                  <a:schemeClr val="tx1"/>
                </a:solidFill>
                <a:latin typeface="Times New Roman" panose="02020603050405020304" pitchFamily="18" charset="0"/>
                <a:cs typeface="Times New Roman" panose="02020603050405020304" pitchFamily="18" charset="0"/>
              </a:rPr>
              <a:t>2024</a:t>
            </a:r>
            <a:r>
              <a:rPr lang="ru-RU" dirty="0" smtClean="0">
                <a:solidFill>
                  <a:schemeClr val="tx1"/>
                </a:solidFill>
                <a:latin typeface="Times New Roman" panose="02020603050405020304" pitchFamily="18" charset="0"/>
                <a:cs typeface="Times New Roman" panose="02020603050405020304" pitchFamily="18" charset="0"/>
              </a:rPr>
              <a:t>г.</a:t>
            </a:r>
            <a:endParaRPr lang="ru-RU" dirty="0" smtClean="0"/>
          </a:p>
          <a:p>
            <a:endParaRPr lang="ru-RU" dirty="0"/>
          </a:p>
          <a:p>
            <a:endParaRPr lang="ru-RU" dirty="0"/>
          </a:p>
        </p:txBody>
      </p:sp>
    </p:spTree>
    <p:extLst>
      <p:ext uri="{BB962C8B-B14F-4D97-AF65-F5344CB8AC3E}">
        <p14:creationId xmlns:p14="http://schemas.microsoft.com/office/powerpoint/2010/main" val="460644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4000" dirty="0" smtClean="0">
                <a:latin typeface="Times New Roman" panose="02020603050405020304" pitchFamily="18" charset="0"/>
                <a:cs typeface="Times New Roman" panose="02020603050405020304" pitchFamily="18" charset="0"/>
              </a:rPr>
              <a:t>Пасха до прихода Христа</a:t>
            </a:r>
            <a:endParaRPr lang="ru-RU" sz="40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sz="half" idx="1"/>
          </p:nvPr>
        </p:nvSpPr>
        <p:spPr>
          <a:xfrm>
            <a:off x="677336" y="1687132"/>
            <a:ext cx="3611330" cy="4354229"/>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Исторические корни празднования Пасхи тесно связаны с иудейским праздником </a:t>
            </a:r>
            <a:r>
              <a:rPr lang="ru-RU" sz="2000" dirty="0" err="1">
                <a:solidFill>
                  <a:schemeClr val="tx1"/>
                </a:solidFill>
                <a:latin typeface="Times New Roman" panose="02020603050405020304" pitchFamily="18" charset="0"/>
                <a:cs typeface="Times New Roman" panose="02020603050405020304" pitchFamily="18" charset="0"/>
              </a:rPr>
              <a:t>Песах</a:t>
            </a:r>
            <a:r>
              <a:rPr lang="ru-RU" sz="2000" dirty="0">
                <a:solidFill>
                  <a:schemeClr val="tx1"/>
                </a:solidFill>
                <a:latin typeface="Times New Roman" panose="02020603050405020304" pitchFamily="18" charset="0"/>
                <a:cs typeface="Times New Roman" panose="02020603050405020304" pitchFamily="18" charset="0"/>
              </a:rPr>
              <a:t> (или Пасха), который отмечает освобождение еврейского народа из рабства в </a:t>
            </a:r>
            <a:r>
              <a:rPr lang="ru-RU" sz="2000" dirty="0" smtClean="0">
                <a:solidFill>
                  <a:schemeClr val="tx1"/>
                </a:solidFill>
                <a:latin typeface="Times New Roman" panose="02020603050405020304" pitchFamily="18" charset="0"/>
                <a:cs typeface="Times New Roman" panose="02020603050405020304" pitchFamily="18" charset="0"/>
              </a:rPr>
              <a:t>Египте.</a:t>
            </a: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88666" y="1687132"/>
            <a:ext cx="5666703" cy="4636395"/>
          </a:xfrm>
        </p:spPr>
      </p:pic>
    </p:spTree>
    <p:extLst>
      <p:ext uri="{BB962C8B-B14F-4D97-AF65-F5344CB8AC3E}">
        <p14:creationId xmlns:p14="http://schemas.microsoft.com/office/powerpoint/2010/main" val="2495565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latin typeface="Times New Roman" panose="02020603050405020304" pitchFamily="18" charset="0"/>
                <a:cs typeface="Times New Roman" panose="02020603050405020304" pitchFamily="18" charset="0"/>
              </a:rPr>
              <a:t>Христианская Пасха</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677334" y="1584101"/>
            <a:ext cx="4184035" cy="4457260"/>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История христианской Пасхи связана с приходом сына божьего, Иисуса Христа, его смертью и Великим Воскрешением.</a:t>
            </a:r>
          </a:p>
        </p:txBody>
      </p:sp>
      <p:pic>
        <p:nvPicPr>
          <p:cNvPr id="5" name="Объект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33363" y="1584101"/>
            <a:ext cx="5718220" cy="4739426"/>
          </a:xfrm>
        </p:spPr>
      </p:pic>
    </p:spTree>
    <p:extLst>
      <p:ext uri="{BB962C8B-B14F-4D97-AF65-F5344CB8AC3E}">
        <p14:creationId xmlns:p14="http://schemas.microsoft.com/office/powerpoint/2010/main" val="2646812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latin typeface="Times New Roman" panose="02020603050405020304" pitchFamily="18" charset="0"/>
                <a:cs typeface="Times New Roman" panose="02020603050405020304" pitchFamily="18" charset="0"/>
              </a:rPr>
              <a:t>Традиции Пасхи</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677335" y="1803043"/>
            <a:ext cx="3778756" cy="4238318"/>
          </a:xfrm>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Традиции и обряды православного праздника Пасхи берут начало из древнейшей истории христианства и имеют глубокий символический смысл. Они отражают радость Воскресения Христа и победу жизни над </a:t>
            </a:r>
            <a:r>
              <a:rPr lang="ru-RU" sz="2000" dirty="0" smtClean="0">
                <a:solidFill>
                  <a:schemeClr val="tx1"/>
                </a:solidFill>
                <a:latin typeface="Times New Roman" panose="02020603050405020304" pitchFamily="18" charset="0"/>
                <a:cs typeface="Times New Roman" panose="02020603050405020304" pitchFamily="18" charset="0"/>
              </a:rPr>
              <a:t>смертью.</a:t>
            </a: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56091" y="1803043"/>
            <a:ext cx="5937159" cy="4340180"/>
          </a:xfrm>
        </p:spPr>
      </p:pic>
    </p:spTree>
    <p:extLst>
      <p:ext uri="{BB962C8B-B14F-4D97-AF65-F5344CB8AC3E}">
        <p14:creationId xmlns:p14="http://schemas.microsoft.com/office/powerpoint/2010/main" val="3377190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Подготовка к Пасхе</a:t>
            </a:r>
            <a:endParaRPr lang="ru-RU" dirty="0"/>
          </a:p>
        </p:txBody>
      </p:sp>
      <p:sp>
        <p:nvSpPr>
          <p:cNvPr id="3" name="Объект 2"/>
          <p:cNvSpPr>
            <a:spLocks noGrp="1"/>
          </p:cNvSpPr>
          <p:nvPr>
            <p:ph sz="half" idx="1"/>
          </p:nvPr>
        </p:nvSpPr>
        <p:spPr/>
        <p:txBody>
          <a:bodyPr/>
          <a:lstStyle/>
          <a:p>
            <a:r>
              <a:rPr lang="ru-RU" sz="2000" dirty="0">
                <a:solidFill>
                  <a:schemeClr val="tx1"/>
                </a:solidFill>
                <a:latin typeface="Times New Roman" panose="02020603050405020304" pitchFamily="18" charset="0"/>
                <a:cs typeface="Times New Roman" panose="02020603050405020304" pitchFamily="18" charset="0"/>
              </a:rPr>
              <a:t>Подготовка к празднованию Пасхи начинается с Великого поста, который длится 40 дней и заканчивается Страстной седмицей. В это время верующие соблюдают строгий пост, посещают богослужения, молятся и занимаются духовным </a:t>
            </a:r>
            <a:r>
              <a:rPr lang="ru-RU" sz="2000" dirty="0" smtClean="0">
                <a:solidFill>
                  <a:schemeClr val="tx1"/>
                </a:solidFill>
                <a:latin typeface="Times New Roman" panose="02020603050405020304" pitchFamily="18" charset="0"/>
                <a:cs typeface="Times New Roman" panose="02020603050405020304" pitchFamily="18" charset="0"/>
              </a:rPr>
              <a:t>самосовершенствованием</a:t>
            </a:r>
            <a:r>
              <a:rPr lang="ru-RU" dirty="0" smtClean="0"/>
              <a:t>.</a:t>
            </a:r>
            <a:endParaRPr lang="ru-RU" dirty="0"/>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4" y="1712889"/>
            <a:ext cx="5123421" cy="4494727"/>
          </a:xfrm>
        </p:spPr>
      </p:pic>
    </p:spTree>
    <p:extLst>
      <p:ext uri="{BB962C8B-B14F-4D97-AF65-F5344CB8AC3E}">
        <p14:creationId xmlns:p14="http://schemas.microsoft.com/office/powerpoint/2010/main" val="1116218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latin typeface="Times New Roman" panose="02020603050405020304" pitchFamily="18" charset="0"/>
                <a:cs typeface="Times New Roman" panose="02020603050405020304" pitchFamily="18" charset="0"/>
              </a:rPr>
              <a:t>Празднование Пасхи</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a:bodyPr>
          <a:lstStyle/>
          <a:p>
            <a:r>
              <a:rPr lang="ru-RU" sz="2000" dirty="0">
                <a:latin typeface="Times New Roman" panose="02020603050405020304" pitchFamily="18" charset="0"/>
                <a:cs typeface="Times New Roman" panose="02020603050405020304" pitchFamily="18" charset="0"/>
              </a:rPr>
              <a:t>Торжественное празднование Пасхи начинается с пасхального богослужения в ночь с субботы на воскресенье. Богослужение включает в себя несколько </a:t>
            </a:r>
            <a:r>
              <a:rPr lang="ru-RU" sz="2000" dirty="0" smtClean="0">
                <a:latin typeface="Times New Roman" panose="02020603050405020304" pitchFamily="18" charset="0"/>
                <a:cs typeface="Times New Roman" panose="02020603050405020304" pitchFamily="18" charset="0"/>
              </a:rPr>
              <a:t>этапов:</a:t>
            </a:r>
          </a:p>
          <a:p>
            <a:pPr marL="0" indent="0">
              <a:spcBef>
                <a:spcPts val="0"/>
              </a:spcBef>
              <a:buNone/>
            </a:pPr>
            <a:r>
              <a:rPr lang="ru-RU" sz="2000" dirty="0" smtClean="0">
                <a:latin typeface="Times New Roman" panose="02020603050405020304" pitchFamily="18" charset="0"/>
                <a:cs typeface="Times New Roman" panose="02020603050405020304" pitchFamily="18" charset="0"/>
              </a:rPr>
              <a:t>     Вечерня </a:t>
            </a:r>
            <a:r>
              <a:rPr lang="ru-RU" sz="2000" dirty="0">
                <a:latin typeface="Times New Roman" panose="02020603050405020304" pitchFamily="18" charset="0"/>
                <a:cs typeface="Times New Roman" panose="02020603050405020304" pitchFamily="18" charset="0"/>
              </a:rPr>
              <a:t>с </a:t>
            </a:r>
            <a:r>
              <a:rPr lang="ru-RU" sz="2000" dirty="0" err="1" smtClean="0">
                <a:latin typeface="Times New Roman" panose="02020603050405020304" pitchFamily="18" charset="0"/>
                <a:cs typeface="Times New Roman" panose="02020603050405020304" pitchFamily="18" charset="0"/>
              </a:rPr>
              <a:t>полунощницей</a:t>
            </a:r>
            <a:r>
              <a:rPr lang="ru-RU" sz="2000" dirty="0" smtClean="0">
                <a:latin typeface="Times New Roman" panose="02020603050405020304" pitchFamily="18" charset="0"/>
                <a:cs typeface="Times New Roman" panose="02020603050405020304" pitchFamily="18" charset="0"/>
              </a:rPr>
              <a:t>;</a:t>
            </a:r>
          </a:p>
          <a:p>
            <a:pPr marL="0" indent="0">
              <a:spcBef>
                <a:spcPts val="0"/>
              </a:spcBef>
              <a:buNone/>
            </a:pPr>
            <a:r>
              <a:rPr lang="ru-RU" sz="2000" dirty="0" smtClean="0">
                <a:latin typeface="Times New Roman" panose="02020603050405020304" pitchFamily="18" charset="0"/>
                <a:cs typeface="Times New Roman" panose="02020603050405020304" pitchFamily="18" charset="0"/>
              </a:rPr>
              <a:t>     Пасхальный крестный ход;</a:t>
            </a:r>
          </a:p>
          <a:p>
            <a:pPr marL="0" indent="0">
              <a:spcBef>
                <a:spcPts val="0"/>
              </a:spcBef>
              <a:buNone/>
            </a:pPr>
            <a:r>
              <a:rPr lang="ru-RU" sz="2000" dirty="0" smtClean="0">
                <a:latin typeface="Times New Roman" panose="02020603050405020304" pitchFamily="18" charset="0"/>
                <a:cs typeface="Times New Roman" panose="02020603050405020304" pitchFamily="18" charset="0"/>
              </a:rPr>
              <a:t>     Пасхальная </a:t>
            </a:r>
            <a:r>
              <a:rPr lang="ru-RU" sz="2000" dirty="0">
                <a:latin typeface="Times New Roman" panose="02020603050405020304" pitchFamily="18" charset="0"/>
                <a:cs typeface="Times New Roman" panose="02020603050405020304" pitchFamily="18" charset="0"/>
              </a:rPr>
              <a:t>заутреня и </a:t>
            </a:r>
            <a:r>
              <a:rPr lang="ru-RU" sz="2000" dirty="0" smtClean="0">
                <a:latin typeface="Times New Roman" panose="02020603050405020304" pitchFamily="18" charset="0"/>
                <a:cs typeface="Times New Roman" panose="02020603050405020304" pitchFamily="18" charset="0"/>
              </a:rPr>
              <a:t>литургия;</a:t>
            </a:r>
          </a:p>
          <a:p>
            <a:pPr marL="0" indent="0">
              <a:spcBef>
                <a:spcPts val="0"/>
              </a:spcBef>
              <a:buNone/>
            </a:pPr>
            <a:r>
              <a:rPr lang="ru-RU" sz="2000" dirty="0" smtClean="0">
                <a:latin typeface="Times New Roman" panose="02020603050405020304" pitchFamily="18" charset="0"/>
                <a:cs typeface="Times New Roman" panose="02020603050405020304" pitchFamily="18" charset="0"/>
              </a:rPr>
              <a:t>     Радостное приветствие.</a:t>
            </a:r>
            <a:endParaRPr lang="ru-RU" sz="20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5" y="1506827"/>
            <a:ext cx="5458272" cy="4649273"/>
          </a:xfrm>
        </p:spPr>
      </p:pic>
    </p:spTree>
    <p:extLst>
      <p:ext uri="{BB962C8B-B14F-4D97-AF65-F5344CB8AC3E}">
        <p14:creationId xmlns:p14="http://schemas.microsoft.com/office/powerpoint/2010/main" val="3902977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latin typeface="Times New Roman" panose="02020603050405020304" pitchFamily="18" charset="0"/>
                <a:cs typeface="Times New Roman" panose="02020603050405020304" pitchFamily="18" charset="0"/>
              </a:rPr>
              <a:t>Традиционные пасхальные блюда</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a:bodyPr>
          <a:lstStyle/>
          <a:p>
            <a:r>
              <a:rPr lang="ru-RU" sz="2000" dirty="0">
                <a:solidFill>
                  <a:schemeClr val="tx1"/>
                </a:solidFill>
                <a:latin typeface="Times New Roman" panose="02020603050405020304" pitchFamily="18" charset="0"/>
                <a:cs typeface="Times New Roman" panose="02020603050405020304" pitchFamily="18" charset="0"/>
              </a:rPr>
              <a:t>Кулич и пасха, традиционные пасхальные блюда, также имеют символическое значение. Кулич представляет собой круглый хлеб, украшенный крестом, символизирующим воскресение Христа и Его победу над смертью. Пасха – это сладкое блюдо из творога, сметаны и изюма, которое символизирует радость и восторг от Воскресения </a:t>
            </a:r>
            <a:r>
              <a:rPr lang="ru-RU" sz="2000" dirty="0" smtClean="0">
                <a:solidFill>
                  <a:schemeClr val="tx1"/>
                </a:solidFill>
                <a:latin typeface="Times New Roman" panose="02020603050405020304" pitchFamily="18" charset="0"/>
                <a:cs typeface="Times New Roman" panose="02020603050405020304" pitchFamily="18" charset="0"/>
              </a:rPr>
              <a:t>Господня.</a:t>
            </a: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89524" y="1609859"/>
            <a:ext cx="5149179" cy="4431501"/>
          </a:xfrm>
        </p:spPr>
      </p:pic>
    </p:spTree>
    <p:extLst>
      <p:ext uri="{BB962C8B-B14F-4D97-AF65-F5344CB8AC3E}">
        <p14:creationId xmlns:p14="http://schemas.microsoft.com/office/powerpoint/2010/main" val="3892104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90152"/>
            <a:ext cx="8596668" cy="669702"/>
          </a:xfrm>
        </p:spPr>
        <p:txBody>
          <a:bodyPr>
            <a:normAutofit fontScale="90000"/>
          </a:bodyPr>
          <a:lstStyle/>
          <a:p>
            <a:pPr algn="ctr"/>
            <a:r>
              <a:rPr lang="ru-RU" sz="4000" dirty="0" smtClean="0">
                <a:latin typeface="Times New Roman" panose="02020603050405020304" pitchFamily="18" charset="0"/>
                <a:cs typeface="Times New Roman" panose="02020603050405020304" pitchFamily="18" charset="0"/>
              </a:rPr>
              <a:t>Пасхальные яйца</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296214" y="759854"/>
            <a:ext cx="7353837" cy="6098146"/>
          </a:xfrm>
        </p:spPr>
        <p:txBody>
          <a:bodyPr>
            <a:normAutofit lnSpcReduction="10000"/>
          </a:bodyPr>
          <a:lstStyle/>
          <a:p>
            <a:r>
              <a:rPr lang="ru-RU" sz="2000" dirty="0">
                <a:solidFill>
                  <a:schemeClr val="tx1"/>
                </a:solidFill>
                <a:latin typeface="Times New Roman" panose="02020603050405020304" pitchFamily="18" charset="0"/>
                <a:cs typeface="Times New Roman" panose="02020603050405020304" pitchFamily="18" charset="0"/>
              </a:rPr>
              <a:t>Пасхальное яйцо в христианстве символизирует Гроб Господень, в котором скрыта вечная </a:t>
            </a:r>
            <a:r>
              <a:rPr lang="ru-RU" sz="2000" dirty="0" smtClean="0">
                <a:solidFill>
                  <a:schemeClr val="tx1"/>
                </a:solidFill>
                <a:latin typeface="Times New Roman" panose="02020603050405020304" pitchFamily="18" charset="0"/>
                <a:cs typeface="Times New Roman" panose="02020603050405020304" pitchFamily="18" charset="0"/>
              </a:rPr>
              <a:t>жизнь.</a:t>
            </a:r>
            <a:r>
              <a:rPr lang="ru-RU" sz="2000" dirty="0">
                <a:solidFill>
                  <a:schemeClr val="tx1"/>
                </a:solidFill>
                <a:latin typeface="Times New Roman" panose="02020603050405020304" pitchFamily="18" charset="0"/>
                <a:cs typeface="Times New Roman" panose="02020603050405020304" pitchFamily="18" charset="0"/>
              </a:rPr>
              <a:t> Ч</a:t>
            </a:r>
            <a:r>
              <a:rPr lang="ru-RU" sz="2000" dirty="0" smtClean="0">
                <a:solidFill>
                  <a:schemeClr val="tx1"/>
                </a:solidFill>
                <a:latin typeface="Times New Roman" panose="02020603050405020304" pitchFamily="18" charset="0"/>
                <a:cs typeface="Times New Roman" panose="02020603050405020304" pitchFamily="18" charset="0"/>
              </a:rPr>
              <a:t>аще </a:t>
            </a:r>
            <a:r>
              <a:rPr lang="ru-RU" sz="2000" dirty="0">
                <a:solidFill>
                  <a:schemeClr val="tx1"/>
                </a:solidFill>
                <a:latin typeface="Times New Roman" panose="02020603050405020304" pitchFamily="18" charset="0"/>
                <a:cs typeface="Times New Roman" panose="02020603050405020304" pitchFamily="18" charset="0"/>
              </a:rPr>
              <a:t>всего яйца на Пасху окрашивают в красный цвет, что символизирует кровь и страдания Христа</a:t>
            </a:r>
            <a:r>
              <a:rPr lang="ru-RU" sz="2000" dirty="0" smtClean="0">
                <a:solidFill>
                  <a:schemeClr val="tx1"/>
                </a:solidFill>
                <a:latin typeface="Times New Roman" panose="02020603050405020304" pitchFamily="18" charset="0"/>
                <a:cs typeface="Times New Roman" panose="02020603050405020304" pitchFamily="18" charset="0"/>
              </a:rPr>
              <a:t>.</a:t>
            </a:r>
          </a:p>
          <a:p>
            <a:r>
              <a:rPr lang="ru-RU" sz="2000" dirty="0">
                <a:solidFill>
                  <a:schemeClr val="tx1"/>
                </a:solidFill>
                <a:latin typeface="Times New Roman" panose="02020603050405020304" pitchFamily="18" charset="0"/>
                <a:cs typeface="Times New Roman" panose="02020603050405020304" pitchFamily="18" charset="0"/>
              </a:rPr>
              <a:t>Р</a:t>
            </a:r>
            <a:r>
              <a:rPr lang="ru-RU" sz="2000" dirty="0" smtClean="0">
                <a:solidFill>
                  <a:schemeClr val="tx1"/>
                </a:solidFill>
                <a:latin typeface="Times New Roman" panose="02020603050405020304" pitchFamily="18" charset="0"/>
                <a:cs typeface="Times New Roman" panose="02020603050405020304" pitchFamily="18" charset="0"/>
              </a:rPr>
              <a:t>аньше </a:t>
            </a:r>
            <a:r>
              <a:rPr lang="ru-RU" sz="2000" dirty="0">
                <a:solidFill>
                  <a:schemeClr val="tx1"/>
                </a:solidFill>
                <a:latin typeface="Times New Roman" panose="02020603050405020304" pitchFamily="18" charset="0"/>
                <a:cs typeface="Times New Roman" panose="02020603050405020304" pitchFamily="18" charset="0"/>
              </a:rPr>
              <a:t>роспись яиц считалась отдельным ремеслом и существовали различные </a:t>
            </a:r>
            <a:r>
              <a:rPr lang="ru-RU" sz="2000" dirty="0" smtClean="0">
                <a:solidFill>
                  <a:schemeClr val="tx1"/>
                </a:solidFill>
                <a:latin typeface="Times New Roman" panose="02020603050405020304" pitchFamily="18" charset="0"/>
                <a:cs typeface="Times New Roman" panose="02020603050405020304" pitchFamily="18" charset="0"/>
              </a:rPr>
              <a:t>техники.</a:t>
            </a:r>
            <a:r>
              <a:rPr lang="ru-RU" sz="2000" b="1" dirty="0">
                <a:solidFill>
                  <a:schemeClr val="tx1"/>
                </a:solidFill>
                <a:latin typeface="Times New Roman" panose="02020603050405020304" pitchFamily="18" charset="0"/>
                <a:cs typeface="Times New Roman" panose="02020603050405020304" pitchFamily="18" charset="0"/>
              </a:rPr>
              <a:t> </a:t>
            </a:r>
            <a:endParaRPr lang="ru-RU" sz="2000" b="1" dirty="0" smtClean="0">
              <a:solidFill>
                <a:schemeClr val="tx1"/>
              </a:solidFill>
              <a:latin typeface="Times New Roman" panose="02020603050405020304" pitchFamily="18" charset="0"/>
              <a:cs typeface="Times New Roman" panose="02020603050405020304" pitchFamily="18" charset="0"/>
            </a:endParaRPr>
          </a:p>
          <a:p>
            <a:r>
              <a:rPr lang="ru-RU" sz="2000" b="1" dirty="0" err="1" smtClean="0">
                <a:solidFill>
                  <a:schemeClr val="tx1"/>
                </a:solidFill>
                <a:latin typeface="Times New Roman" panose="02020603050405020304" pitchFamily="18" charset="0"/>
                <a:cs typeface="Times New Roman" panose="02020603050405020304" pitchFamily="18" charset="0"/>
              </a:rPr>
              <a:t>Крашенки</a:t>
            </a:r>
            <a:r>
              <a:rPr lang="ru-RU" sz="2000" dirty="0" smtClean="0">
                <a:solidFill>
                  <a:schemeClr val="tx1"/>
                </a:solidFill>
                <a:latin typeface="Times New Roman" panose="02020603050405020304" pitchFamily="18" charset="0"/>
                <a:cs typeface="Times New Roman" panose="02020603050405020304" pitchFamily="18" charset="0"/>
              </a:rPr>
              <a:t>. Это </a:t>
            </a:r>
            <a:r>
              <a:rPr lang="ru-RU" sz="2000" dirty="0">
                <a:solidFill>
                  <a:schemeClr val="tx1"/>
                </a:solidFill>
                <a:latin typeface="Times New Roman" panose="02020603050405020304" pitchFamily="18" charset="0"/>
                <a:cs typeface="Times New Roman" panose="02020603050405020304" pitchFamily="18" charset="0"/>
              </a:rPr>
              <a:t>самая простая техника, которая подразумевает покраску яиц в один цвет</a:t>
            </a:r>
            <a:r>
              <a:rPr lang="ru-RU" sz="2000" dirty="0" smtClean="0">
                <a:solidFill>
                  <a:schemeClr val="tx1"/>
                </a:solidFill>
                <a:latin typeface="Times New Roman" panose="02020603050405020304" pitchFamily="18" charset="0"/>
                <a:cs typeface="Times New Roman" panose="02020603050405020304" pitchFamily="18" charset="0"/>
              </a:rPr>
              <a:t>.</a:t>
            </a:r>
          </a:p>
          <a:p>
            <a:r>
              <a:rPr lang="ru-RU" sz="2000" b="1" dirty="0" smtClean="0">
                <a:solidFill>
                  <a:schemeClr val="tx1"/>
                </a:solidFill>
                <a:latin typeface="Times New Roman" panose="02020603050405020304" pitchFamily="18" charset="0"/>
                <a:cs typeface="Times New Roman" panose="02020603050405020304" pitchFamily="18" charset="0"/>
              </a:rPr>
              <a:t>Писанки</a:t>
            </a:r>
            <a:r>
              <a:rPr lang="ru-RU" sz="2000" dirty="0" smtClean="0">
                <a:solidFill>
                  <a:schemeClr val="tx1"/>
                </a:solidFill>
                <a:latin typeface="Times New Roman" panose="02020603050405020304" pitchFamily="18" charset="0"/>
                <a:cs typeface="Times New Roman" panose="02020603050405020304" pitchFamily="18" charset="0"/>
              </a:rPr>
              <a:t>. Такая </a:t>
            </a:r>
            <a:r>
              <a:rPr lang="ru-RU" sz="2000" dirty="0">
                <a:solidFill>
                  <a:schemeClr val="tx1"/>
                </a:solidFill>
                <a:latin typeface="Times New Roman" panose="02020603050405020304" pitchFamily="18" charset="0"/>
                <a:cs typeface="Times New Roman" panose="02020603050405020304" pitchFamily="18" charset="0"/>
              </a:rPr>
              <a:t>техника превращает яйца в настоящие произведения искусства</a:t>
            </a:r>
            <a:r>
              <a:rPr lang="ru-RU" sz="2000" dirty="0" smtClean="0">
                <a:solidFill>
                  <a:schemeClr val="tx1"/>
                </a:solidFill>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Писали, как правило, по сырому яйцу, практически все линии – это дуги, которые, пересекаясь, создавали овалы, круги и другие фигуры. Расписывать начинали с первым ударом колокола. Сначала яйцо окунали в желтую краску и оставляли в ней на три молитвы "Отче наш". Потом последовательно наносили узоры, а каждый слой защищали воском. На финальном этапе яйцо красили в черный цвет, а после опускали в горячую воду или подносили к огню. Воск плавился и таким образом из "темноты" получался замысловатый разноцветный узор. Для блеска яйцо смазывали </a:t>
            </a:r>
            <a:r>
              <a:rPr lang="ru-RU" sz="2000" dirty="0" smtClean="0">
                <a:solidFill>
                  <a:schemeClr val="tx1"/>
                </a:solidFill>
                <a:latin typeface="Times New Roman" panose="02020603050405020304" pitchFamily="18" charset="0"/>
                <a:cs typeface="Times New Roman" panose="02020603050405020304" pitchFamily="18" charset="0"/>
              </a:rPr>
              <a:t>жиром.</a:t>
            </a:r>
            <a:endParaRPr lang="ru-RU" sz="2000" dirty="0">
              <a:solidFill>
                <a:schemeClr val="tx1"/>
              </a:solidFill>
              <a:latin typeface="Times New Roman" panose="02020603050405020304" pitchFamily="18" charset="0"/>
              <a:cs typeface="Times New Roman" panose="02020603050405020304" pitchFamily="18" charset="0"/>
            </a:endParaRPr>
          </a:p>
          <a:p>
            <a:endParaRPr lang="ru-RU" dirty="0"/>
          </a:p>
          <a:p>
            <a:endParaRPr lang="ru-RU" dirty="0"/>
          </a:p>
        </p:txBody>
      </p:sp>
      <p:pic>
        <p:nvPicPr>
          <p:cNvPr id="5" name="Объект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753349" y="1081825"/>
            <a:ext cx="4005061" cy="4185633"/>
          </a:xfrm>
        </p:spPr>
      </p:pic>
    </p:spTree>
    <p:extLst>
      <p:ext uri="{BB962C8B-B14F-4D97-AF65-F5344CB8AC3E}">
        <p14:creationId xmlns:p14="http://schemas.microsoft.com/office/powerpoint/2010/main" val="3380151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latin typeface="Times New Roman" panose="02020603050405020304" pitchFamily="18" charset="0"/>
                <a:cs typeface="Times New Roman" panose="02020603050405020304" pitchFamily="18" charset="0"/>
              </a:rPr>
              <a:t>Значение Пасхи для православных христиан</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677334" y="2160589"/>
            <a:ext cx="4184035" cy="4407636"/>
          </a:xfrm>
        </p:spPr>
        <p:txBody>
          <a:bodyPr>
            <a:noAutofit/>
          </a:bodyPr>
          <a:lstStyle/>
          <a:p>
            <a:r>
              <a:rPr lang="ru-RU" sz="2000" dirty="0">
                <a:latin typeface="Times New Roman" panose="02020603050405020304" pitchFamily="18" charset="0"/>
                <a:cs typeface="Times New Roman" panose="02020603050405020304" pitchFamily="18" charset="0"/>
              </a:rPr>
              <a:t>Сохранение и передача традиций праздника Пасхи играют важную роль в духовном развитии православных христиан и в укреплении их веры. Традиции и обряды, сопровождающие празднование Пасхи, служат для передачи христианских ценностей и идеалов из поколения в поколение. Воспитывая детей в духе этих традиций, родители помогают им ощутить глубину и значение </a:t>
            </a:r>
            <a:r>
              <a:rPr lang="ru-RU" sz="2000" dirty="0" smtClean="0">
                <a:latin typeface="Times New Roman" panose="02020603050405020304" pitchFamily="18" charset="0"/>
                <a:cs typeface="Times New Roman" panose="02020603050405020304" pitchFamily="18" charset="0"/>
              </a:rPr>
              <a:t>православной веры.</a:t>
            </a:r>
            <a:endParaRPr lang="ru-RU" sz="20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5" y="2160589"/>
            <a:ext cx="5071906" cy="4304605"/>
          </a:xfrm>
        </p:spPr>
      </p:pic>
    </p:spTree>
    <p:extLst>
      <p:ext uri="{BB962C8B-B14F-4D97-AF65-F5344CB8AC3E}">
        <p14:creationId xmlns:p14="http://schemas.microsoft.com/office/powerpoint/2010/main" val="1420571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123</TotalTime>
  <Words>1230</Words>
  <Application>Microsoft Office PowerPoint</Application>
  <PresentationFormat>Широкоэкранный</PresentationFormat>
  <Paragraphs>58</Paragraphs>
  <Slides>9</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Times New Roman</vt:lpstr>
      <vt:lpstr>Trebuchet MS</vt:lpstr>
      <vt:lpstr>Wingdings 3</vt:lpstr>
      <vt:lpstr>Грань</vt:lpstr>
      <vt:lpstr>Пасху радостно встречаем</vt:lpstr>
      <vt:lpstr>Пасха до прихода Христа</vt:lpstr>
      <vt:lpstr>Христианская Пасха</vt:lpstr>
      <vt:lpstr>Традиции Пасхи</vt:lpstr>
      <vt:lpstr>Подготовка к Пасхе</vt:lpstr>
      <vt:lpstr>Празднование Пасхи</vt:lpstr>
      <vt:lpstr>Традиционные пасхальные блюда</vt:lpstr>
      <vt:lpstr>Пасхальные яйца</vt:lpstr>
      <vt:lpstr>Значение Пасхи для православных христиан</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Пасху радостно встречаем</dc:title>
  <dc:creator>igorzyranov4561@gmail.com</dc:creator>
  <cp:lastModifiedBy>igorzyranov4561@gmail.com</cp:lastModifiedBy>
  <cp:revision>15</cp:revision>
  <dcterms:created xsi:type="dcterms:W3CDTF">2024-04-20T07:34:03Z</dcterms:created>
  <dcterms:modified xsi:type="dcterms:W3CDTF">2024-04-20T18:38:50Z</dcterms:modified>
</cp:coreProperties>
</file>