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5" r:id="rId4"/>
    <p:sldId id="267" r:id="rId5"/>
    <p:sldId id="268" r:id="rId6"/>
    <p:sldId id="266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4442" y="2492896"/>
            <a:ext cx="6434839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«Веселая зарядка»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472514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Составила 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Инструктор по ФИЗО</a:t>
            </a:r>
          </a:p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Трифонова М.Ю.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 descr="zvezd1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2736304" cy="2382865"/>
          </a:xfrm>
          <a:prstGeom prst="rect">
            <a:avLst/>
          </a:prstGeom>
        </p:spPr>
      </p:pic>
      <p:pic>
        <p:nvPicPr>
          <p:cNvPr id="8" name="Рисунок 7" descr="логотип.jpg"/>
          <p:cNvPicPr>
            <a:picLocks noChangeAspect="1"/>
          </p:cNvPicPr>
          <p:nvPr/>
        </p:nvPicPr>
        <p:blipFill>
          <a:blip r:embed="rId3" cstate="print"/>
          <a:srcRect b="22727"/>
          <a:stretch>
            <a:fillRect/>
          </a:stretch>
        </p:blipFill>
        <p:spPr>
          <a:xfrm>
            <a:off x="1259632" y="1700808"/>
            <a:ext cx="1190839" cy="93610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zaryadk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869160"/>
            <a:ext cx="2952328" cy="165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268760"/>
            <a:ext cx="8064896" cy="54476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ea typeface="Times New Roman" pitchFamily="18" charset="0"/>
                <a:cs typeface="Arial" pitchFamily="34" charset="0"/>
              </a:rPr>
              <a:t>Актуальность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: </a:t>
            </a:r>
            <a:r>
              <a:rPr lang="ru-RU" dirty="0" smtClean="0"/>
              <a:t>ежедневные занятия утренней гимнастикой играют огромную роль в организованности детей, формировании двигательных качеств, умении планировать свою деятельность, да и просто в их психическом развитии, </a:t>
            </a:r>
            <a:r>
              <a:rPr lang="ru-RU" dirty="0" smtClean="0">
                <a:cs typeface="Arial" pitchFamily="34" charset="0"/>
              </a:rPr>
              <a:t>и</a:t>
            </a:r>
            <a:r>
              <a:rPr lang="ru-RU" dirty="0" smtClean="0">
                <a:ea typeface="Times New Roman" pitchFamily="18" charset="0"/>
                <a:cs typeface="Arial" pitchFamily="34" charset="0"/>
              </a:rPr>
              <a:t>менно поэтому актуально становится разработка проекта.</a:t>
            </a:r>
          </a:p>
          <a:p>
            <a:r>
              <a:rPr lang="ru-RU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b="1" u="sng" dirty="0" smtClean="0"/>
              <a:t>Цель</a:t>
            </a:r>
            <a:r>
              <a:rPr lang="ru-RU" u="sng" dirty="0" smtClean="0"/>
              <a:t> </a:t>
            </a:r>
            <a:r>
              <a:rPr lang="ru-RU" b="1" u="sng" dirty="0" smtClean="0"/>
              <a:t>проекта</a:t>
            </a:r>
            <a:r>
              <a:rPr lang="ru-RU" dirty="0" smtClean="0"/>
              <a:t> –  формирование у детей и родителей положительного отношения к зарядке. </a:t>
            </a:r>
          </a:p>
          <a:p>
            <a:r>
              <a:rPr lang="ru-RU" b="1" u="sng" dirty="0" smtClean="0"/>
              <a:t>Проблема:</a:t>
            </a:r>
            <a:r>
              <a:rPr lang="ru-RU" dirty="0" smtClean="0"/>
              <a:t> большая часть родителей не уделяет должного внимания значимости зарядки. </a:t>
            </a:r>
          </a:p>
          <a:p>
            <a:r>
              <a:rPr lang="ru-RU" b="1" u="sng" dirty="0" smtClean="0"/>
              <a:t>Задачи: </a:t>
            </a:r>
            <a:endParaRPr lang="ru-RU" dirty="0" smtClean="0"/>
          </a:p>
          <a:p>
            <a:r>
              <a:rPr lang="ru-RU" dirty="0" smtClean="0"/>
              <a:t>- Формировать у детей представления о пользе зарядки</a:t>
            </a:r>
          </a:p>
          <a:p>
            <a:r>
              <a:rPr lang="ru-RU" dirty="0" smtClean="0"/>
              <a:t>-  Развивать у детей стремление к укреплению и сохранению своего собственного   здоровья посредством занятий зарядкой</a:t>
            </a:r>
          </a:p>
          <a:p>
            <a:r>
              <a:rPr lang="ru-RU" dirty="0" smtClean="0"/>
              <a:t>- Воспитывать у детей целеустремленность, организованность, инициативность, трудолюбие.</a:t>
            </a:r>
          </a:p>
          <a:p>
            <a:pPr lvl="0"/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/>
            <a:endParaRPr lang="ru-RU" sz="2400" dirty="0" smtClean="0">
              <a:cs typeface="Arial" pitchFamily="34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600" t="3333" r="9200" b="20666"/>
          <a:stretch/>
        </p:blipFill>
        <p:spPr bwMode="auto">
          <a:xfrm>
            <a:off x="3851920" y="260648"/>
            <a:ext cx="1584176" cy="1039113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778348" y="1559495"/>
            <a:ext cx="23436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u="sng" dirty="0" smtClean="0">
                <a:ea typeface="Times New Roman" pitchFamily="18" charset="0"/>
                <a:cs typeface="Arial" pitchFamily="34" charset="0"/>
              </a:rPr>
              <a:t>Вид проекта:</a:t>
            </a:r>
            <a:endParaRPr lang="ru-RU" sz="18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ea typeface="Times New Roman" pitchFamily="18" charset="0"/>
                <a:cs typeface="Arial" pitchFamily="34" charset="0"/>
              </a:rPr>
              <a:t>По  продолжительности:   краткосрочный (2 недели). </a:t>
            </a:r>
            <a:endParaRPr lang="ru-RU" sz="18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u="sng" dirty="0" smtClean="0">
                <a:ea typeface="Times New Roman" pitchFamily="18" charset="0"/>
                <a:cs typeface="Arial" pitchFamily="34" charset="0"/>
              </a:rPr>
              <a:t> Тип проекта:</a:t>
            </a:r>
            <a:r>
              <a:rPr lang="ru-RU" sz="18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информационно-практико-ориентированный</a:t>
            </a:r>
            <a:r>
              <a:rPr lang="ru-RU" sz="1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групповой семейный</a:t>
            </a:r>
            <a:r>
              <a:rPr lang="ru-RU" sz="1800" dirty="0" smtClean="0">
                <a:ea typeface="Times New Roman" pitchFamily="18" charset="0"/>
                <a:cs typeface="Arial" pitchFamily="34" charset="0"/>
              </a:rPr>
              <a:t>;</a:t>
            </a:r>
            <a:endParaRPr lang="ru-RU" sz="18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u="sng" dirty="0" smtClean="0"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lang="ru-RU" sz="1800" dirty="0" smtClean="0">
                <a:ea typeface="Times New Roman" pitchFamily="18" charset="0"/>
                <a:cs typeface="Arial" pitchFamily="34" charset="0"/>
              </a:rPr>
              <a:t>  воспитанники старшей группы, воспитатели,  инструктор п.о ФИЗО, родители</a:t>
            </a:r>
          </a:p>
          <a:p>
            <a:pPr>
              <a:buNone/>
            </a:pPr>
            <a:r>
              <a:rPr lang="ru-RU" sz="1800" b="1" u="sng" dirty="0" smtClean="0"/>
              <a:t>Продукт проекта</a:t>
            </a:r>
            <a:r>
              <a:rPr lang="ru-RU" sz="1800" dirty="0" smtClean="0"/>
              <a:t>  -  видео с комплексами зарядки для детей старшего дошкольного возраста</a:t>
            </a:r>
          </a:p>
          <a:p>
            <a:pPr>
              <a:buNone/>
            </a:pPr>
            <a:r>
              <a:rPr lang="ru-RU" sz="1800" b="1" u="sng" dirty="0" smtClean="0"/>
              <a:t>Ожидаемые результаты:</a:t>
            </a:r>
            <a:endParaRPr lang="ru-RU" sz="1800" dirty="0" smtClean="0"/>
          </a:p>
          <a:p>
            <a:pPr lvl="0"/>
            <a:r>
              <a:rPr lang="ru-RU" sz="1800" dirty="0" smtClean="0"/>
              <a:t>Увеличение количества детей с высоким уровнем физической подготовленности.</a:t>
            </a:r>
          </a:p>
          <a:p>
            <a:pPr lvl="0"/>
            <a:r>
              <a:rPr lang="ru-RU" sz="1800" dirty="0" smtClean="0"/>
              <a:t>Снижение заболеваемости.</a:t>
            </a:r>
          </a:p>
          <a:p>
            <a:pPr lvl="0"/>
            <a:r>
              <a:rPr lang="ru-RU" sz="1800" dirty="0" smtClean="0"/>
              <a:t>Вовлечение в образовательный процесс родителей</a:t>
            </a:r>
          </a:p>
          <a:p>
            <a:pPr lvl="0"/>
            <a:r>
              <a:rPr lang="ru-RU" sz="1800" dirty="0" smtClean="0"/>
              <a:t>Повышение педагогической компетентности родителей в вопросах физического развития и здоровья.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600" t="3333" r="9200" b="20666"/>
          <a:stretch/>
        </p:blipFill>
        <p:spPr bwMode="auto">
          <a:xfrm>
            <a:off x="3851920" y="260648"/>
            <a:ext cx="1584176" cy="1039113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Этапы проекта: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Подготовительный этап</a:t>
            </a:r>
          </a:p>
          <a:p>
            <a:r>
              <a:rPr lang="ru-RU" dirty="0" smtClean="0"/>
              <a:t>- определить проблему (анкетирование)</a:t>
            </a:r>
          </a:p>
          <a:p>
            <a:r>
              <a:rPr lang="ru-RU" dirty="0" smtClean="0"/>
              <a:t>- подбор литературы</a:t>
            </a:r>
          </a:p>
          <a:p>
            <a:r>
              <a:rPr lang="ru-RU" dirty="0" smtClean="0"/>
              <a:t>- составление плана мероприятий</a:t>
            </a:r>
          </a:p>
          <a:p>
            <a:pPr>
              <a:buNone/>
            </a:pPr>
            <a:r>
              <a:rPr lang="ru-RU" dirty="0" smtClean="0"/>
              <a:t>2. Основной практический этап</a:t>
            </a:r>
          </a:p>
          <a:p>
            <a:pPr>
              <a:buNone/>
            </a:pPr>
            <a:r>
              <a:rPr lang="ru-RU" dirty="0" smtClean="0"/>
              <a:t>3. Заключительный этап</a:t>
            </a:r>
          </a:p>
          <a:p>
            <a:r>
              <a:rPr lang="ru-RU" dirty="0" smtClean="0"/>
              <a:t>- анкетирование</a:t>
            </a:r>
          </a:p>
          <a:p>
            <a:r>
              <a:rPr lang="ru-RU" dirty="0" smtClean="0"/>
              <a:t>- презентация</a:t>
            </a:r>
          </a:p>
          <a:p>
            <a:r>
              <a:rPr lang="ru-RU" dirty="0" smtClean="0"/>
              <a:t>- дальнейшее развитие проект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600" t="3333" r="9200" b="20666"/>
          <a:stretch/>
        </p:blipFill>
        <p:spPr bwMode="auto">
          <a:xfrm>
            <a:off x="3851920" y="260648"/>
            <a:ext cx="1656184" cy="1039113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Выводы: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Вследствие  реализации творческого проекта у дошкольников выработалась  устойчивая мотивация к систематическим занятиям зарядкой. Они ориентированы на здоровый образ жизни, имеют прочные знания о </a:t>
            </a:r>
            <a:r>
              <a:rPr lang="ru-RU" dirty="0" err="1" smtClean="0"/>
              <a:t>здоровьесбережении</a:t>
            </a:r>
            <a:r>
              <a:rPr lang="ru-RU" dirty="0" smtClean="0"/>
              <a:t>,  средствах укрепления здоровья, о потребностях и возможностях организма. </a:t>
            </a:r>
          </a:p>
          <a:p>
            <a:pPr>
              <a:buNone/>
            </a:pPr>
            <a:r>
              <a:rPr lang="ru-RU" dirty="0" smtClean="0"/>
              <a:t>  		Участие родителей совместной  деятельности   наполнило ее новым содержанием, позволило использовать личный пример взрослых в физическом воспитании дошкольников, изучить положительный опыт семейного воспитания и пропагандировать его среди других родителей.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600" t="3333" r="9200" b="20666"/>
          <a:stretch/>
        </p:blipFill>
        <p:spPr bwMode="auto">
          <a:xfrm>
            <a:off x="3851920" y="260648"/>
            <a:ext cx="1656184" cy="1111121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Родители - активные участники проекта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267744" y="1844824"/>
            <a:ext cx="4041775" cy="65484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cs typeface="Arial" pitchFamily="34" charset="0"/>
              </a:rPr>
              <a:t>Здоровье в порядке – спасибо зарядке!</a:t>
            </a:r>
            <a:endParaRPr lang="ru-RU" sz="2800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9" name="Содержимое 8" descr="DSCN12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/>
          </a:blip>
          <a:srcRect l="5603" t="16706" b="9626"/>
          <a:stretch>
            <a:fillRect/>
          </a:stretch>
        </p:blipFill>
        <p:spPr>
          <a:xfrm>
            <a:off x="251520" y="2708920"/>
            <a:ext cx="3198688" cy="1872208"/>
          </a:xfrm>
        </p:spPr>
      </p:pic>
      <p:pic>
        <p:nvPicPr>
          <p:cNvPr id="11" name="Рисунок 10" descr="DSCN9010.JPG"/>
          <p:cNvPicPr>
            <a:picLocks noChangeAspect="1"/>
          </p:cNvPicPr>
          <p:nvPr/>
        </p:nvPicPr>
        <p:blipFill>
          <a:blip r:embed="rId3" cstate="print"/>
          <a:srcRect t="14300" b="9051"/>
          <a:stretch>
            <a:fillRect/>
          </a:stretch>
        </p:blipFill>
        <p:spPr>
          <a:xfrm>
            <a:off x="5076056" y="4581128"/>
            <a:ext cx="3547815" cy="2039521"/>
          </a:xfrm>
          <a:prstGeom prst="rect">
            <a:avLst/>
          </a:prstGeom>
        </p:spPr>
      </p:pic>
      <p:pic>
        <p:nvPicPr>
          <p:cNvPr id="12" name="Рисунок 11" descr="DSCN9684.JPG"/>
          <p:cNvPicPr>
            <a:picLocks noChangeAspect="1"/>
          </p:cNvPicPr>
          <p:nvPr/>
        </p:nvPicPr>
        <p:blipFill>
          <a:blip r:embed="rId4" cstate="print"/>
          <a:srcRect t="20600" b="17451"/>
          <a:stretch>
            <a:fillRect/>
          </a:stretch>
        </p:blipFill>
        <p:spPr>
          <a:xfrm>
            <a:off x="5004048" y="2636912"/>
            <a:ext cx="3492602" cy="1622728"/>
          </a:xfrm>
          <a:prstGeom prst="rect">
            <a:avLst/>
          </a:prstGeom>
        </p:spPr>
      </p:pic>
      <p:pic>
        <p:nvPicPr>
          <p:cNvPr id="15" name="Рисунок 14" descr="DSCN1246.JPG"/>
          <p:cNvPicPr>
            <a:picLocks noChangeAspect="1"/>
          </p:cNvPicPr>
          <p:nvPr/>
        </p:nvPicPr>
        <p:blipFill>
          <a:blip r:embed="rId5" cstate="print"/>
          <a:srcRect t="8001" r="2401" b="16400"/>
          <a:stretch>
            <a:fillRect/>
          </a:stretch>
        </p:blipFill>
        <p:spPr>
          <a:xfrm>
            <a:off x="3635896" y="4221088"/>
            <a:ext cx="1324728" cy="1368152"/>
          </a:xfrm>
          <a:prstGeom prst="rect">
            <a:avLst/>
          </a:prstGeom>
        </p:spPr>
      </p:pic>
      <p:pic>
        <p:nvPicPr>
          <p:cNvPr id="16" name="Рисунок 15" descr="DSCN9682.JPG"/>
          <p:cNvPicPr>
            <a:picLocks noChangeAspect="1"/>
          </p:cNvPicPr>
          <p:nvPr/>
        </p:nvPicPr>
        <p:blipFill>
          <a:blip r:embed="rId6" cstate="print"/>
          <a:srcRect t="12201" b="21650"/>
          <a:stretch>
            <a:fillRect/>
          </a:stretch>
        </p:blipFill>
        <p:spPr>
          <a:xfrm>
            <a:off x="251520" y="4797152"/>
            <a:ext cx="3240360" cy="1607602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600" t="3333" r="9200" b="20666"/>
          <a:stretch/>
        </p:blipFill>
        <p:spPr bwMode="auto">
          <a:xfrm>
            <a:off x="3347864" y="2852936"/>
            <a:ext cx="1728192" cy="1111121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N8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3696411" cy="277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N8678.JPG"/>
          <p:cNvPicPr>
            <a:picLocks noChangeAspect="1"/>
          </p:cNvPicPr>
          <p:nvPr/>
        </p:nvPicPr>
        <p:blipFill>
          <a:blip r:embed="rId4" cstate="print"/>
          <a:srcRect t="959" b="15237"/>
          <a:stretch>
            <a:fillRect/>
          </a:stretch>
        </p:blipFill>
        <p:spPr>
          <a:xfrm>
            <a:off x="6228184" y="4365104"/>
            <a:ext cx="378068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8668.JPG"/>
          <p:cNvPicPr>
            <a:picLocks noChangeAspect="1"/>
          </p:cNvPicPr>
          <p:nvPr/>
        </p:nvPicPr>
        <p:blipFill>
          <a:blip r:embed="rId5" cstate="print"/>
          <a:srcRect l="7476" t="36350" r="11413" b="15351"/>
          <a:stretch>
            <a:fillRect/>
          </a:stretch>
        </p:blipFill>
        <p:spPr>
          <a:xfrm>
            <a:off x="395536" y="764704"/>
            <a:ext cx="4675823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8696.JPG"/>
          <p:cNvPicPr>
            <a:picLocks noChangeAspect="1"/>
          </p:cNvPicPr>
          <p:nvPr/>
        </p:nvPicPr>
        <p:blipFill>
          <a:blip r:embed="rId6" cstate="print"/>
          <a:srcRect t="3801" r="10626"/>
          <a:stretch>
            <a:fillRect/>
          </a:stretch>
        </p:blipFill>
        <p:spPr>
          <a:xfrm>
            <a:off x="3707904" y="2708920"/>
            <a:ext cx="3168352" cy="2557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N86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620688"/>
            <a:ext cx="151216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N8692.JPG"/>
          <p:cNvPicPr>
            <a:picLocks noChangeAspect="1"/>
          </p:cNvPicPr>
          <p:nvPr/>
        </p:nvPicPr>
        <p:blipFill>
          <a:blip r:embed="rId8" cstate="print"/>
          <a:srcRect t="20600" b="5901"/>
          <a:stretch>
            <a:fillRect/>
          </a:stretch>
        </p:blipFill>
        <p:spPr>
          <a:xfrm>
            <a:off x="7524328" y="548680"/>
            <a:ext cx="2283718" cy="2238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SCN8687.JPG"/>
          <p:cNvPicPr>
            <a:picLocks noChangeAspect="1"/>
          </p:cNvPicPr>
          <p:nvPr/>
        </p:nvPicPr>
        <p:blipFill>
          <a:blip r:embed="rId9" cstate="print"/>
          <a:srcRect t="24800" r="6601" b="6951"/>
          <a:stretch>
            <a:fillRect/>
          </a:stretch>
        </p:blipFill>
        <p:spPr>
          <a:xfrm>
            <a:off x="7199784" y="2996952"/>
            <a:ext cx="1944216" cy="18942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7664" y="332656"/>
            <a:ext cx="4464496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ВИДЕОПРОЕКТ «ВЕСЕЛАЯ ЗАРЯДКА»</a:t>
            </a:r>
            <a:endParaRPr lang="ru-RU" b="1" dirty="0"/>
          </a:p>
        </p:txBody>
      </p:sp>
      <p:pic>
        <p:nvPicPr>
          <p:cNvPr id="13" name="Рисунок 12" descr="логотип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3968" y="5373216"/>
            <a:ext cx="1523953" cy="131775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8518.JPG"/>
          <p:cNvPicPr>
            <a:picLocks noChangeAspect="1"/>
          </p:cNvPicPr>
          <p:nvPr/>
        </p:nvPicPr>
        <p:blipFill>
          <a:blip r:embed="rId2" cstate="print"/>
          <a:srcRect l="9838" t="8001" r="20075" b="8001"/>
          <a:stretch>
            <a:fillRect/>
          </a:stretch>
        </p:blipFill>
        <p:spPr>
          <a:xfrm>
            <a:off x="1835696" y="980728"/>
            <a:ext cx="5616624" cy="4805334"/>
          </a:xfrm>
          <a:prstGeom prst="heart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373216"/>
            <a:ext cx="6099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здоровы!!!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122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Родители - активные участники проекта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Elena</cp:lastModifiedBy>
  <cp:revision>31</cp:revision>
  <dcterms:created xsi:type="dcterms:W3CDTF">2015-10-28T05:50:14Z</dcterms:created>
  <dcterms:modified xsi:type="dcterms:W3CDTF">2019-08-21T02:35:33Z</dcterms:modified>
</cp:coreProperties>
</file>