
<file path=[Content_Types].xml><?xml version="1.0" encoding="utf-8"?>
<Types xmlns="http://schemas.openxmlformats.org/package/2006/content-types">
  <Default Extension="bin" ContentType="application/vnd.ms-office.activeX"/>
  <Default Extension="mp3" ContentType="audio/mpeg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activeX/activeX5.xml" ContentType="application/vnd.ms-office.activeX+xml"/>
  <Override PartName="/ppt/activeX/activeX6.xml" ContentType="application/vnd.ms-office.activeX+xml"/>
  <Override PartName="/ppt/activeX/activeX7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8" r:id="rId3"/>
    <p:sldId id="259" r:id="rId4"/>
    <p:sldId id="272" r:id="rId5"/>
    <p:sldId id="265" r:id="rId6"/>
    <p:sldId id="266" r:id="rId7"/>
    <p:sldId id="268" r:id="rId8"/>
    <p:sldId id="269" r:id="rId9"/>
    <p:sldId id="270" r:id="rId10"/>
    <p:sldId id="260" r:id="rId11"/>
    <p:sldId id="261" r:id="rId12"/>
    <p:sldId id="273" r:id="rId13"/>
    <p:sldId id="262" r:id="rId14"/>
    <p:sldId id="263" r:id="rId15"/>
    <p:sldId id="271" r:id="rId16"/>
    <p:sldId id="256" r:id="rId17"/>
    <p:sldId id="264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5E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38" autoAdjust="0"/>
    <p:restoredTop sz="94434" autoAdjust="0"/>
  </p:normalViewPr>
  <p:slideViewPr>
    <p:cSldViewPr snapToGrid="0">
      <p:cViewPr varScale="1">
        <p:scale>
          <a:sx n="48" d="100"/>
          <a:sy n="48" d="100"/>
        </p:scale>
        <p:origin x="72" y="5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1734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activeX1.xml><?xml version="1.0" encoding="utf-8"?>
<ax:ocx xmlns:ax="http://schemas.microsoft.com/office/2006/activeX" xmlns:r="http://schemas.openxmlformats.org/officeDocument/2006/relationships" ax:classid="{D7053240-CE69-11CD-A777-00DD01143C57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7053240-CE69-11CD-A777-00DD01143C57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50CFC2-758C-476C-B46C-C3C9E6D6A44F}" type="datetimeFigureOut">
              <a:rPr lang="ru-RU" smtClean="0"/>
              <a:t>30.01.2021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D67322-F48A-41B4-8C0C-D6AF530AD4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36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2665-460F-40C2-9B47-E4C01FF1045C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86B59-A184-455D-B679-164573A99B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575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2665-460F-40C2-9B47-E4C01FF1045C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86B59-A184-455D-B679-164573A99B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563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2665-460F-40C2-9B47-E4C01FF1045C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86B59-A184-455D-B679-164573A99B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99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2665-460F-40C2-9B47-E4C01FF1045C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86B59-A184-455D-B679-164573A99B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001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2665-460F-40C2-9B47-E4C01FF1045C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86B59-A184-455D-B679-164573A99B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127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2665-460F-40C2-9B47-E4C01FF1045C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86B59-A184-455D-B679-164573A99B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729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2665-460F-40C2-9B47-E4C01FF1045C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86B59-A184-455D-B679-164573A99B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054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2665-460F-40C2-9B47-E4C01FF1045C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86B59-A184-455D-B679-164573A99B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933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2665-460F-40C2-9B47-E4C01FF1045C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86B59-A184-455D-B679-164573A99B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475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2665-460F-40C2-9B47-E4C01FF1045C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86B59-A184-455D-B679-164573A99B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707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92665-460F-40C2-9B47-E4C01FF1045C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86B59-A184-455D-B679-164573A99B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875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592665-460F-40C2-9B47-E4C01FF1045C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86B59-A184-455D-B679-164573A99B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8020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control" Target="../activeX/activeX5.xml"/><Relationship Id="rId7" Type="http://schemas.openxmlformats.org/officeDocument/2006/relationships/audio" Target="../media/audio1.wav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2.vml"/><Relationship Id="rId6" Type="http://schemas.openxmlformats.org/officeDocument/2006/relationships/slideLayout" Target="../slideLayouts/slideLayout7.xml"/><Relationship Id="rId5" Type="http://schemas.openxmlformats.org/officeDocument/2006/relationships/control" Target="../activeX/activeX7.xml"/><Relationship Id="rId4" Type="http://schemas.openxmlformats.org/officeDocument/2006/relationships/control" Target="../activeX/activeX6.xml"/><Relationship Id="rId9" Type="http://schemas.openxmlformats.org/officeDocument/2006/relationships/image" Target="../media/image13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ajCv5RDANZ8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control" Target="../activeX/activeX2.xml"/><Relationship Id="rId7" Type="http://schemas.openxmlformats.org/officeDocument/2006/relationships/image" Target="../media/image4.wmf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audio" Target="../media/audio1.wav"/><Relationship Id="rId5" Type="http://schemas.openxmlformats.org/officeDocument/2006/relationships/slideLayout" Target="../slideLayouts/slideLayout7.xml"/><Relationship Id="rId4" Type="http://schemas.openxmlformats.org/officeDocument/2006/relationships/control" Target="../activeX/activeX3.xml"/><Relationship Id="rId9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slide" Target="slide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7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3610" y="1271239"/>
            <a:ext cx="1021451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Интерактивный мини-тест </a:t>
            </a:r>
          </a:p>
          <a:p>
            <a:pPr algn="ctr"/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использованием анимации </a:t>
            </a:r>
          </a:p>
          <a:p>
            <a:pPr algn="ctr"/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тему: </a:t>
            </a:r>
          </a:p>
          <a:p>
            <a:pPr algn="ctr"/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«Спортивный бальный танец»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37502" y="5107259"/>
            <a:ext cx="43043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Автор-разработчик Екатерина </a:t>
            </a:r>
            <a:r>
              <a:rPr lang="ru-RU" sz="32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Ладыгина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Управляющая кнопка: далее 5">
            <a:hlinkClick r:id="" action="ppaction://hlinkshowjump?jump=nextslide" highlightClick="1">
              <a:snd r:embed="rId2" name="click.wav"/>
            </a:hlinkClick>
          </p:cNvPr>
          <p:cNvSpPr/>
          <p:nvPr/>
        </p:nvSpPr>
        <p:spPr>
          <a:xfrm>
            <a:off x="11641873" y="3128963"/>
            <a:ext cx="445352" cy="69682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194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92667"/>
            <a:ext cx="885613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Помоги Винни Пуху собрать звёзды </a:t>
            </a:r>
          </a:p>
          <a:p>
            <a:pPr algn="ctr"/>
            <a:r>
              <a:rPr lang="ru-RU" sz="6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корзинку </a:t>
            </a:r>
            <a:endParaRPr lang="ru-RU" sz="6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867" y="592667"/>
            <a:ext cx="6858000" cy="6858000"/>
          </a:xfrm>
          <a:prstGeom prst="rect">
            <a:avLst/>
          </a:prstGeom>
        </p:spPr>
      </p:pic>
      <p:sp>
        <p:nvSpPr>
          <p:cNvPr id="10" name="Управляющая кнопка: далее 9">
            <a:hlinkClick r:id="" action="ppaction://hlinkshowjump?jump=nextslide" highlightClick="1">
              <a:snd r:embed="rId3" name="click.wav"/>
            </a:hlinkClick>
          </p:cNvPr>
          <p:cNvSpPr/>
          <p:nvPr/>
        </p:nvSpPr>
        <p:spPr>
          <a:xfrm>
            <a:off x="11641873" y="3128963"/>
            <a:ext cx="445352" cy="69682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56" y="3477373"/>
            <a:ext cx="6362258" cy="3578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18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5000">
              <a:srgbClr val="0070C0"/>
            </a:gs>
            <a:gs pos="0">
              <a:schemeClr val="bg2">
                <a:lumMod val="10000"/>
              </a:schemeClr>
            </a:gs>
            <a:gs pos="80000">
              <a:schemeClr val="accent1">
                <a:lumMod val="60000"/>
                <a:lumOff val="40000"/>
              </a:schemeClr>
            </a:gs>
            <a:gs pos="9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327244"/>
            <a:ext cx="108051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из перечисленных фигур могут быть исполнены только в танце Танго?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Нажимай на названия. Если ответ верный, то звёздочка будет падать прямо в корзинку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2640" y="3326646"/>
            <a:ext cx="3144520" cy="314452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680" y="4529951"/>
            <a:ext cx="4138754" cy="2328049"/>
          </a:xfrm>
          <a:prstGeom prst="rect">
            <a:avLst/>
          </a:prstGeom>
        </p:spPr>
      </p:pic>
      <p:sp>
        <p:nvSpPr>
          <p:cNvPr id="25" name="5-конечная звезда 24"/>
          <p:cNvSpPr/>
          <p:nvPr/>
        </p:nvSpPr>
        <p:spPr>
          <a:xfrm>
            <a:off x="6563359" y="1994931"/>
            <a:ext cx="997167" cy="904385"/>
          </a:xfrm>
          <a:prstGeom prst="star5">
            <a:avLst/>
          </a:prstGeom>
          <a:solidFill>
            <a:srgbClr val="FFFF00"/>
          </a:solidFill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5-конечная звезда 25"/>
          <p:cNvSpPr/>
          <p:nvPr/>
        </p:nvSpPr>
        <p:spPr>
          <a:xfrm>
            <a:off x="9994900" y="1364843"/>
            <a:ext cx="589280" cy="508000"/>
          </a:xfrm>
          <a:prstGeom prst="star5">
            <a:avLst/>
          </a:prstGeom>
          <a:solidFill>
            <a:srgbClr val="FFFF00"/>
          </a:solidFill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5-конечная звезда 26"/>
          <p:cNvSpPr/>
          <p:nvPr/>
        </p:nvSpPr>
        <p:spPr>
          <a:xfrm>
            <a:off x="4358639" y="2669401"/>
            <a:ext cx="893243" cy="770037"/>
          </a:xfrm>
          <a:prstGeom prst="star5">
            <a:avLst/>
          </a:prstGeom>
          <a:solidFill>
            <a:srgbClr val="FFFF00"/>
          </a:solidFill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2493829" y="4924869"/>
            <a:ext cx="2345349" cy="71785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Корте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3818069" y="5934210"/>
            <a:ext cx="2488301" cy="71785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Променад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143188" y="4924869"/>
            <a:ext cx="2181145" cy="71785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Чейс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1215191" y="5865541"/>
            <a:ext cx="2488301" cy="786527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Твист-поворот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5066216" y="4947381"/>
            <a:ext cx="2181145" cy="71785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Браштеп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5-конечная звезда 36"/>
          <p:cNvSpPr/>
          <p:nvPr/>
        </p:nvSpPr>
        <p:spPr>
          <a:xfrm>
            <a:off x="6572087" y="1974917"/>
            <a:ext cx="997167" cy="904385"/>
          </a:xfrm>
          <a:prstGeom prst="star5">
            <a:avLst/>
          </a:prstGeom>
          <a:solidFill>
            <a:srgbClr val="FFFF00"/>
          </a:solidFill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5-конечная звезда 37"/>
          <p:cNvSpPr/>
          <p:nvPr/>
        </p:nvSpPr>
        <p:spPr>
          <a:xfrm>
            <a:off x="1290237" y="2617232"/>
            <a:ext cx="731520" cy="709414"/>
          </a:xfrm>
          <a:prstGeom prst="star5">
            <a:avLst/>
          </a:prstGeom>
          <a:solidFill>
            <a:srgbClr val="FFFF00"/>
          </a:solidFill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кругленная прямоугольная выноска 38"/>
          <p:cNvSpPr/>
          <p:nvPr/>
        </p:nvSpPr>
        <p:spPr>
          <a:xfrm>
            <a:off x="7511552" y="619440"/>
            <a:ext cx="2720898" cy="3217143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Променад мы можем исполнять не только в Танго. 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Пробуй ещё!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Скругленная прямоугольная выноска 35"/>
          <p:cNvSpPr/>
          <p:nvPr/>
        </p:nvSpPr>
        <p:spPr>
          <a:xfrm>
            <a:off x="7577982" y="619440"/>
            <a:ext cx="2440629" cy="3183610"/>
          </a:xfrm>
          <a:prstGeom prst="wedgeRound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Корте мы также можем станцевать и в медленном вальсе. Будь внимателен</a:t>
            </a:r>
            <a:r>
              <a:rPr lang="ru-RU" sz="2800" dirty="0" smtClean="0">
                <a:solidFill>
                  <a:schemeClr val="tx1"/>
                </a:solidFill>
              </a:rPr>
              <a:t>!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2" name="5-конечная звезда 41"/>
          <p:cNvSpPr/>
          <p:nvPr/>
        </p:nvSpPr>
        <p:spPr>
          <a:xfrm>
            <a:off x="1290237" y="2632436"/>
            <a:ext cx="731520" cy="709414"/>
          </a:xfrm>
          <a:prstGeom prst="star5">
            <a:avLst/>
          </a:prstGeom>
          <a:solidFill>
            <a:srgbClr val="FFFF00"/>
          </a:solidFill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Управляющая кнопка: далее 42">
            <a:hlinkClick r:id="" action="ppaction://hlinkshowjump?jump=nextslide" highlightClick="1">
              <a:snd r:embed="rId4" name="click.wav"/>
            </a:hlinkClick>
          </p:cNvPr>
          <p:cNvSpPr/>
          <p:nvPr/>
        </p:nvSpPr>
        <p:spPr>
          <a:xfrm>
            <a:off x="11641873" y="3128963"/>
            <a:ext cx="445352" cy="69682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331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1.11111E-6 L -2.08333E-7 -1.11111E-6 C -0.0069 0.0037 -0.01393 0.00671 -0.02005 0.01158 C -0.02305 0.01343 -0.02474 0.01759 -0.02747 0.02014 C -0.03398 0.02639 -0.03516 0.02593 -0.04245 0.02894 L -0.05755 0.05509 C -0.05924 0.0581 -0.06159 0.06065 -0.0625 0.06366 C -0.06328 0.06667 -0.06367 0.06968 -0.0651 0.07269 C -0.06628 0.07546 -0.06875 0.07801 -0.06992 0.08125 L -0.0776 0.10741 L -0.08242 0.12477 C -0.0832 0.12778 -0.08437 0.13056 -0.0849 0.13357 C -0.08763 0.1463 -0.09141 0.16227 -0.09232 0.17431 C -0.09336 0.1831 -0.09349 0.1919 -0.09492 0.20046 C -0.09609 0.20648 -0.09857 0.21181 -0.09987 0.21806 C -0.10065 0.22199 -0.10169 0.22546 -0.10247 0.22963 C -0.10521 0.24583 -0.10495 0.25046 -0.10729 0.26736 C -0.10807 0.27222 -0.10911 0.27708 -0.1099 0.28195 C -0.11068 0.30324 -0.11107 0.32454 -0.11237 0.34607 C -0.11276 0.35162 -0.11628 0.3713 -0.11719 0.37801 C -0.11654 0.40301 -0.11628 0.42847 -0.11497 0.45347 C -0.11471 0.45671 -0.11315 0.45926 -0.11237 0.46227 C -0.11146 0.4662 -0.11068 0.47014 -0.1099 0.47384 C -0.10885 0.4787 -0.10833 0.48357 -0.10729 0.48843 C -0.10651 0.49236 -0.10534 0.49607 -0.10482 0.5 C -0.10378 0.50764 -0.10339 0.51574 -0.10247 0.52338 C -0.10104 0.53218 -0.09727 0.54445 -0.09492 0.55255 L -0.09232 0.56111 C -0.09154 0.56412 -0.09141 0.56736 -0.08997 0.56968 C -0.0845 0.5794 -0.0849 0.575 -0.0849 0.58171 " pathEditMode="relative" rAng="0" ptsTypes="AAAAAAAAAAAAAAAAAAAAAAAAAAAAAA">
                                      <p:cBhvr>
                                        <p:cTn id="6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9" y="29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11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3.7037E-7 L -6.25E-7 0.00023 C 0.00703 0.00093 0.01419 0.00093 0.02135 0.00278 C 0.025 0.00417 0.02852 0.00787 0.03203 0.00949 C 0.03451 0.01088 0.03672 0.01204 0.03919 0.01296 C 0.0457 0.01574 0.04922 0.0162 0.05534 0.01944 C 0.05885 0.02176 0.0625 0.02454 0.06602 0.02639 L 0.08047 0.0331 C 0.08281 0.03426 0.08542 0.03449 0.08763 0.03611 C 0.09245 0.04074 0.0974 0.04421 0.10182 0.04977 C 0.10378 0.05185 0.10534 0.05486 0.10742 0.05625 C 0.11068 0.05926 0.11497 0.05926 0.11797 0.06319 C 0.12539 0.07222 0.12135 0.06898 0.1306 0.07315 C 0.13607 0.07986 0.13685 0.08148 0.14323 0.08634 C 0.14479 0.08796 0.14662 0.08889 0.14857 0.08982 C 0.15156 0.0919 0.15443 0.09491 0.15755 0.09653 C 0.16432 0.10093 0.16393 0.09838 0.17005 0.10324 C 0.17969 0.11111 0.17409 0.1088 0.18255 0.11319 C 0.18724 0.11574 0.19076 0.11644 0.19518 0.11991 C 0.19753 0.12199 0.19987 0.12454 0.20234 0.12662 C 0.20521 0.12894 0.2082 0.13148 0.2112 0.13333 C 0.21302 0.13472 0.21497 0.13519 0.21667 0.13681 C 0.21849 0.13843 0.22005 0.14167 0.22201 0.14329 C 0.22656 0.14815 0.23151 0.15232 0.23633 0.15648 C 0.23984 0.15995 0.24362 0.16296 0.24701 0.16667 C 0.25274 0.17315 0.25716 0.1787 0.26315 0.18357 C 0.26497 0.18495 0.26706 0.18542 0.26862 0.18681 C 0.27044 0.18889 0.27201 0.1919 0.27396 0.19352 C 0.27747 0.1963 0.28477 0.20023 0.28477 0.20069 C 0.2888 0.22269 0.2832 0.19838 0.2918 0.2169 C 0.29466 0.22292 0.29662 0.23079 0.29896 0.23704 C 0.29974 0.23889 0.30703 0.25648 0.30794 0.26019 C 0.30951 0.2669 0.30951 0.27477 0.31159 0.28032 C 0.31263 0.2838 0.31432 0.28681 0.3151 0.29051 C 0.31615 0.29375 0.31589 0.29792 0.31693 0.30046 C 0.31836 0.3037 0.32057 0.30509 0.3224 0.30718 C 0.33164 0.35903 0.32096 0.30556 0.32956 0.33727 C 0.33034 0.34051 0.3306 0.34398 0.33138 0.34722 C 0.33242 0.35116 0.33385 0.3537 0.33477 0.35741 C 0.33568 0.36042 0.33555 0.36482 0.33672 0.36736 C 0.3401 0.37546 0.3431 0.37338 0.3474 0.37755 C 0.34935 0.3794 0.35078 0.38264 0.35287 0.38403 C 0.35495 0.38588 0.36732 0.39028 0.36914 0.39074 C 0.36719 0.39306 0.36563 0.39792 0.36354 0.39792 C 0.35977 0.39792 0.35638 0.39306 0.35287 0.39074 L 0.3474 0.3875 C 0.3457 0.38634 0.34362 0.38611 0.34193 0.38403 C 0.34024 0.38218 0.33867 0.37917 0.33672 0.37755 C 0.33307 0.37477 0.32578 0.3706 0.32578 0.37083 L 0.32578 0.3706 L 0.32774 0.36065 " pathEditMode="relative" rAng="0" ptsTypes="AAAAAAAAAAAAAAAAAAAAAAAAAAAAAAAAAAAAAAAAAAAAAAAAAAA">
                                      <p:cBhvr>
                                        <p:cTn id="2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51" y="1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3.33333E-6 C 0.03763 -3.33333E-6 0.06823 0.03426 0.06823 0.07639 C 0.06823 0.11852 0.03763 0.15301 2.70833E-6 0.15301 C -0.0375 0.15301 -0.0681 0.11852 -0.0681 0.07639 C -0.0681 0.03426 -0.0375 -3.33333E-6 2.70833E-6 -3.33333E-6 Z " pathEditMode="relative" rAng="0" ptsTypes="AAAAA">
                                      <p:cBhvr>
                                        <p:cTn id="29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" presetClass="exit" presetSubtype="0" fill="hold" grpId="1" nodeType="after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33333E-6 L 2.70833E-6 0.00023 C 0.03164 0.00092 0.06341 0.00046 0.09505 0.00324 C 0.10065 0.0037 0.10599 0.0081 0.11159 0.00972 C 0.11692 0.01134 0.12252 0.0118 0.12799 0.01296 C 0.14609 0.02361 0.13255 0.0162 0.15547 0.02592 C 0.16028 0.02801 0.1651 0.03078 0.17005 0.0324 C 0.18463 0.03727 0.19961 0.03842 0.21393 0.04537 C 0.25364 0.06458 0.21354 0.04676 0.25794 0.06157 C 0.29284 0.07361 0.25104 0.06389 0.28893 0.07152 C 0.29492 0.075 0.30143 0.07893 0.30729 0.08125 C 0.31146 0.08287 0.31575 0.08333 0.32005 0.08449 C 0.33541 0.09352 0.32383 0.08657 0.35482 0.10717 C 0.35976 0.11041 0.36471 0.11319 0.36953 0.11689 C 0.375 0.12129 0.38034 0.12615 0.38593 0.13009 C 0.39127 0.13379 0.39739 0.13449 0.40247 0.13981 C 0.40547 0.14305 0.40833 0.14699 0.41159 0.14953 C 0.41562 0.15254 0.41979 0.15347 0.42435 0.15602 C 0.45338 0.17453 0.422 0.15694 0.44817 0.17546 C 0.45351 0.17939 0.45937 0.18125 0.46458 0.18518 C 0.47357 0.19236 0.48021 0.20231 0.48841 0.21134 C 0.49258 0.21597 0.49687 0.22014 0.50117 0.2243 C 0.50364 0.22662 0.50638 0.22801 0.50846 0.23078 C 0.52461 0.25231 0.50586 0.23796 0.52682 0.25023 C 0.52929 0.2537 0.53151 0.25717 0.53411 0.26018 C 0.53646 0.26273 0.53919 0.26389 0.5414 0.26666 C 0.55312 0.28148 0.5401 0.27338 0.55429 0.27963 C 0.55612 0.28287 0.55755 0.28703 0.55976 0.28935 C 0.5625 0.29236 0.56601 0.29328 0.56888 0.29583 C 0.5733 0.29977 0.57773 0.30393 0.58164 0.30879 C 0.58385 0.31157 0.58502 0.3162 0.58724 0.31875 C 0.58997 0.32176 0.59349 0.32222 0.59635 0.32523 C 0.61159 0.34027 0.59583 0.33148 0.61093 0.33819 C 0.61224 0.34143 0.61289 0.34537 0.61458 0.34791 C 0.61758 0.35231 0.62357 0.35532 0.62747 0.35764 C 0.62929 0.36088 0.63086 0.36458 0.63294 0.36736 C 0.6526 0.39467 0.63698 0.36805 0.64935 0.39027 C 0.65 0.39352 0.65039 0.39699 0.65117 0.4 C 0.65221 0.40347 0.65403 0.40602 0.65482 0.40972 C 0.65586 0.41389 0.65612 0.41828 0.65677 0.42268 C 0.65547 0.42824 0.65482 0.43402 0.65299 0.43889 C 0.65013 0.44722 0.647 0.45023 0.64205 0.45208 C 0.64088 0.45254 0.63958 0.45208 0.63841 0.45208 L 0.64388 0.4456 " pathEditMode="relative" rAng="0" ptsTypes="AAAAAAAAAAAAAAAAAAAAAAAAAAAAAAAAAAAAAAAAAAAA">
                                      <p:cBhvr>
                                        <p:cTn id="4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39" y="22593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0573 0.00301 0.01693 0.0081 0.02331 0.01389 C 0.025 0.01528 0.02643 0.01782 0.028 0.01944 C 0.0306 0.02153 0.03347 0.02245 0.03581 0.025 C 0.03815 0.02708 0.03998 0.03078 0.04206 0.03333 C 0.04414 0.03541 0.04623 0.03703 0.04831 0.03889 C 0.04935 0.04166 0.05 0.04491 0.05143 0.04722 C 0.05938 0.05833 0.05612 0.0331 0.06237 0.06666 C 0.06289 0.06944 0.06328 0.07222 0.06393 0.075 C 0.06589 0.08241 0.06914 0.08912 0.07018 0.09722 C 0.07071 0.10069 0.07227 0.1125 0.07331 0.11666 C 0.07422 0.11944 0.07539 0.12222 0.07643 0.125 C 0.07696 0.12778 0.08099 0.15903 0.08268 0.16389 C 0.08776 0.17708 0.08529 0.16898 0.08893 0.18889 C 0.08946 0.19166 0.08946 0.19514 0.0905 0.19722 L 0.09987 0.21389 C 0.10039 0.21666 0.10078 0.21944 0.10143 0.22222 C 0.10365 0.22986 0.10677 0.23403 0.10925 0.24166 C 0.11159 0.24861 0.11407 0.25602 0.1155 0.26389 C 0.11862 0.28009 0.11589 0.26435 0.11862 0.28889 C 0.11914 0.29259 0.11979 0.29606 0.12018 0.3 C 0.12084 0.3044 0.12084 0.30926 0.12175 0.31389 C 0.12344 0.32153 0.12657 0.32824 0.128 0.33611 C 0.12852 0.33889 0.12865 0.34213 0.12956 0.34444 C 0.13073 0.34699 0.13282 0.34768 0.13425 0.35 C 0.13607 0.35231 0.13711 0.35602 0.13893 0.35833 C 0.14037 0.35995 0.14219 0.35972 0.14362 0.36111 C 0.14532 0.3625 0.14675 0.36481 0.14831 0.36666 L 0.15456 0.38333 C 0.1556 0.38611 0.15716 0.38842 0.15768 0.39166 C 0.16172 0.4125 0.15638 0.38657 0.16237 0.40833 C 0.16315 0.41088 0.16328 0.41389 0.16393 0.41666 C 0.17188 0.44444 0.16198 0.40185 0.17018 0.43611 C 0.17084 0.43866 0.1711 0.44166 0.17175 0.44444 C 0.17526 0.45648 0.17487 0.44838 0.17487 0.45555 " pathEditMode="relative" ptsTypes="AAAAAAAAAAAAAAAAAAAAAAAAAAAAAAAAAAAA">
                                      <p:cBhvr>
                                        <p:cTn id="4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7" grpId="1" animBg="1"/>
      <p:bldP spid="37" grpId="1" animBg="1"/>
      <p:bldP spid="37" grpId="3" animBg="1"/>
      <p:bldP spid="38" grpId="0" animBg="1"/>
      <p:bldP spid="38" grpId="1" animBg="1"/>
      <p:bldP spid="39" grpId="0" animBg="1"/>
      <p:bldP spid="39" grpId="1" animBg="1"/>
      <p:bldP spid="36" grpId="0" animBg="1"/>
      <p:bldP spid="36" grpId="1" animBg="1"/>
      <p:bldP spid="4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809" y="516835"/>
            <a:ext cx="112709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 соответствие между группой фигур и танцем, в котором эти фигуры могут быть исполнены. Внеси цифру в прямоугольники</a:t>
            </a: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10748" y="2622107"/>
            <a:ext cx="2067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>
                <a:solidFill>
                  <a:schemeClr val="bg1"/>
                </a:solidFill>
              </a:rPr>
              <a:t>Фокстрот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510747" y="4646942"/>
            <a:ext cx="2067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err="1" smtClean="0">
                <a:solidFill>
                  <a:schemeClr val="bg1"/>
                </a:solidFill>
              </a:rPr>
              <a:t>Джайв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10747" y="3696805"/>
            <a:ext cx="2067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</a:rPr>
              <a:t>Самба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10539" y="4646942"/>
            <a:ext cx="72356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</a:rPr>
              <a:t>3 </a:t>
            </a:r>
            <a:r>
              <a:rPr lang="ru-RU" dirty="0" err="1" smtClean="0">
                <a:solidFill>
                  <a:schemeClr val="bg1"/>
                </a:solidFill>
              </a:rPr>
              <a:t>Муч</a:t>
            </a:r>
            <a:r>
              <a:rPr lang="ru-RU" dirty="0" smtClean="0">
                <a:solidFill>
                  <a:schemeClr val="bg1"/>
                </a:solidFill>
              </a:rPr>
              <a:t>, Ветряная мельница, Спин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10538" y="3696805"/>
            <a:ext cx="6420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</a:rPr>
              <a:t>2 Перо, </a:t>
            </a:r>
            <a:r>
              <a:rPr lang="ru-RU" dirty="0" err="1" smtClean="0">
                <a:solidFill>
                  <a:schemeClr val="bg1"/>
                </a:solidFill>
              </a:rPr>
              <a:t>Свивл</a:t>
            </a:r>
            <a:r>
              <a:rPr lang="ru-RU" dirty="0" smtClean="0">
                <a:solidFill>
                  <a:schemeClr val="bg1"/>
                </a:solidFill>
              </a:rPr>
              <a:t>, Плетение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10538" y="2621842"/>
            <a:ext cx="72356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>
                <a:solidFill>
                  <a:schemeClr val="bg1"/>
                </a:solidFill>
              </a:rPr>
              <a:t>1 Корта </a:t>
            </a:r>
            <a:r>
              <a:rPr lang="ru-RU" dirty="0" err="1" smtClean="0">
                <a:solidFill>
                  <a:schemeClr val="bg1"/>
                </a:solidFill>
              </a:rPr>
              <a:t>Джака</a:t>
            </a:r>
            <a:r>
              <a:rPr lang="ru-RU" dirty="0" smtClean="0">
                <a:solidFill>
                  <a:schemeClr val="bg1"/>
                </a:solidFill>
              </a:rPr>
              <a:t>, Правый ролл, </a:t>
            </a:r>
            <a:r>
              <a:rPr lang="ru-RU" dirty="0" err="1" smtClean="0">
                <a:solidFill>
                  <a:schemeClr val="bg1"/>
                </a:solidFill>
              </a:rPr>
              <a:t>Ботофога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1" name="Управляющая кнопка: далее 20">
            <a:hlinkClick r:id="" action="ppaction://hlinkshowjump?jump=nextslide" highlightClick="1">
              <a:snd r:embed="rId7" name="click.wav"/>
            </a:hlinkClick>
          </p:cNvPr>
          <p:cNvSpPr/>
          <p:nvPr/>
        </p:nvSpPr>
        <p:spPr>
          <a:xfrm>
            <a:off x="11641873" y="3128963"/>
            <a:ext cx="445352" cy="69682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171" name="CommandButton1" r:id="rId2" imgW="2048040" imgH="533520"/>
        </mc:Choice>
        <mc:Fallback>
          <p:control name="CommandButton1" r:id="rId2" imgW="2048040" imgH="533520">
            <p:pic>
              <p:nvPicPr>
                <p:cNvPr id="8" name="CommandButton1"/>
                <p:cNvPicPr>
                  <a:picLocks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8926100" y="5617745"/>
                  <a:ext cx="2046287" cy="531812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172" name="TextBox1" r:id="rId3" imgW="438120" imgH="333360"/>
        </mc:Choice>
        <mc:Fallback>
          <p:control name="TextBox1" r:id="rId3" imgW="438120" imgH="333360">
            <p:pic>
              <p:nvPicPr>
                <p:cNvPr id="9" name="TextBox1"/>
                <p:cNvPicPr>
                  <a:picLocks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655466" y="2757728"/>
                  <a:ext cx="437666" cy="33813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173" name="TextBox2" r:id="rId4" imgW="438120" imgH="333360"/>
        </mc:Choice>
        <mc:Fallback>
          <p:control name="TextBox2" r:id="rId4" imgW="438120" imgH="333360">
            <p:pic>
              <p:nvPicPr>
                <p:cNvPr id="10" name="TextBox2"/>
                <p:cNvPicPr>
                  <a:picLocks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655466" y="3819066"/>
                  <a:ext cx="437666" cy="338137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2174" name="TextBox3" r:id="rId5" imgW="438120" imgH="333360"/>
        </mc:Choice>
        <mc:Fallback>
          <p:control name="TextBox3" r:id="rId5" imgW="438120" imgH="333360">
            <p:pic>
              <p:nvPicPr>
                <p:cNvPr id="11" name="TextBox3"/>
                <p:cNvPicPr>
                  <a:picLocks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655466" y="4770262"/>
                  <a:ext cx="437666" cy="338137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69481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4468" y="758283"/>
            <a:ext cx="1088359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Помоги Рыбке доплыть до лакомства. </a:t>
            </a:r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Выбирай из предложенных вариантов. </a:t>
            </a:r>
            <a:endParaRPr lang="ru-RU" sz="4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отвечай правильно, иначе Рыбка останется голодной</a:t>
            </a:r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04373"/>
            <a:ext cx="5714286" cy="3723809"/>
          </a:xfrm>
          <a:prstGeom prst="rect">
            <a:avLst/>
          </a:prstGeom>
        </p:spPr>
      </p:pic>
      <p:sp>
        <p:nvSpPr>
          <p:cNvPr id="8" name="Управляющая кнопка: далее 7">
            <a:hlinkClick r:id="" action="ppaction://hlinkshowjump?jump=nextslide" highlightClick="1">
              <a:snd r:embed="rId3" name="click.wav"/>
            </a:hlinkClick>
          </p:cNvPr>
          <p:cNvSpPr/>
          <p:nvPr/>
        </p:nvSpPr>
        <p:spPr>
          <a:xfrm>
            <a:off x="11641873" y="3128963"/>
            <a:ext cx="445352" cy="69682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180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5E-6 -4.07407E-6 L 1.0211 -0.0053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55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98"/>
          <a:stretch/>
        </p:blipFill>
        <p:spPr>
          <a:xfrm>
            <a:off x="0" y="-2409250"/>
            <a:ext cx="12192000" cy="9320561"/>
          </a:xfrm>
          <a:prstGeom prst="rect">
            <a:avLst/>
          </a:prstGeom>
        </p:spPr>
      </p:pic>
      <p:grpSp>
        <p:nvGrpSpPr>
          <p:cNvPr id="33" name="Группа 32"/>
          <p:cNvGrpSpPr/>
          <p:nvPr/>
        </p:nvGrpSpPr>
        <p:grpSpPr>
          <a:xfrm>
            <a:off x="266700" y="190500"/>
            <a:ext cx="3771900" cy="4054020"/>
            <a:chOff x="266700" y="190500"/>
            <a:chExt cx="3771900" cy="4054020"/>
          </a:xfrm>
        </p:grpSpPr>
        <p:sp>
          <p:nvSpPr>
            <p:cNvPr id="4" name="TextBox 3"/>
            <p:cNvSpPr txBox="1"/>
            <p:nvPr/>
          </p:nvSpPr>
          <p:spPr>
            <a:xfrm>
              <a:off x="266700" y="190500"/>
              <a:ext cx="37719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Какой танец отсутствует в программе соревнований «Сокращённое двоеборье» для категории Дети?</a:t>
              </a:r>
              <a:endParaRPr lang="ru-RU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Овал 4"/>
            <p:cNvSpPr/>
            <p:nvPr/>
          </p:nvSpPr>
          <p:spPr>
            <a:xfrm>
              <a:off x="476250" y="2000250"/>
              <a:ext cx="2609850" cy="59055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Ча-ча-ча</a:t>
              </a:r>
              <a:endPara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Овал 6"/>
            <p:cNvSpPr/>
            <p:nvPr/>
          </p:nvSpPr>
          <p:spPr>
            <a:xfrm>
              <a:off x="476250" y="2827110"/>
              <a:ext cx="2609850" cy="590550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Пасодобль</a:t>
              </a:r>
              <a:endPara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Овал 7"/>
            <p:cNvSpPr/>
            <p:nvPr/>
          </p:nvSpPr>
          <p:spPr>
            <a:xfrm>
              <a:off x="476250" y="3653970"/>
              <a:ext cx="2609850" cy="590550"/>
            </a:xfrm>
            <a:prstGeom prst="ellipse">
              <a:avLst/>
            </a:prstGeom>
            <a:solidFill>
              <a:schemeClr val="lt1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Квикстеп</a:t>
              </a:r>
              <a:endParaRPr lang="ru-RU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4038600" y="190500"/>
            <a:ext cx="3744951" cy="4054020"/>
            <a:chOff x="4038600" y="190500"/>
            <a:chExt cx="3744951" cy="4054020"/>
          </a:xfrm>
        </p:grpSpPr>
        <p:sp>
          <p:nvSpPr>
            <p:cNvPr id="9" name="TextBox 8"/>
            <p:cNvSpPr txBox="1"/>
            <p:nvPr/>
          </p:nvSpPr>
          <p:spPr>
            <a:xfrm>
              <a:off x="4038600" y="190500"/>
              <a:ext cx="3744951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Какая фигура в танце Румба НЕ может быть исполнена после фигуры Веер?</a:t>
              </a:r>
              <a:endParaRPr lang="ru-RU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>
              <a:off x="4038600" y="1998360"/>
              <a:ext cx="2609850" cy="59055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Алемана</a:t>
              </a:r>
              <a:endPara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Овал 10"/>
            <p:cNvSpPr/>
            <p:nvPr/>
          </p:nvSpPr>
          <p:spPr>
            <a:xfrm>
              <a:off x="4038600" y="2827110"/>
              <a:ext cx="2609850" cy="59055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Клюшка</a:t>
              </a:r>
              <a:endPara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Овал 11"/>
            <p:cNvSpPr/>
            <p:nvPr/>
          </p:nvSpPr>
          <p:spPr>
            <a:xfrm>
              <a:off x="4038600" y="3653970"/>
              <a:ext cx="2609850" cy="590550"/>
            </a:xfrm>
            <a:prstGeom prst="ellipse">
              <a:avLst/>
            </a:prstGeom>
            <a:solidFill>
              <a:schemeClr val="lt1">
                <a:alpha val="95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Плащ</a:t>
              </a:r>
              <a:endParaRPr lang="ru-RU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7588752" y="190500"/>
            <a:ext cx="4317149" cy="4054020"/>
            <a:chOff x="7588752" y="190500"/>
            <a:chExt cx="4317149" cy="4054020"/>
          </a:xfrm>
        </p:grpSpPr>
        <p:sp>
          <p:nvSpPr>
            <p:cNvPr id="13" name="TextBox 12"/>
            <p:cNvSpPr txBox="1"/>
            <p:nvPr/>
          </p:nvSpPr>
          <p:spPr>
            <a:xfrm>
              <a:off x="7588752" y="190500"/>
              <a:ext cx="431714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Какая из этих фигур в танце </a:t>
              </a:r>
              <a:r>
                <a:rPr lang="ru-RU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Джайв</a:t>
              </a:r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разрешена к конкурсному исполнению начиная с С-класс и выше?</a:t>
              </a:r>
              <a:endParaRPr lang="ru-RU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Овал 13"/>
            <p:cNvSpPr/>
            <p:nvPr/>
          </p:nvSpPr>
          <p:spPr>
            <a:xfrm>
              <a:off x="7783551" y="1998360"/>
              <a:ext cx="2830319" cy="59055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Хлыст</a:t>
              </a:r>
              <a:endPara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Овал 15"/>
            <p:cNvSpPr/>
            <p:nvPr/>
          </p:nvSpPr>
          <p:spPr>
            <a:xfrm>
              <a:off x="7783551" y="2827110"/>
              <a:ext cx="2830319" cy="635198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dirty="0" err="1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Свивлы</a:t>
              </a:r>
              <a:endPara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7783551" y="3611342"/>
              <a:ext cx="2859823" cy="633178"/>
            </a:xfrm>
            <a:prstGeom prst="ellipse">
              <a:avLst/>
            </a:prstGeom>
            <a:solidFill>
              <a:schemeClr val="lt1">
                <a:alpha val="95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Катапульта</a:t>
              </a:r>
              <a:endParaRPr lang="ru-RU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9" name="Рисунок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949" y="4429622"/>
            <a:ext cx="2885455" cy="2296587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7326" y="4359911"/>
            <a:ext cx="1788930" cy="2015696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9182" y="4350604"/>
            <a:ext cx="2885455" cy="2296587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082" y="4518341"/>
            <a:ext cx="2885455" cy="2296587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7326" y="4374990"/>
            <a:ext cx="1788930" cy="2015696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5445" y="4374990"/>
            <a:ext cx="1788930" cy="2015696"/>
          </a:xfrm>
          <a:prstGeom prst="rect">
            <a:avLst/>
          </a:prstGeom>
        </p:spPr>
      </p:pic>
      <p:sp>
        <p:nvSpPr>
          <p:cNvPr id="24" name="Овал 23"/>
          <p:cNvSpPr/>
          <p:nvPr/>
        </p:nvSpPr>
        <p:spPr>
          <a:xfrm>
            <a:off x="4038600" y="3653970"/>
            <a:ext cx="2609850" cy="590550"/>
          </a:xfrm>
          <a:prstGeom prst="ellipse">
            <a:avLst/>
          </a:prstGeom>
          <a:solidFill>
            <a:schemeClr val="l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Плащ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476250" y="2827110"/>
            <a:ext cx="2609850" cy="590550"/>
          </a:xfrm>
          <a:prstGeom prst="ellipse">
            <a:avLst/>
          </a:prstGeom>
          <a:solidFill>
            <a:schemeClr val="bg1">
              <a:alpha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Пасодобль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7781968" y="3604902"/>
            <a:ext cx="2859823" cy="633178"/>
          </a:xfrm>
          <a:prstGeom prst="ellipse">
            <a:avLst/>
          </a:prstGeom>
          <a:solidFill>
            <a:schemeClr val="lt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Катапульта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Управляющая кнопка: далее 37">
            <a:hlinkClick r:id="" action="ppaction://hlinkshowjump?jump=nextslide" highlightClick="1">
              <a:snd r:embed="rId5" name="click.wav"/>
            </a:hlinkClick>
          </p:cNvPr>
          <p:cNvSpPr/>
          <p:nvPr/>
        </p:nvSpPr>
        <p:spPr>
          <a:xfrm>
            <a:off x="11641873" y="3128963"/>
            <a:ext cx="445352" cy="69682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03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4.44444E-6 L 0.22826 -0.011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97" y="-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1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1.85185E-6 L 0.21744 0.0120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72" y="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41 -0.01227 L 0.23503 -0.0122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8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1.11111E-6 L 0.16627 -0.01458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07" y="-741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6 L 0.16627 -0.01458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07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3.7037E-6 L 0.16627 -0.01458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07" y="-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07" y="2191009"/>
            <a:ext cx="3762498" cy="474791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95739" y="536713"/>
            <a:ext cx="1067462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Догадайся, о каком танце идёт речь! </a:t>
            </a:r>
          </a:p>
          <a:p>
            <a:pPr algn="ctr"/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Нажимай на овалы с буквами в нижней части слайда. Только будь внимателен! Если ты будешь ошибаться, то Паучок упадёт в котёл Ведьмы!</a:t>
            </a: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>
              <a:snd r:embed="rId3" name="click.wav"/>
            </a:hlinkClick>
          </p:cNvPr>
          <p:cNvSpPr/>
          <p:nvPr/>
        </p:nvSpPr>
        <p:spPr>
          <a:xfrm>
            <a:off x="11641873" y="3128963"/>
            <a:ext cx="445352" cy="69682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088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Рисунок 7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507" y="4558860"/>
            <a:ext cx="1886088" cy="23800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542814"/>
            <a:ext cx="9144000" cy="1569321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Танец, родиной которого считается Бразилия. Имеет ритмический </a:t>
            </a:r>
            <a:r>
              <a:rPr lang="ru-RU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баунс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коленях. Входит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обязательную пятёрку латиноамериканской программы 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конкурсного исполнения. Темп музыкального сопровождения - 50-52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удара в минуту, в 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размере 2/4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4/4.</a:t>
            </a: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3086237" y="3039412"/>
            <a:ext cx="72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8168691" y="3032974"/>
            <a:ext cx="72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6890806" y="3026533"/>
            <a:ext cx="72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5584735" y="3032974"/>
            <a:ext cx="720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4335486" y="3043707"/>
            <a:ext cx="72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Овал 42"/>
          <p:cNvSpPr/>
          <p:nvPr/>
        </p:nvSpPr>
        <p:spPr>
          <a:xfrm>
            <a:off x="2982598" y="2328144"/>
            <a:ext cx="927278" cy="4636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44" name="Овал 43"/>
          <p:cNvSpPr/>
          <p:nvPr/>
        </p:nvSpPr>
        <p:spPr>
          <a:xfrm>
            <a:off x="4231847" y="2328144"/>
            <a:ext cx="927278" cy="4636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А</a:t>
            </a:r>
          </a:p>
        </p:txBody>
      </p:sp>
      <p:sp>
        <p:nvSpPr>
          <p:cNvPr id="45" name="Овал 44"/>
          <p:cNvSpPr/>
          <p:nvPr/>
        </p:nvSpPr>
        <p:spPr>
          <a:xfrm>
            <a:off x="5481096" y="2301371"/>
            <a:ext cx="927278" cy="4636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6" name="Овал 45"/>
          <p:cNvSpPr/>
          <p:nvPr/>
        </p:nvSpPr>
        <p:spPr>
          <a:xfrm>
            <a:off x="6777774" y="2318483"/>
            <a:ext cx="927278" cy="4636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47" name="Овал 46"/>
          <p:cNvSpPr/>
          <p:nvPr/>
        </p:nvSpPr>
        <p:spPr>
          <a:xfrm>
            <a:off x="8027023" y="2305731"/>
            <a:ext cx="927278" cy="4636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А</a:t>
            </a:r>
          </a:p>
        </p:txBody>
      </p:sp>
      <p:grpSp>
        <p:nvGrpSpPr>
          <p:cNvPr id="75" name="Группа 74"/>
          <p:cNvGrpSpPr/>
          <p:nvPr/>
        </p:nvGrpSpPr>
        <p:grpSpPr>
          <a:xfrm>
            <a:off x="1453504" y="3453692"/>
            <a:ext cx="8262461" cy="2679344"/>
            <a:chOff x="2028567" y="3847273"/>
            <a:chExt cx="8262461" cy="2679344"/>
          </a:xfrm>
        </p:grpSpPr>
        <p:sp>
          <p:nvSpPr>
            <p:cNvPr id="8" name="Овал 7"/>
            <p:cNvSpPr/>
            <p:nvPr/>
          </p:nvSpPr>
          <p:spPr>
            <a:xfrm>
              <a:off x="6188298" y="4414480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Л</a:t>
              </a:r>
              <a:endParaRPr lang="ru-RU" dirty="0"/>
            </a:p>
          </p:txBody>
        </p:sp>
        <p:sp>
          <p:nvSpPr>
            <p:cNvPr id="10" name="Овал 9"/>
            <p:cNvSpPr/>
            <p:nvPr/>
          </p:nvSpPr>
          <p:spPr>
            <a:xfrm>
              <a:off x="8308616" y="4412333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Н</a:t>
              </a:r>
              <a:endParaRPr lang="ru-RU" dirty="0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6209764" y="4948953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У</a:t>
              </a:r>
              <a:endParaRPr lang="ru-RU" dirty="0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7250806" y="4948953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Ф</a:t>
              </a:r>
              <a:endParaRPr lang="ru-RU" dirty="0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3080199" y="4407213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И</a:t>
              </a:r>
              <a:endParaRPr lang="ru-RU" dirty="0"/>
            </a:p>
          </p:txBody>
        </p:sp>
        <p:sp>
          <p:nvSpPr>
            <p:cNvPr id="21" name="Овал 20"/>
            <p:cNvSpPr/>
            <p:nvPr/>
          </p:nvSpPr>
          <p:spPr>
            <a:xfrm>
              <a:off x="4116546" y="4417018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Й</a:t>
              </a:r>
              <a:endParaRPr lang="ru-RU" dirty="0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5123242" y="4414894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К</a:t>
              </a:r>
              <a:endParaRPr lang="ru-RU" dirty="0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2031243" y="4414480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З</a:t>
              </a:r>
              <a:endParaRPr lang="ru-RU" dirty="0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2032718" y="4948953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П</a:t>
              </a:r>
              <a:endParaRPr lang="ru-RU" dirty="0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3080199" y="4954555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Р</a:t>
              </a:r>
              <a:endParaRPr lang="ru-RU" dirty="0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5168722" y="4948953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Т</a:t>
              </a:r>
              <a:endParaRPr lang="ru-RU" dirty="0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5632361" y="5505965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Щ</a:t>
              </a:r>
              <a:endParaRPr lang="ru-RU" dirty="0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4584880" y="5505965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Ш</a:t>
              </a:r>
              <a:endParaRPr lang="ru-RU" dirty="0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3543838" y="5505965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Ч</a:t>
              </a:r>
              <a:endParaRPr lang="ru-RU" dirty="0"/>
            </a:p>
          </p:txBody>
        </p:sp>
        <p:sp>
          <p:nvSpPr>
            <p:cNvPr id="31" name="Овал 30"/>
            <p:cNvSpPr/>
            <p:nvPr/>
          </p:nvSpPr>
          <p:spPr>
            <a:xfrm>
              <a:off x="5168722" y="6058973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Э</a:t>
              </a:r>
              <a:endParaRPr lang="ru-RU" dirty="0"/>
            </a:p>
          </p:txBody>
        </p:sp>
        <p:sp>
          <p:nvSpPr>
            <p:cNvPr id="32" name="Овал 31"/>
            <p:cNvSpPr/>
            <p:nvPr/>
          </p:nvSpPr>
          <p:spPr>
            <a:xfrm>
              <a:off x="4127680" y="6057074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Ь</a:t>
              </a:r>
            </a:p>
          </p:txBody>
        </p:sp>
        <p:sp>
          <p:nvSpPr>
            <p:cNvPr id="33" name="Овал 32"/>
            <p:cNvSpPr/>
            <p:nvPr/>
          </p:nvSpPr>
          <p:spPr>
            <a:xfrm>
              <a:off x="7714445" y="5505965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Ы</a:t>
              </a:r>
              <a:endParaRPr lang="ru-RU" dirty="0"/>
            </a:p>
          </p:txBody>
        </p:sp>
        <p:sp>
          <p:nvSpPr>
            <p:cNvPr id="34" name="Овал 33"/>
            <p:cNvSpPr/>
            <p:nvPr/>
          </p:nvSpPr>
          <p:spPr>
            <a:xfrm>
              <a:off x="6673403" y="5505965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Ъ</a:t>
              </a:r>
              <a:endParaRPr lang="ru-RU" dirty="0"/>
            </a:p>
          </p:txBody>
        </p:sp>
        <p:sp>
          <p:nvSpPr>
            <p:cNvPr id="35" name="Овал 34"/>
            <p:cNvSpPr/>
            <p:nvPr/>
          </p:nvSpPr>
          <p:spPr>
            <a:xfrm>
              <a:off x="7250806" y="6062977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Я</a:t>
              </a:r>
              <a:endParaRPr lang="ru-RU" dirty="0"/>
            </a:p>
          </p:txBody>
        </p:sp>
        <p:sp>
          <p:nvSpPr>
            <p:cNvPr id="36" name="Овал 35"/>
            <p:cNvSpPr/>
            <p:nvPr/>
          </p:nvSpPr>
          <p:spPr>
            <a:xfrm>
              <a:off x="6209764" y="6058973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Ю</a:t>
              </a:r>
              <a:endParaRPr lang="ru-RU" dirty="0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4116546" y="4934711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С</a:t>
              </a:r>
              <a:endParaRPr lang="ru-RU" dirty="0"/>
            </a:p>
          </p:txBody>
        </p:sp>
        <p:sp>
          <p:nvSpPr>
            <p:cNvPr id="9" name="Овал 8"/>
            <p:cNvSpPr/>
            <p:nvPr/>
          </p:nvSpPr>
          <p:spPr>
            <a:xfrm>
              <a:off x="7250806" y="4413194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М</a:t>
              </a:r>
              <a:endParaRPr lang="ru-RU" dirty="0"/>
            </a:p>
          </p:txBody>
        </p:sp>
        <p:sp>
          <p:nvSpPr>
            <p:cNvPr id="64" name="Овал 63"/>
            <p:cNvSpPr/>
            <p:nvPr/>
          </p:nvSpPr>
          <p:spPr>
            <a:xfrm>
              <a:off x="4113870" y="3869453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В</a:t>
              </a:r>
              <a:endParaRPr lang="ru-RU" dirty="0"/>
            </a:p>
          </p:txBody>
        </p:sp>
        <p:sp>
          <p:nvSpPr>
            <p:cNvPr id="65" name="Овал 64"/>
            <p:cNvSpPr/>
            <p:nvPr/>
          </p:nvSpPr>
          <p:spPr>
            <a:xfrm>
              <a:off x="5120566" y="3868033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Г</a:t>
              </a:r>
              <a:endParaRPr lang="ru-RU" dirty="0"/>
            </a:p>
          </p:txBody>
        </p:sp>
        <p:sp>
          <p:nvSpPr>
            <p:cNvPr id="66" name="Овал 65"/>
            <p:cNvSpPr/>
            <p:nvPr/>
          </p:nvSpPr>
          <p:spPr>
            <a:xfrm>
              <a:off x="9363750" y="4407504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О</a:t>
              </a:r>
              <a:endParaRPr lang="ru-RU" dirty="0"/>
            </a:p>
          </p:txBody>
        </p:sp>
        <p:sp>
          <p:nvSpPr>
            <p:cNvPr id="67" name="Овал 66"/>
            <p:cNvSpPr/>
            <p:nvPr/>
          </p:nvSpPr>
          <p:spPr>
            <a:xfrm>
              <a:off x="9363750" y="3868033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Ж</a:t>
              </a:r>
              <a:endParaRPr lang="ru-RU" dirty="0"/>
            </a:p>
          </p:txBody>
        </p:sp>
        <p:sp>
          <p:nvSpPr>
            <p:cNvPr id="68" name="Овал 67"/>
            <p:cNvSpPr/>
            <p:nvPr/>
          </p:nvSpPr>
          <p:spPr>
            <a:xfrm>
              <a:off x="8301243" y="3868033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Ё</a:t>
              </a:r>
              <a:endParaRPr lang="ru-RU" dirty="0"/>
            </a:p>
          </p:txBody>
        </p:sp>
        <p:sp>
          <p:nvSpPr>
            <p:cNvPr id="69" name="Овал 68"/>
            <p:cNvSpPr/>
            <p:nvPr/>
          </p:nvSpPr>
          <p:spPr>
            <a:xfrm>
              <a:off x="7238737" y="3868033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Е</a:t>
              </a:r>
              <a:endParaRPr lang="ru-RU" dirty="0"/>
            </a:p>
          </p:txBody>
        </p:sp>
        <p:sp>
          <p:nvSpPr>
            <p:cNvPr id="70" name="Овал 69"/>
            <p:cNvSpPr/>
            <p:nvPr/>
          </p:nvSpPr>
          <p:spPr>
            <a:xfrm>
              <a:off x="6185622" y="3868033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Д</a:t>
              </a:r>
              <a:endParaRPr lang="ru-RU" dirty="0"/>
            </a:p>
          </p:txBody>
        </p:sp>
        <p:sp>
          <p:nvSpPr>
            <p:cNvPr id="71" name="Овал 70"/>
            <p:cNvSpPr/>
            <p:nvPr/>
          </p:nvSpPr>
          <p:spPr>
            <a:xfrm>
              <a:off x="8303919" y="4934711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Х</a:t>
              </a:r>
              <a:endParaRPr lang="ru-RU" dirty="0"/>
            </a:p>
          </p:txBody>
        </p:sp>
        <p:sp>
          <p:nvSpPr>
            <p:cNvPr id="72" name="Овал 71"/>
            <p:cNvSpPr/>
            <p:nvPr/>
          </p:nvSpPr>
          <p:spPr>
            <a:xfrm>
              <a:off x="9363750" y="4946975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Ц</a:t>
              </a:r>
              <a:endParaRPr lang="ru-RU" dirty="0"/>
            </a:p>
          </p:txBody>
        </p:sp>
        <p:sp>
          <p:nvSpPr>
            <p:cNvPr id="73" name="Овал 72"/>
            <p:cNvSpPr/>
            <p:nvPr/>
          </p:nvSpPr>
          <p:spPr>
            <a:xfrm>
              <a:off x="2028567" y="3873031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/>
                <a:t>А</a:t>
              </a:r>
            </a:p>
          </p:txBody>
        </p:sp>
        <p:sp>
          <p:nvSpPr>
            <p:cNvPr id="74" name="Овал 73"/>
            <p:cNvSpPr/>
            <p:nvPr/>
          </p:nvSpPr>
          <p:spPr>
            <a:xfrm>
              <a:off x="3077523" y="3847273"/>
              <a:ext cx="927278" cy="46364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Б</a:t>
              </a:r>
              <a:endParaRPr lang="ru-RU" dirty="0"/>
            </a:p>
          </p:txBody>
        </p:sp>
      </p:grpSp>
      <p:sp>
        <p:nvSpPr>
          <p:cNvPr id="76" name="Овал 75"/>
          <p:cNvSpPr/>
          <p:nvPr/>
        </p:nvSpPr>
        <p:spPr>
          <a:xfrm>
            <a:off x="3537187" y="4541130"/>
            <a:ext cx="927278" cy="4636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60" name="Овал 59"/>
          <p:cNvSpPr/>
          <p:nvPr/>
        </p:nvSpPr>
        <p:spPr>
          <a:xfrm>
            <a:off x="1456180" y="3487850"/>
            <a:ext cx="927278" cy="4636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А</a:t>
            </a:r>
          </a:p>
        </p:txBody>
      </p:sp>
      <p:sp>
        <p:nvSpPr>
          <p:cNvPr id="50" name="Овал 49"/>
          <p:cNvSpPr/>
          <p:nvPr/>
        </p:nvSpPr>
        <p:spPr>
          <a:xfrm>
            <a:off x="6665457" y="4031464"/>
            <a:ext cx="927278" cy="4636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63" name="Овал 62"/>
          <p:cNvSpPr/>
          <p:nvPr/>
        </p:nvSpPr>
        <p:spPr>
          <a:xfrm>
            <a:off x="2502460" y="3453692"/>
            <a:ext cx="927278" cy="4636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</a:t>
            </a:r>
            <a:endParaRPr lang="ru-RU" dirty="0"/>
          </a:p>
        </p:txBody>
      </p:sp>
      <p:pic>
        <p:nvPicPr>
          <p:cNvPr id="77" name="Рисунок 7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028" y="0"/>
            <a:ext cx="800972" cy="1259390"/>
          </a:xfrm>
          <a:prstGeom prst="rect">
            <a:avLst/>
          </a:prstGeom>
        </p:spPr>
      </p:pic>
      <p:sp>
        <p:nvSpPr>
          <p:cNvPr id="84" name="Управляющая кнопка: далее 83">
            <a:hlinkClick r:id="" action="ppaction://hlinkshowjump?jump=nextslide" highlightClick="1">
              <a:snd r:embed="rId4" name="click.wav"/>
            </a:hlinkClick>
          </p:cNvPr>
          <p:cNvSpPr/>
          <p:nvPr/>
        </p:nvSpPr>
        <p:spPr>
          <a:xfrm>
            <a:off x="11641873" y="3128963"/>
            <a:ext cx="445352" cy="69682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2173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3.33333E-6 L 2.70833E-6 0.25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0.25 L 2.70833E-6 0.5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.5 L 1.66667E-6 0.75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01484" y="2163336"/>
            <a:ext cx="706987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</a:t>
            </a:r>
            <a:endParaRPr lang="ru-RU" sz="10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879b6157db0d5e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064875" y="48418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489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250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255" y="1330036"/>
            <a:ext cx="2369127" cy="35536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174" y="1330036"/>
            <a:ext cx="2369127" cy="35536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2093" y="1330036"/>
            <a:ext cx="2369127" cy="355369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90255" y="233464"/>
            <a:ext cx="90879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 на фото. На каком из них танцевальная пара стоит в Променадной позиции?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1989601" y="5272391"/>
            <a:ext cx="1745820" cy="1400783"/>
          </a:xfrm>
          <a:prstGeom prst="wedgeRoundRectCallout">
            <a:avLst>
              <a:gd name="adj1" fmla="val -13141"/>
              <a:gd name="adj2" fmla="val -73696"/>
              <a:gd name="adj3" fmla="val 16667"/>
            </a:avLst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 это вообще не позиция. Это – фигура. «</a:t>
            </a:r>
            <a:r>
              <a:rPr lang="en-US" dirty="0" err="1" smtClean="0"/>
              <a:t>Oversway</a:t>
            </a:r>
            <a:r>
              <a:rPr lang="ru-RU" dirty="0" smtClean="0"/>
              <a:t>»</a:t>
            </a:r>
            <a:r>
              <a:rPr lang="en-US" dirty="0" smtClean="0"/>
              <a:t> (</a:t>
            </a:r>
            <a:r>
              <a:rPr lang="ru-RU" dirty="0" err="1" smtClean="0"/>
              <a:t>сверхнаклон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8876053" y="5272390"/>
            <a:ext cx="1745820" cy="1400783"/>
          </a:xfrm>
          <a:prstGeom prst="wedgeRoundRectCallout">
            <a:avLst>
              <a:gd name="adj1" fmla="val -13141"/>
              <a:gd name="adj2" fmla="val -73696"/>
              <a:gd name="adj3" fmla="val 16667"/>
            </a:avLst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Верно! Пара в Променадной позиции</a:t>
            </a:r>
            <a:endParaRPr lang="ru-RU" dirty="0"/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5432827" y="5272390"/>
            <a:ext cx="1745820" cy="1400783"/>
          </a:xfrm>
          <a:prstGeom prst="wedgeRoundRectCallout">
            <a:avLst>
              <a:gd name="adj1" fmla="val -13141"/>
              <a:gd name="adj2" fmla="val -73696"/>
              <a:gd name="adj3" fmla="val 16667"/>
            </a:avLst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Пара в Закрытой лицевой позиции</a:t>
            </a:r>
            <a:endParaRPr lang="ru-RU" dirty="0"/>
          </a:p>
        </p:txBody>
      </p:sp>
      <p:sp>
        <p:nvSpPr>
          <p:cNvPr id="10" name="Управляющая кнопка: далее 9">
            <a:hlinkClick r:id="" action="ppaction://hlinkshowjump?jump=nextslide" highlightClick="1">
              <a:snd r:embed="rId5" name="click.wav"/>
            </a:hlinkClick>
          </p:cNvPr>
          <p:cNvSpPr/>
          <p:nvPr/>
        </p:nvSpPr>
        <p:spPr>
          <a:xfrm>
            <a:off x="11641873" y="3128963"/>
            <a:ext cx="445352" cy="69682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123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971549"/>
            <a:ext cx="3524250" cy="48291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35200" y="220133"/>
            <a:ext cx="80094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Променадная позиция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63067" y="1151467"/>
            <a:ext cx="657013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Променадная позиция похожа на закрытую, но в ней танцоры немного развернуты друг от друга: партнер повернут немного влево, а его партнерша чуть вправо. При этом левая и правая части корпуса танцоров соприкасаются между собой, образуя букву «V». При этой позиции голова партнёра повернута влево, а голова партнёрши - вправо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98533" y="3860800"/>
            <a:ext cx="6231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Молодец! А теперь кликай на ссылку и смотри замечательный Медленный вальс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198533" y="4969694"/>
            <a:ext cx="3164071" cy="38370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https://youtu.be/ajCv5RDANZ8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Управляющая кнопка: далее 6">
            <a:hlinkClick r:id="" action="ppaction://hlinkshowjump?jump=nextslide" highlightClick="1">
              <a:snd r:embed="rId4" name="click.wav"/>
            </a:hlinkClick>
          </p:cNvPr>
          <p:cNvSpPr/>
          <p:nvPr/>
        </p:nvSpPr>
        <p:spPr>
          <a:xfrm>
            <a:off x="11641873" y="3128963"/>
            <a:ext cx="445352" cy="69682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193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33061" y="695739"/>
            <a:ext cx="968071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танце есть фигуры: «Три алеманы», «</a:t>
            </a:r>
            <a:r>
              <a:rPr lang="ru-RU" sz="40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Фэнсинг</a:t>
            </a: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«Клюшка»? </a:t>
            </a:r>
          </a:p>
          <a:p>
            <a:pPr algn="ctr"/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написании ответа используй</a:t>
            </a:r>
            <a:r>
              <a:rPr lang="en-US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строчные буквы </a:t>
            </a: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Управляющая кнопка: далее 10">
            <a:hlinkClick r:id="" action="ppaction://hlinkshowjump?jump=nextslide" highlightClick="1">
              <a:snd r:embed="rId6" name="click.wav"/>
            </a:hlinkClick>
          </p:cNvPr>
          <p:cNvSpPr/>
          <p:nvPr/>
        </p:nvSpPr>
        <p:spPr>
          <a:xfrm>
            <a:off x="11641873" y="3128963"/>
            <a:ext cx="445352" cy="69682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173" name="CommandButton1" r:id="rId2" imgW="2085840" imgH="514440"/>
        </mc:Choice>
        <mc:Fallback>
          <p:control name="CommandButton1" r:id="rId2" imgW="2085840" imgH="514440">
            <p:pic>
              <p:nvPicPr>
                <p:cNvPr id="5" name="CommandButton1"/>
                <p:cNvPicPr>
                  <a:picLocks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3140076" y="3948796"/>
                  <a:ext cx="2087562" cy="517525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74" name="TextBox1" r:id="rId3" imgW="3895560" imgH="457200"/>
        </mc:Choice>
        <mc:Fallback>
          <p:control name="TextBox1" r:id="rId3" imgW="3895560" imgH="457200">
            <p:pic>
              <p:nvPicPr>
                <p:cNvPr id="6" name="TextBox1"/>
                <p:cNvPicPr>
                  <a:picLocks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331913" y="3284878"/>
                  <a:ext cx="3895725" cy="457200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75" name="Label1" r:id="rId4" imgW="4772160" imgH="2390760"/>
        </mc:Choice>
        <mc:Fallback>
          <p:control name="Label1" r:id="rId4" imgW="4772160" imgH="2390760">
            <p:pic>
              <p:nvPicPr>
                <p:cNvPr id="10" name="Label1" hidden="1"/>
                <p:cNvPicPr>
                  <a:picLocks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6400800" y="635793"/>
                  <a:ext cx="4770438" cy="2386013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871392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stor Piasol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2" name="Рисунок 1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47404" y="382385"/>
            <a:ext cx="95762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Прослушай аудио-фрагмент и определи для какого танца больше всего подходит эта мелодия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814647" y="1313411"/>
            <a:ext cx="2626822" cy="41563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Слушать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814647" y="2459724"/>
            <a:ext cx="2626822" cy="415636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Готов </a:t>
            </a:r>
            <a:r>
              <a:rPr lang="ru-RU" dirty="0" smtClean="0">
                <a:hlinkClick r:id="rId6" action="ppaction://hlinksldjump"/>
              </a:rPr>
              <a:t>отвечать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814647" y="3190039"/>
            <a:ext cx="2626822" cy="41563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Нужна </a:t>
            </a:r>
            <a:r>
              <a:rPr lang="ru-RU" dirty="0" smtClean="0">
                <a:hlinkClick r:id="rId7" action="ppaction://hlinksldjump"/>
              </a:rPr>
              <a:t>подсказка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1881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017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TextBox 2"/>
          <p:cNvSpPr txBox="1"/>
          <p:nvPr/>
        </p:nvSpPr>
        <p:spPr>
          <a:xfrm>
            <a:off x="377687" y="397565"/>
            <a:ext cx="355820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танец имеет южно-африканские «корни». В бальный мир он пришёл из светских салонов. Изначально этот танец исполнялся только мужчинами.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77687" y="4183217"/>
            <a:ext cx="2626822" cy="415636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Ещё подсказка</a:t>
            </a:r>
            <a:endParaRPr lang="ru-RU" dirty="0"/>
          </a:p>
        </p:txBody>
      </p:sp>
      <p:sp>
        <p:nvSpPr>
          <p:cNvPr id="6" name="Овал 5">
            <a:hlinkClick r:id="rId3" action="ppaction://hlinksldjump"/>
          </p:cNvPr>
          <p:cNvSpPr/>
          <p:nvPr/>
        </p:nvSpPr>
        <p:spPr>
          <a:xfrm>
            <a:off x="377687" y="3508803"/>
            <a:ext cx="2626822" cy="41563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Готов отвечать!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804452" y="278296"/>
            <a:ext cx="6003234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этот танец включен в Европейскую программу спортивных бальных танцев. В нем используется смещённая позиция в паре относительно друг друга. Партнёры стоят плотнее. Объём из правой руки партнёра «переходит» в левую.  Музыкальный размер мелодии – 2/4 в такте. </a:t>
            </a:r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характеру музыкальное сопровождение  этого танца напоминает марш, звучание яркое и резкое. В конкурсных аранжировках присутствуют ударные инструменты</a:t>
            </a:r>
            <a:endParaRPr lang="ru-RU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9" name="Овал 8">
            <a:hlinkClick r:id="rId4" action="ppaction://hlinksldjump"/>
          </p:cNvPr>
          <p:cNvSpPr/>
          <p:nvPr/>
        </p:nvSpPr>
        <p:spPr>
          <a:xfrm>
            <a:off x="6096000" y="4988575"/>
            <a:ext cx="2626822" cy="41563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Готов отвечать!</a:t>
            </a:r>
            <a:endParaRPr lang="ru-RU" dirty="0"/>
          </a:p>
        </p:txBody>
      </p:sp>
      <p:sp>
        <p:nvSpPr>
          <p:cNvPr id="10" name="Управляющая кнопка: далее 9">
            <a:hlinkClick r:id="" action="ppaction://hlinkshowjump?jump=nextslide" highlightClick="1">
              <a:snd r:embed="rId5" name="click.wav"/>
            </a:hlinkClick>
          </p:cNvPr>
          <p:cNvSpPr/>
          <p:nvPr/>
        </p:nvSpPr>
        <p:spPr>
          <a:xfrm>
            <a:off x="11641873" y="3128963"/>
            <a:ext cx="445352" cy="696821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8021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1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7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82007"/>
          </a:xfrm>
          <a:prstGeom prst="rect">
            <a:avLst/>
          </a:prstGeom>
        </p:spPr>
      </p:pic>
      <p:sp>
        <p:nvSpPr>
          <p:cNvPr id="3" name="Овал 2">
            <a:hlinkClick r:id="rId3" action="ppaction://hlinksldjump"/>
          </p:cNvPr>
          <p:cNvSpPr/>
          <p:nvPr/>
        </p:nvSpPr>
        <p:spPr>
          <a:xfrm>
            <a:off x="814647" y="1313411"/>
            <a:ext cx="2626822" cy="59490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Румба</a:t>
            </a:r>
            <a:endParaRPr lang="ru-RU" dirty="0"/>
          </a:p>
        </p:txBody>
      </p:sp>
      <p:sp>
        <p:nvSpPr>
          <p:cNvPr id="4" name="Овал 3">
            <a:hlinkClick r:id="rId3" action="ppaction://hlinksldjump"/>
          </p:cNvPr>
          <p:cNvSpPr/>
          <p:nvPr/>
        </p:nvSpPr>
        <p:spPr>
          <a:xfrm>
            <a:off x="814647" y="2218984"/>
            <a:ext cx="2626822" cy="60765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Пасодобль</a:t>
            </a:r>
            <a:endParaRPr lang="ru-RU" dirty="0"/>
          </a:p>
        </p:txBody>
      </p:sp>
      <p:sp>
        <p:nvSpPr>
          <p:cNvPr id="5" name="Овал 4">
            <a:hlinkClick r:id="rId4" action="ppaction://hlinksldjump"/>
          </p:cNvPr>
          <p:cNvSpPr/>
          <p:nvPr/>
        </p:nvSpPr>
        <p:spPr>
          <a:xfrm>
            <a:off x="814647" y="3137309"/>
            <a:ext cx="2626822" cy="60993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Танго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211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4887" y="715617"/>
            <a:ext cx="92235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Неверно…</a:t>
            </a:r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вал 2">
            <a:hlinkClick r:id="rId2" action="ppaction://hlinksldjump"/>
          </p:cNvPr>
          <p:cNvSpPr/>
          <p:nvPr/>
        </p:nvSpPr>
        <p:spPr>
          <a:xfrm>
            <a:off x="834887" y="2313727"/>
            <a:ext cx="2626822" cy="50898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ещё раз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768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3183" y="834886"/>
            <a:ext cx="87066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Верно!</a:t>
            </a:r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вал 3">
            <a:hlinkClick r:id="" action="ppaction://hlinkshowjump?jump=nextslide"/>
          </p:cNvPr>
          <p:cNvSpPr/>
          <p:nvPr/>
        </p:nvSpPr>
        <p:spPr>
          <a:xfrm>
            <a:off x="1113183" y="5526157"/>
            <a:ext cx="2626822" cy="51683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продолжить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3183" y="1967948"/>
            <a:ext cx="89253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800" b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Libertango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композитор -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Астор</a:t>
            </a: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Пьяццолла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3183" y="2743989"/>
            <a:ext cx="79285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Перейди по ссылке ниже и ты сможешь услышать её в исполнении 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Симфонического оркестра Москвы «Русская филармония» Фонограф Джаз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Бэнд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Дирижер - Заслуженный артист России Сергей Жилин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3183" y="4566470"/>
            <a:ext cx="74742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https://youtu.be/kdhTodxH7Gw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994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8763</TotalTime>
  <Words>595</Words>
  <Application>Microsoft Office PowerPoint</Application>
  <PresentationFormat>Широкоэкранный</PresentationFormat>
  <Paragraphs>116</Paragraphs>
  <Slides>17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Танец, родиной которого считается Бразилия. Имеет ритмический баунс в коленях. Входит в обязательную пятёрку латиноамериканской программы для конкурсного исполнения. Темп музыкального сопровождения - 50-52 удара в минуту, в размере 2/4 или 4/4.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user_pc_3</dc:creator>
  <cp:lastModifiedBy>user_pc_3</cp:lastModifiedBy>
  <cp:revision>154</cp:revision>
  <dcterms:created xsi:type="dcterms:W3CDTF">2021-01-25T08:30:08Z</dcterms:created>
  <dcterms:modified xsi:type="dcterms:W3CDTF">2021-01-31T10:34:07Z</dcterms:modified>
</cp:coreProperties>
</file>