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3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99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9948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7079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72945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2325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858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802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329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91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861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828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7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02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488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454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05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56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91A41-96B3-43E8-9C82-02A7D58A9C42}" type="datetimeFigureOut">
              <a:rPr lang="ru-RU" smtClean="0"/>
              <a:pPr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70E02-4836-4508-854C-4FF0CB657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988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vkoQb0PSNg&amp;t=92s" TargetMode="External"/><Relationship Id="rId2" Type="http://schemas.openxmlformats.org/officeDocument/2006/relationships/hyperlink" Target="https://www.b17.ru/article/anxiety-stres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Профилактика тревоги и стресса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945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Применимы ли эти рекомендации при </a:t>
            </a:r>
            <a:r>
              <a:rPr lang="ru-RU" dirty="0" err="1" smtClean="0"/>
              <a:t>расстройвствах</a:t>
            </a:r>
            <a:r>
              <a:rPr lang="ru-RU" dirty="0" smtClean="0"/>
              <a:t> личности?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эти рекомендации являются необходимой частью психотерапии поведенческой при различных расстройствах личности, в частности так называемых печальных </a:t>
            </a:r>
            <a:r>
              <a:rPr lang="ru-RU" dirty="0" err="1" smtClean="0"/>
              <a:t>расстровств</a:t>
            </a:r>
            <a:r>
              <a:rPr lang="ru-RU" dirty="0" smtClean="0"/>
              <a:t> личности (</a:t>
            </a:r>
            <a:r>
              <a:rPr lang="ru-RU" dirty="0" err="1" smtClean="0"/>
              <a:t>тревожноизбегающее</a:t>
            </a:r>
            <a:r>
              <a:rPr lang="ru-RU" dirty="0" smtClean="0"/>
              <a:t> расстройство, </a:t>
            </a:r>
            <a:r>
              <a:rPr lang="ru-RU" dirty="0"/>
              <a:t>о</a:t>
            </a:r>
            <a:r>
              <a:rPr lang="ru-RU" dirty="0" smtClean="0"/>
              <a:t>бсессивно-</a:t>
            </a:r>
            <a:r>
              <a:rPr lang="ru-RU" dirty="0" err="1" smtClean="0"/>
              <a:t>компульсивное</a:t>
            </a:r>
            <a:r>
              <a:rPr lang="ru-RU" dirty="0" smtClean="0"/>
              <a:t> </a:t>
            </a:r>
            <a:r>
              <a:rPr lang="ru-RU" dirty="0"/>
              <a:t>расстройство (ОКР</a:t>
            </a:r>
            <a:r>
              <a:rPr lang="ru-RU" dirty="0" smtClean="0"/>
              <a:t>), в пограничных расстройствах тоже).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72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какой степени психотерапия помогает при лечении </a:t>
            </a:r>
            <a:r>
              <a:rPr lang="ru-RU" dirty="0" err="1" smtClean="0"/>
              <a:t>расстройтсв</a:t>
            </a:r>
            <a:r>
              <a:rPr lang="ru-RU" dirty="0" smtClean="0"/>
              <a:t> личности?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Однозначно помогает, но к сожалению, не в полной мере. Все зависит от каждого конкретного случая и эффективности проводимой психотерапии.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81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Сайт по психологи. – Режим доступа: </a:t>
            </a:r>
            <a:r>
              <a:rPr lang="en-US" dirty="0">
                <a:hlinkClick r:id="rId2"/>
              </a:rPr>
              <a:t>https://www.b17.ru/article/anxiety-stress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dirty="0" smtClean="0"/>
              <a:t>Видеоролик </a:t>
            </a:r>
            <a:r>
              <a:rPr lang="ru-RU" dirty="0" err="1" smtClean="0"/>
              <a:t>Мурада</a:t>
            </a:r>
            <a:r>
              <a:rPr lang="ru-RU" dirty="0" smtClean="0"/>
              <a:t> Султанова, врача психотерапевта. – Режим доступа: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www.youtube.com/watch?v=wvkoQb0PSNg&amp;t=92s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99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132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4050705" cy="1080938"/>
          </a:xfrm>
        </p:spPr>
        <p:txBody>
          <a:bodyPr/>
          <a:lstStyle/>
          <a:p>
            <a:r>
              <a:rPr lang="ru-RU" dirty="0" smtClean="0"/>
              <a:t>Тревога и стресс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21" y="1834166"/>
            <a:ext cx="6769997" cy="452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9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тревоги и стресса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92198767"/>
              </p:ext>
            </p:extLst>
          </p:nvPr>
        </p:nvGraphicFramePr>
        <p:xfrm>
          <a:off x="278296" y="1985403"/>
          <a:ext cx="9489868" cy="4023360"/>
        </p:xfrm>
        <a:graphic>
          <a:graphicData uri="http://schemas.openxmlformats.org/drawingml/2006/table">
            <a:tbl>
              <a:tblPr/>
              <a:tblGrid>
                <a:gridCol w="9489868">
                  <a:extLst>
                    <a:ext uri="{9D8B030D-6E8A-4147-A177-3AD203B41FA5}">
                      <a16:colId xmlns:a16="http://schemas.microsoft.com/office/drawing/2014/main" xmlns="" val="17589429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sz="2400" dirty="0">
                        <a:effectLst/>
                      </a:endParaRPr>
                    </a:p>
                    <a:p>
                      <a:pPr algn="l"/>
                      <a:r>
                        <a:rPr lang="ru-RU" sz="2400" b="1" dirty="0">
                          <a:effectLst/>
                        </a:rPr>
                        <a:t>Стресс и тревога</a:t>
                      </a:r>
                      <a:r>
                        <a:rPr lang="ru-RU" sz="2400" dirty="0">
                          <a:effectLst/>
                        </a:rPr>
                        <a:t> - это человеческие эмоции, которые в основном связаны с негативным опытом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</a:p>
                    <a:p>
                      <a:pPr algn="l"/>
                      <a:endParaRPr lang="ru-RU" sz="2400" dirty="0" smtClean="0">
                        <a:effectLst/>
                      </a:endParaRPr>
                    </a:p>
                    <a:p>
                      <a:pPr algn="l"/>
                      <a:endParaRPr lang="ru-RU" sz="2400" dirty="0" smtClean="0">
                        <a:effectLst/>
                      </a:endParaRPr>
                    </a:p>
                    <a:p>
                      <a:r>
                        <a:rPr lang="ru-RU" sz="2400" b="1" dirty="0" smtClean="0">
                          <a:latin typeface="roboto"/>
                        </a:rPr>
                        <a:t>Стресс</a:t>
                      </a:r>
                      <a:r>
                        <a:rPr lang="ru-RU" sz="2400" dirty="0" smtClean="0">
                          <a:latin typeface="roboto"/>
                        </a:rPr>
                        <a:t> чаще всего ощущается, когда мы испытываем некоторые трудности в нашей жизни. Из-за множества стрессовых ситуаций, которые затрагивают нашу психику, иногда трудно точно определить, что мы чувствуем, что более важно и что менее важно, какой уровень стресса мы испытываем на данный момент.</a:t>
                      </a:r>
                    </a:p>
                    <a:p>
                      <a:pPr algn="l"/>
                      <a:endParaRPr lang="ru-RU" sz="24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953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446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тревоги и стресса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1177891"/>
              </p:ext>
            </p:extLst>
          </p:nvPr>
        </p:nvGraphicFramePr>
        <p:xfrm>
          <a:off x="452437" y="2201913"/>
          <a:ext cx="9613900" cy="1828800"/>
        </p:xfrm>
        <a:graphic>
          <a:graphicData uri="http://schemas.openxmlformats.org/drawingml/2006/table">
            <a:tbl>
              <a:tblPr/>
              <a:tblGrid>
                <a:gridCol w="9613900">
                  <a:extLst>
                    <a:ext uri="{9D8B030D-6E8A-4147-A177-3AD203B41FA5}">
                      <a16:colId xmlns:a16="http://schemas.microsoft.com/office/drawing/2014/main" xmlns="" val="17589429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b="1" dirty="0" smtClean="0">
                          <a:latin typeface="roboto"/>
                        </a:rPr>
                        <a:t>Тревожность</a:t>
                      </a:r>
                      <a:r>
                        <a:rPr lang="ru-RU" sz="2400" dirty="0" smtClean="0">
                          <a:latin typeface="roboto"/>
                        </a:rPr>
                        <a:t> - это общее чувство тревоги, которое человек испытывает в связи с грядущим событием. Когда тревога проявляется слишком часто и нарушает жизнь людей, тогда говорят о тревожном расстройстве. </a:t>
                      </a:r>
                      <a:endParaRPr lang="ru-RU" sz="2400" b="0" i="0" dirty="0">
                        <a:effectLst/>
                        <a:latin typeface="roboto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953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03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изменить в своей жизни, чтобы меньше тревожиться?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Образ жизни</a:t>
            </a:r>
            <a:r>
              <a:rPr lang="ru-RU" dirty="0" smtClean="0"/>
              <a:t>, </a:t>
            </a:r>
            <a:r>
              <a:rPr lang="ru-RU" dirty="0" smtClean="0"/>
              <a:t>который основан </a:t>
            </a:r>
            <a:r>
              <a:rPr lang="ru-RU" dirty="0" smtClean="0"/>
              <a:t>на поведенческих </a:t>
            </a:r>
            <a:r>
              <a:rPr lang="ru-RU" dirty="0" smtClean="0"/>
              <a:t>техниках.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Регламентировать свою жизнь (завести дневник, куда записывать задачи на каждый день). Это дневник не должен быть слишком детализированным, чтобы не повышать уровень тревожности.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Управлять временем (в какое время мы выполняем ту или иную задачу). Никуда не спешим, никуда не опаздываем.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нужно изменить в своей жизни, чтобы меньше тревожиться?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Найти полезные рутинные занятия, которые можно выполнять без каких –либо ограничений в течении всего дня. Например, изучение иностранных языков. Осознание того, чтобы занимается человек полезным делом с долгосрочной целью и перспективой – это создает дополнительное чувство удовлетворенности собой. Это работает, если не «залипать» в социальных сетях.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Активная социализация (поддерживать связь с близкими людьми, группы по интересу). Осознание принадлежности, чувство сплоченности, общие интересы - помогают бороться с чувством одиночества, придает уверенность в себе.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14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нужно изменить в своей жизни, чтобы меньше тревожиться?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Взаимодействие с животными;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Здоровый сон.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Правильное питание. Ограничение алкоголя.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Регулярные физические занятия.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197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Все рекомендации нужно применять в комплексе, чтобы получить более сбалансированное эмоциональное состояние, которое способствует лучше справляться с тревожностью. В стрессовых ситуациях адекватно эмоционально реагировать.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68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Все рекомендации применимы как при лечении тех или иных тревожных расстройств (</a:t>
            </a:r>
            <a:r>
              <a:rPr lang="ru-RU" dirty="0"/>
              <a:t>Генерализованное тревожное </a:t>
            </a:r>
            <a:r>
              <a:rPr lang="ru-RU" dirty="0" smtClean="0"/>
              <a:t>расстройство (ГТР)</a:t>
            </a:r>
            <a:r>
              <a:rPr lang="ru-RU" dirty="0"/>
              <a:t>,</a:t>
            </a:r>
            <a:r>
              <a:rPr lang="ru-RU" dirty="0" err="1" smtClean="0"/>
              <a:t>социофобия</a:t>
            </a:r>
            <a:r>
              <a:rPr lang="ru-RU" dirty="0" smtClean="0"/>
              <a:t> ), так и для профилактики. 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Профилактика нужна, если у человека имеется повышенный уровень тревожности, но он еще не дошел до тревожного расстройства. Для того, чтобы это предотвратить, человек должен что-то изменить в своем образе жизни и быть в более сбалансированном эмоциональном состоянии.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92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394</TotalTime>
  <Words>420</Words>
  <Application>Microsoft Office PowerPoint</Application>
  <PresentationFormat>Произвольный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Берлин</vt:lpstr>
      <vt:lpstr>Профилактика тревоги и стресса</vt:lpstr>
      <vt:lpstr>Тревога и стресс</vt:lpstr>
      <vt:lpstr>Понятие тревоги и стресса</vt:lpstr>
      <vt:lpstr>Понятие тревоги и стресса</vt:lpstr>
      <vt:lpstr>Что нужно изменить в своей жизни, чтобы меньше тревожиться?</vt:lpstr>
      <vt:lpstr>Что нужно изменить в своей жизни, чтобы меньше тревожиться?</vt:lpstr>
      <vt:lpstr>Что нужно изменить в своей жизни, чтобы меньше тревожиться?</vt:lpstr>
      <vt:lpstr>Рекомендации</vt:lpstr>
      <vt:lpstr>Рекомендации</vt:lpstr>
      <vt:lpstr>Применимы ли эти рекомендации при расстройвствах личности? </vt:lpstr>
      <vt:lpstr>В какой степени психотерапия помогает при лечении расстройтсв личности? </vt:lpstr>
      <vt:lpstr>Используемые источники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Admin</cp:lastModifiedBy>
  <cp:revision>21</cp:revision>
  <dcterms:created xsi:type="dcterms:W3CDTF">2024-05-27T08:33:57Z</dcterms:created>
  <dcterms:modified xsi:type="dcterms:W3CDTF">2024-06-11T15:26:52Z</dcterms:modified>
</cp:coreProperties>
</file>