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17" r:id="rId2"/>
    <p:sldId id="267" r:id="rId3"/>
    <p:sldId id="320" r:id="rId4"/>
    <p:sldId id="321" r:id="rId5"/>
    <p:sldId id="322" r:id="rId6"/>
    <p:sldId id="272" r:id="rId7"/>
    <p:sldId id="288" r:id="rId8"/>
    <p:sldId id="306" r:id="rId9"/>
    <p:sldId id="307" r:id="rId10"/>
    <p:sldId id="308" r:id="rId11"/>
    <p:sldId id="309" r:id="rId12"/>
    <p:sldId id="289" r:id="rId13"/>
    <p:sldId id="310" r:id="rId14"/>
    <p:sldId id="311" r:id="rId15"/>
    <p:sldId id="313" r:id="rId16"/>
    <p:sldId id="312" r:id="rId17"/>
    <p:sldId id="314" r:id="rId18"/>
    <p:sldId id="315" r:id="rId19"/>
    <p:sldId id="316" r:id="rId20"/>
    <p:sldId id="274" r:id="rId21"/>
    <p:sldId id="276" r:id="rId22"/>
    <p:sldId id="295" r:id="rId23"/>
    <p:sldId id="294" r:id="rId24"/>
    <p:sldId id="296" r:id="rId25"/>
    <p:sldId id="297" r:id="rId26"/>
    <p:sldId id="298" r:id="rId27"/>
    <p:sldId id="299" r:id="rId28"/>
    <p:sldId id="301" r:id="rId29"/>
    <p:sldId id="302" r:id="rId30"/>
    <p:sldId id="303" r:id="rId31"/>
    <p:sldId id="305" r:id="rId32"/>
    <p:sldId id="300" r:id="rId33"/>
    <p:sldId id="258" r:id="rId34"/>
    <p:sldId id="259" r:id="rId35"/>
    <p:sldId id="260" r:id="rId36"/>
    <p:sldId id="319" r:id="rId37"/>
    <p:sldId id="318" r:id="rId38"/>
    <p:sldId id="28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>
      <p:cViewPr varScale="1">
        <p:scale>
          <a:sx n="66" d="100"/>
          <a:sy n="66" d="100"/>
        </p:scale>
        <p:origin x="129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171EF-E0A8-492B-8731-20D6933E8C4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122C0A-8473-4878-977A-C9F4BD368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90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D7F6-DEE1-4F0E-96C7-B7A1AD7FB4A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481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Решение в </a:t>
            </a:r>
            <a:r>
              <a:rPr lang="ru-RU" dirty="0" err="1" smtClean="0"/>
              <a:t>онлайн</a:t>
            </a:r>
            <a:r>
              <a:rPr lang="ru-RU" dirty="0" smtClean="0"/>
              <a:t> с проверкой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5D7F6-DEE1-4F0E-96C7-B7A1AD7FB4A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238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47664" y="332656"/>
            <a:ext cx="6505872" cy="1125140"/>
          </a:xfrm>
        </p:spPr>
        <p:txBody>
          <a:bodyPr>
            <a:normAutofit fontScale="92500" lnSpcReduction="10000"/>
          </a:bodyPr>
          <a:lstStyle/>
          <a:p>
            <a:pPr algn="ctr">
              <a:defRPr/>
            </a:pPr>
            <a:r>
              <a:rPr lang="ru-RU" sz="405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МЕЖМУНИЦИПАЛЬНЫЙ     </a:t>
            </a:r>
            <a:r>
              <a:rPr lang="ru-RU" sz="405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СЕМИНАР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75856" y="4437112"/>
            <a:ext cx="5465825" cy="917972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kern="0" dirty="0" err="1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Быстролетова</a:t>
            </a:r>
            <a:r>
              <a:rPr lang="ru-RU" kern="0" dirty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 Татьяна Дмитриевна, </a:t>
            </a:r>
          </a:p>
          <a:p>
            <a:pPr algn="ctr" eaLnBrk="0" hangingPunct="0">
              <a:defRPr/>
            </a:pPr>
            <a:r>
              <a:rPr lang="ru-RU" kern="0" dirty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учитель  математики  </a:t>
            </a:r>
            <a:r>
              <a:rPr lang="ru-RU" kern="0" cap="all" dirty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МБОУ СОШ №1   </a:t>
            </a:r>
          </a:p>
          <a:p>
            <a:pPr algn="ctr" eaLnBrk="0" hangingPunct="0">
              <a:defRPr/>
            </a:pPr>
            <a:r>
              <a:rPr lang="ru-RU" kern="0" dirty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им. А.В. </a:t>
            </a:r>
            <a:r>
              <a:rPr lang="ru-RU" kern="0" dirty="0" err="1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Ляпидевского</a:t>
            </a:r>
            <a:r>
              <a:rPr lang="ru-RU" kern="0" dirty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, </a:t>
            </a:r>
          </a:p>
          <a:p>
            <a:pPr algn="ctr" eaLnBrk="0" hangingPunct="0">
              <a:defRPr/>
            </a:pPr>
            <a:r>
              <a:rPr lang="ru-RU" kern="0" dirty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ст. Старощербиновская</a:t>
            </a:r>
          </a:p>
          <a:p>
            <a:pPr algn="ctr" eaLnBrk="0" hangingPunct="0">
              <a:defRPr/>
            </a:pPr>
            <a:endParaRPr lang="ru-RU" kern="0" dirty="0">
              <a:solidFill>
                <a:srgbClr val="FF0000"/>
              </a:solidFill>
              <a:latin typeface="Bookman Old Style" pitchFamily="18" charset="0"/>
              <a:ea typeface="+mj-ea"/>
              <a:cs typeface="+mj-cs"/>
            </a:endParaRPr>
          </a:p>
          <a:p>
            <a:pPr algn="just" eaLnBrk="0" hangingPunct="0">
              <a:defRPr/>
            </a:pPr>
            <a:r>
              <a:rPr lang="ru-RU" sz="1500" kern="0" cap="all" dirty="0">
                <a:solidFill>
                  <a:srgbClr val="002060"/>
                </a:solidFill>
                <a:latin typeface="Bookman Old Style" pitchFamily="18" charset="0"/>
                <a:ea typeface="+mj-ea"/>
                <a:cs typeface="+mj-cs"/>
              </a:rPr>
              <a:t>Категория-высшая</a:t>
            </a:r>
          </a:p>
          <a:p>
            <a:pPr algn="just" eaLnBrk="0" hangingPunct="0">
              <a:defRPr/>
            </a:pPr>
            <a:r>
              <a:rPr lang="ru-RU" sz="1500" kern="0" cap="all" dirty="0">
                <a:solidFill>
                  <a:srgbClr val="002060"/>
                </a:solidFill>
                <a:latin typeface="Bookman Old Style" pitchFamily="18" charset="0"/>
                <a:ea typeface="+mj-ea"/>
                <a:cs typeface="+mj-cs"/>
              </a:rPr>
              <a:t>Педагогический стаж-18 лет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45" y="2550938"/>
            <a:ext cx="2406179" cy="305181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985505" y="2363427"/>
            <a:ext cx="5756176" cy="11379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200" dirty="0" smtClean="0"/>
              <a:t>  </a:t>
            </a:r>
            <a:r>
              <a:rPr lang="ru-RU" sz="3200" dirty="0" smtClean="0">
                <a:solidFill>
                  <a:schemeClr val="tx2"/>
                </a:solidFill>
              </a:rPr>
              <a:t>Из опыта работы по подготовке учащихся к сдаче ЕГЭ по математике</a:t>
            </a:r>
            <a:endParaRPr lang="ru-RU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5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718" y="252161"/>
            <a:ext cx="7362564" cy="32049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20" y="3457152"/>
            <a:ext cx="7812360" cy="300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82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Тренажер по геометрии (планиметрия)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305" y="1600200"/>
            <a:ext cx="8411363" cy="37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7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b="1" smtClean="0">
                <a:solidFill>
                  <a:srgbClr val="7030A0"/>
                </a:solidFill>
              </a:rPr>
              <a:t/>
            </a:r>
            <a:br>
              <a:rPr lang="ru-RU" altLang="ru-RU" b="1" smtClean="0">
                <a:solidFill>
                  <a:srgbClr val="7030A0"/>
                </a:solidFill>
              </a:rPr>
            </a:br>
            <a:r>
              <a:rPr lang="ru-RU" altLang="ru-RU" sz="4000" b="1" smtClean="0">
                <a:solidFill>
                  <a:srgbClr val="7030A0"/>
                </a:solidFill>
              </a:rPr>
              <a:t>Мониторинг  качества  знаний</a:t>
            </a:r>
            <a:endParaRPr lang="ru-RU" altLang="ru-RU" sz="4000" smtClean="0"/>
          </a:p>
        </p:txBody>
      </p:sp>
      <p:sp>
        <p:nvSpPr>
          <p:cNvPr id="13315" name="Содержимое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>
          <a:xfrm>
            <a:off x="684213" y="1557338"/>
            <a:ext cx="7926387" cy="4462462"/>
          </a:xfrm>
        </p:spPr>
        <p:txBody>
          <a:bodyPr/>
          <a:lstStyle/>
          <a:p>
            <a:r>
              <a:rPr lang="ru-RU" altLang="ru-RU" sz="2800" dirty="0" smtClean="0"/>
              <a:t>Административные диагностические работы в формате ЕГЭ </a:t>
            </a:r>
          </a:p>
          <a:p>
            <a:r>
              <a:rPr lang="ru-RU" altLang="ru-RU" sz="2800" dirty="0" smtClean="0"/>
              <a:t>Регулярные срезы знаний </a:t>
            </a:r>
          </a:p>
          <a:p>
            <a:r>
              <a:rPr lang="ru-RU" altLang="ru-RU" sz="2800" dirty="0" smtClean="0"/>
              <a:t>Контроль текущих оценок по предмету </a:t>
            </a:r>
          </a:p>
          <a:p>
            <a:r>
              <a:rPr lang="ru-RU" altLang="ru-RU" sz="2800" dirty="0" smtClean="0"/>
              <a:t>Контроль оценок по контрольным работам </a:t>
            </a:r>
          </a:p>
          <a:p>
            <a:r>
              <a:rPr lang="ru-RU" altLang="ru-RU" sz="2800" dirty="0" smtClean="0"/>
              <a:t>Контроль оценок по самостоятельным работам </a:t>
            </a:r>
          </a:p>
          <a:p>
            <a:r>
              <a:rPr lang="ru-RU" altLang="ru-RU" sz="2800" dirty="0" smtClean="0"/>
              <a:t>Результаты пробного </a:t>
            </a:r>
            <a:r>
              <a:rPr lang="ru-RU" altLang="ru-RU" sz="2800" dirty="0" err="1" smtClean="0"/>
              <a:t>внутришкольного</a:t>
            </a:r>
            <a:r>
              <a:rPr lang="ru-RU" altLang="ru-RU" sz="2800" dirty="0" smtClean="0"/>
              <a:t> ЕГЭ  </a:t>
            </a:r>
          </a:p>
          <a:p>
            <a:endParaRPr lang="ru-RU" altLang="ru-RU" dirty="0" smtClean="0"/>
          </a:p>
        </p:txBody>
      </p:sp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684213" y="1557338"/>
            <a:ext cx="81359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 sz="2800"/>
          </a:p>
          <a:p>
            <a:pPr eaLnBrk="1" hangingPunct="1"/>
            <a:r>
              <a:rPr lang="ru-RU" altLang="ru-RU" sz="2800"/>
              <a:t> </a:t>
            </a:r>
          </a:p>
        </p:txBody>
      </p:sp>
      <p:pic>
        <p:nvPicPr>
          <p:cNvPr id="13317" name="Picture 25" descr="j034329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60350"/>
            <a:ext cx="113982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48357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Диагностическая папка на ученика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417638"/>
            <a:ext cx="4102502" cy="43014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568736"/>
            <a:ext cx="3994251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5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Отработка каждого задания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115" y="1340768"/>
            <a:ext cx="5263770" cy="464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24" y="846138"/>
            <a:ext cx="7976014" cy="506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1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052736"/>
            <a:ext cx="8513204" cy="528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30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План работы со слабоуспевающими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060848"/>
            <a:ext cx="3955320" cy="45435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2060848"/>
            <a:ext cx="4479960" cy="453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70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92696"/>
            <a:ext cx="8785641" cy="555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7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53" y="846138"/>
            <a:ext cx="8481694" cy="504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8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183562" cy="1050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1008A8"/>
                </a:solidFill>
              </a:rPr>
              <a:t>Цели и задачи - </a:t>
            </a:r>
            <a:endParaRPr lang="ru-RU" b="1" i="1" dirty="0">
              <a:solidFill>
                <a:srgbClr val="1008A8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85875"/>
            <a:ext cx="8784975" cy="531147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  <a:defRPr/>
            </a:pPr>
            <a:r>
              <a:rPr lang="ru-RU" sz="3600" b="1" i="1" dirty="0" smtClean="0">
                <a:solidFill>
                  <a:srgbClr val="002060"/>
                </a:solidFill>
              </a:rPr>
              <a:t>    подготовить всех учащихся к успешной сдаче ЕГЭ с  </a:t>
            </a:r>
          </a:p>
          <a:p>
            <a:pPr marL="0" indent="0">
              <a:buNone/>
              <a:defRPr/>
            </a:pPr>
            <a:r>
              <a:rPr lang="ru-RU" sz="3600" b="1" i="1" dirty="0">
                <a:solidFill>
                  <a:srgbClr val="002060"/>
                </a:solidFill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</a:rPr>
              <a:t>                             хорошим качеством</a:t>
            </a:r>
          </a:p>
          <a:p>
            <a:pPr marL="0" indent="0">
              <a:defRPr/>
            </a:pPr>
            <a:endParaRPr lang="ru-RU" sz="2100" b="1" i="1" dirty="0" smtClean="0"/>
          </a:p>
          <a:p>
            <a:pPr marL="265176" indent="-265176">
              <a:buNone/>
              <a:defRPr/>
            </a:pPr>
            <a:r>
              <a:rPr lang="ru-RU" sz="3600" b="1" i="1" dirty="0" smtClean="0">
                <a:solidFill>
                  <a:srgbClr val="002060"/>
                </a:solidFill>
              </a:rPr>
              <a:t>Для этого необходимо: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600" b="1" i="1" dirty="0" smtClean="0">
                <a:solidFill>
                  <a:srgbClr val="002060"/>
                </a:solidFill>
              </a:rPr>
              <a:t>Учителю  обладать необходимыми компетенциями (самому уметь решать все задачи ЕГЭ)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600" b="1" i="1" dirty="0" smtClean="0">
                <a:solidFill>
                  <a:srgbClr val="002060"/>
                </a:solidFill>
              </a:rPr>
              <a:t>Совершенствовать структуру и содержание учебного материала в ходе подготовки к ЕГЭ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600" b="1" i="1" dirty="0" smtClean="0">
                <a:solidFill>
                  <a:srgbClr val="002060"/>
                </a:solidFill>
              </a:rPr>
              <a:t>Систематизировать  повторение программного материала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3600" b="1" i="1" dirty="0" smtClean="0">
                <a:solidFill>
                  <a:srgbClr val="002060"/>
                </a:solidFill>
              </a:rPr>
              <a:t>Отработать тестовые технологии в ходе работы с контрольно-измерительными материалами через личностно-ориентированный подход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274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Для качественной подготовки к ЕГЭ </a:t>
            </a:r>
            <a:r>
              <a:rPr lang="ru-RU" sz="3600" b="1" i="1" dirty="0" smtClean="0">
                <a:solidFill>
                  <a:srgbClr val="002060"/>
                </a:solidFill>
              </a:rPr>
              <a:t>созданы сайты, обеспечивающие </a:t>
            </a:r>
            <a:r>
              <a:rPr lang="ru-RU" sz="3600" b="1" i="1" dirty="0">
                <a:solidFill>
                  <a:srgbClr val="002060"/>
                </a:solidFill>
              </a:rPr>
              <a:t>поддержку работы учителя и самостоятельную работу учащихся по подготовке к сдаче </a:t>
            </a:r>
            <a:r>
              <a:rPr lang="ru-RU" sz="3600" b="1" i="1" dirty="0" smtClean="0">
                <a:solidFill>
                  <a:srgbClr val="002060"/>
                </a:solidFill>
              </a:rPr>
              <a:t>экзамена 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79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i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87" y="274638"/>
            <a:ext cx="8240178" cy="588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50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22" y="116632"/>
            <a:ext cx="6943755" cy="630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36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66" y="274638"/>
            <a:ext cx="8541268" cy="637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54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74638"/>
            <a:ext cx="7047036" cy="634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87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24" y="274638"/>
            <a:ext cx="8903352" cy="562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8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64704"/>
            <a:ext cx="8755955" cy="497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5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836712"/>
            <a:ext cx="853244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68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937" y="274638"/>
            <a:ext cx="7846125" cy="623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2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0777"/>
            <a:ext cx="9144000" cy="621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00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темы: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390893"/>
            <a:ext cx="7272808" cy="4914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текстовых задач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геометрические задачи на плоскости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функции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уравнения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неравенства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теория вероятности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тригонометрия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геометрические задачи в пространстве</a:t>
            </a:r>
            <a:endParaRPr lang="ru-RU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11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713" t="9401" r="19288" b="6600"/>
          <a:stretch/>
        </p:blipFill>
        <p:spPr>
          <a:xfrm>
            <a:off x="83501" y="188640"/>
            <a:ext cx="864096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01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8640"/>
            <a:ext cx="8244408" cy="610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11" y="188640"/>
            <a:ext cx="8646778" cy="626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3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orkids.newbookshop.ru/pictures/10137553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1123"/>
            <a:ext cx="3887402" cy="567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1.ozone.ru/multimedia/10238877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51123"/>
            <a:ext cx="3755505" cy="557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58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img1.labirint.ru/books/817673/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83" y="302465"/>
            <a:ext cx="3886787" cy="600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dn2.static1-sima-land.com/items/6257719/0/700-nw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8" r="14287"/>
          <a:stretch/>
        </p:blipFill>
        <p:spPr bwMode="auto">
          <a:xfrm>
            <a:off x="4366184" y="425572"/>
            <a:ext cx="4305184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5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https://avatars.mds.yandex.net/get-mpic/4407580/img_id5412323052403964747.jpeg/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356476" cy="577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8" descr="https://grad-kniga.ru/images/goods/10249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 descr="https://grad-kniga.ru/images/goods/10249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676" y="476672"/>
            <a:ext cx="4150812" cy="577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54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980728"/>
            <a:ext cx="8568952" cy="3366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endParaRPr lang="ru-RU" sz="1500" b="1" i="1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algn="just">
              <a:lnSpc>
                <a:spcPct val="115000"/>
              </a:lnSpc>
            </a:pPr>
            <a:endParaRPr lang="ru-RU" sz="1500" b="1" i="1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algn="just">
              <a:lnSpc>
                <a:spcPct val="115000"/>
              </a:lnSpc>
            </a:pPr>
            <a:endParaRPr lang="ru-RU" sz="1500" b="1" i="1" dirty="0">
              <a:solidFill>
                <a:srgbClr val="002060"/>
              </a:solidFill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algn="ctr">
              <a:lnSpc>
                <a:spcPct val="115000"/>
              </a:lnSpc>
            </a:pPr>
            <a:r>
              <a:rPr lang="ru-RU" sz="1500" b="1" i="1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Систематически повышаю свой профессиональный  уровень через курсы повышения квалификации. </a:t>
            </a:r>
            <a:endParaRPr lang="ru-RU" sz="28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lnSpc>
                <a:spcPct val="115000"/>
              </a:lnSpc>
            </a:pPr>
            <a:endParaRPr lang="ru-RU" sz="28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lnSpc>
                <a:spcPct val="115000"/>
              </a:lnSpc>
            </a:pPr>
            <a:r>
              <a:rPr lang="ru-RU" sz="2800" b="1" i="1" dirty="0" smtClean="0">
                <a:solidFill>
                  <a:srgbClr val="002060"/>
                </a:solidFill>
              </a:rPr>
              <a:t>Смотрю обучающие вебинары по подготовке к </a:t>
            </a:r>
            <a:r>
              <a:rPr lang="ru-RU" sz="2800" b="1" i="1" dirty="0" smtClean="0">
                <a:solidFill>
                  <a:srgbClr val="002060"/>
                </a:solidFill>
              </a:rPr>
              <a:t>ГИА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2044" y="3605708"/>
            <a:ext cx="7171182" cy="31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256900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5196" y="1514651"/>
            <a:ext cx="8395276" cy="346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На  ЕГЭ в 2020-2021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уч.году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из 10 учащихся, выбравших профильную математику, все 10 прошли порог успешности из них 4 ученика набрали высокие баллы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</a:p>
          <a:p>
            <a:pPr algn="ctr">
              <a:lnSpc>
                <a:spcPct val="115000"/>
              </a:lnSpc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Маринец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Ольга-78 баллов, </a:t>
            </a: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Мясников Александр-80 баллов,</a:t>
            </a: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Чайкин Андрей-80 баллов </a:t>
            </a: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Сарычев Максим-84 балла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ru-RU" sz="2000" dirty="0">
              <a:solidFill>
                <a:srgbClr val="0070C0"/>
              </a:solidFill>
              <a:latin typeface="Calibri" panose="020F050202020403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01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b="1" i="1" dirty="0" smtClean="0">
                <a:solidFill>
                  <a:srgbClr val="1008A8"/>
                </a:solidFill>
              </a:rPr>
              <a:t>Спасибо </a:t>
            </a:r>
          </a:p>
          <a:p>
            <a:pPr algn="ctr">
              <a:buNone/>
            </a:pPr>
            <a:r>
              <a:rPr lang="ru-RU" sz="7200" b="1" i="1" dirty="0" smtClean="0">
                <a:solidFill>
                  <a:srgbClr val="1008A8"/>
                </a:solidFill>
              </a:rPr>
              <a:t>за внимание!</a:t>
            </a:r>
            <a:endParaRPr lang="ru-RU" sz="7200" b="1" i="1" dirty="0">
              <a:solidFill>
                <a:srgbClr val="1008A8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796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Принципы организации работы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792014"/>
            <a:ext cx="7992888" cy="233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простого к сложному (нарастающая степень сложности подготовительных заданий)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Учёт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времени на выполнение каждого задания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Постепенный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переход к комплексным тестам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30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Улучшению результатов ЕГЭ способствуют: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6712" y="2200520"/>
            <a:ext cx="8507288" cy="4144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элективные </a:t>
            </a:r>
            <a:r>
              <a:rPr lang="ru-RU" sz="40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курсы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40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модульные погружения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40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кружковые занятия 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40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применение </a:t>
            </a: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ИКТ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400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консультации</a:t>
            </a:r>
            <a:endParaRPr lang="ru-RU" sz="4000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9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77825"/>
            <a:ext cx="8183562" cy="1050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1008A8"/>
                </a:solidFill>
              </a:rPr>
              <a:t>Создание банка тестовых заданий</a:t>
            </a:r>
            <a:endParaRPr lang="ru-RU" b="1" i="1" dirty="0">
              <a:solidFill>
                <a:srgbClr val="1008A8"/>
              </a:solidFill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7897842" cy="4500563"/>
          </a:xfrm>
        </p:spPr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002060"/>
                </a:solidFill>
              </a:rPr>
              <a:t>Создание тестов по основным темам курса</a:t>
            </a:r>
          </a:p>
          <a:p>
            <a:pPr eaLnBrk="1" hangingPunct="1"/>
            <a:r>
              <a:rPr lang="ru-RU" b="1" i="1" dirty="0" smtClean="0">
                <a:solidFill>
                  <a:srgbClr val="002060"/>
                </a:solidFill>
              </a:rPr>
              <a:t>Тренировочные тесты</a:t>
            </a:r>
          </a:p>
          <a:p>
            <a:pPr eaLnBrk="1" hangingPunct="1"/>
            <a:r>
              <a:rPr lang="ru-RU" b="1" i="1" dirty="0" smtClean="0">
                <a:solidFill>
                  <a:srgbClr val="002060"/>
                </a:solidFill>
              </a:rPr>
              <a:t>Итоговые тесты</a:t>
            </a:r>
          </a:p>
          <a:p>
            <a:pPr eaLnBrk="1" hangingPunct="1"/>
            <a:r>
              <a:rPr lang="ru-RU" b="1" i="1" dirty="0" smtClean="0">
                <a:solidFill>
                  <a:srgbClr val="002060"/>
                </a:solidFill>
              </a:rPr>
              <a:t>Тесты прошлых лет</a:t>
            </a:r>
          </a:p>
          <a:p>
            <a:pPr eaLnBrk="1" hangingPunct="1"/>
            <a:r>
              <a:rPr lang="ru-RU" b="1" i="1" dirty="0" smtClean="0">
                <a:solidFill>
                  <a:srgbClr val="002060"/>
                </a:solidFill>
              </a:rPr>
              <a:t>Тесты пробных экзаменов</a:t>
            </a:r>
          </a:p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961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4000" b="1" smtClean="0">
                <a:solidFill>
                  <a:srgbClr val="7030A0"/>
                </a:solidFill>
              </a:rPr>
              <a:t>   Устный счёт</a:t>
            </a:r>
            <a:br>
              <a:rPr lang="ru-RU" altLang="ru-RU" sz="4000" b="1" smtClean="0">
                <a:solidFill>
                  <a:srgbClr val="7030A0"/>
                </a:solidFill>
              </a:rPr>
            </a:br>
            <a:endParaRPr lang="ru-RU" altLang="ru-RU" sz="4000" smtClean="0">
              <a:solidFill>
                <a:srgbClr val="7030A0"/>
              </a:solidFill>
            </a:endParaRPr>
          </a:p>
        </p:txBody>
      </p:sp>
      <p:sp>
        <p:nvSpPr>
          <p:cNvPr id="12291" name="Содержимое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>
          <a:xfrm>
            <a:off x="323850" y="1484313"/>
            <a:ext cx="8640763" cy="5373687"/>
          </a:xfrm>
        </p:spPr>
        <p:txBody>
          <a:bodyPr/>
          <a:lstStyle/>
          <a:p>
            <a:r>
              <a:rPr lang="ru-RU" altLang="ru-RU" sz="2800" dirty="0" smtClean="0"/>
              <a:t>На каждом уроке 5-7 минут</a:t>
            </a:r>
            <a:endParaRPr lang="en-US" altLang="ru-RU" sz="2800" dirty="0" smtClean="0"/>
          </a:p>
          <a:p>
            <a:r>
              <a:rPr lang="ru-RU" altLang="ru-RU" sz="2800" dirty="0" smtClean="0"/>
              <a:t>В каждом классе</a:t>
            </a:r>
          </a:p>
          <a:p>
            <a:r>
              <a:rPr lang="ru-RU" altLang="ru-RU" sz="2800" dirty="0" smtClean="0"/>
              <a:t>По всем темам</a:t>
            </a:r>
          </a:p>
          <a:p>
            <a:r>
              <a:rPr lang="ru-RU" altLang="ru-RU" sz="2800" dirty="0" smtClean="0"/>
              <a:t>Задания из </a:t>
            </a:r>
            <a:r>
              <a:rPr lang="ru-RU" altLang="ru-RU" sz="2800" dirty="0" err="1" smtClean="0"/>
              <a:t>КИМов</a:t>
            </a:r>
            <a:endParaRPr lang="ru-RU" altLang="ru-RU" sz="2800" dirty="0" smtClean="0"/>
          </a:p>
          <a:p>
            <a:endParaRPr lang="ru-RU" altLang="ru-RU" sz="2800" dirty="0" smtClean="0"/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sz="2800" dirty="0" smtClean="0"/>
              <a:t>    </a:t>
            </a:r>
            <a:r>
              <a:rPr lang="ru-RU" altLang="ru-RU" sz="3600" b="1" dirty="0" smtClean="0">
                <a:solidFill>
                  <a:srgbClr val="7030A0"/>
                </a:solidFill>
              </a:rPr>
              <a:t>Способствует  повышению         продуктивности вычислений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sz="3600" b="1" dirty="0" smtClean="0">
                <a:solidFill>
                  <a:srgbClr val="7030A0"/>
                </a:solidFill>
              </a:rPr>
              <a:t>   и преобразований</a:t>
            </a:r>
          </a:p>
          <a:p>
            <a:endParaRPr lang="ru-RU" altLang="ru-RU" sz="2800" dirty="0" smtClean="0"/>
          </a:p>
          <a:p>
            <a:endParaRPr lang="ru-RU" altLang="ru-RU" sz="2000" dirty="0" smtClean="0"/>
          </a:p>
          <a:p>
            <a:endParaRPr lang="ru-RU" altLang="ru-RU" sz="2000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</p:txBody>
      </p:sp>
      <p:pic>
        <p:nvPicPr>
          <p:cNvPr id="4" name="Picture 4" descr="MCj03433430000[1]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1525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081356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186288"/>
            <a:ext cx="4740136" cy="26064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103" y="2536894"/>
            <a:ext cx="4486567" cy="2497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4547968"/>
            <a:ext cx="4906888" cy="18579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31" y="837625"/>
            <a:ext cx="3507373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89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20688"/>
            <a:ext cx="4040960" cy="5661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400" y="274638"/>
            <a:ext cx="4337363" cy="23941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4414" y="2668776"/>
            <a:ext cx="4062386" cy="19843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040" y="4365104"/>
            <a:ext cx="3539213" cy="237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88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343</Words>
  <Application>Microsoft Office PowerPoint</Application>
  <PresentationFormat>Экран (4:3)</PresentationFormat>
  <Paragraphs>91</Paragraphs>
  <Slides>38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8" baseType="lpstr">
      <vt:lpstr>SimSun</vt:lpstr>
      <vt:lpstr>Arial</vt:lpstr>
      <vt:lpstr>Bookman Old Style</vt:lpstr>
      <vt:lpstr>Calibri</vt:lpstr>
      <vt:lpstr>Symbol</vt:lpstr>
      <vt:lpstr>Tahoma</vt:lpstr>
      <vt:lpstr>Times New Roman</vt:lpstr>
      <vt:lpstr>Wingdings</vt:lpstr>
      <vt:lpstr>Wingdings 2</vt:lpstr>
      <vt:lpstr>Тема Office</vt:lpstr>
      <vt:lpstr>Презентация PowerPoint</vt:lpstr>
      <vt:lpstr>Цели и задачи - </vt:lpstr>
      <vt:lpstr>Основные темы:</vt:lpstr>
      <vt:lpstr>Принципы организации работы</vt:lpstr>
      <vt:lpstr>Улучшению результатов ЕГЭ способствуют: </vt:lpstr>
      <vt:lpstr>Создание банка тестовых заданий</vt:lpstr>
      <vt:lpstr>   Устный счёт </vt:lpstr>
      <vt:lpstr>Презентация PowerPoint</vt:lpstr>
      <vt:lpstr>Презентация PowerPoint</vt:lpstr>
      <vt:lpstr>Презентация PowerPoint</vt:lpstr>
      <vt:lpstr>Тренажер по геометрии (планиметрия)</vt:lpstr>
      <vt:lpstr> Мониторинг  качества  знаний</vt:lpstr>
      <vt:lpstr>Диагностическая папка на ученика</vt:lpstr>
      <vt:lpstr>Отработка каждого задания </vt:lpstr>
      <vt:lpstr>Презентация PowerPoint</vt:lpstr>
      <vt:lpstr>Презентация PowerPoint</vt:lpstr>
      <vt:lpstr>План работы со слабоуспевающими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Из опыта работы по подготовке учащихся к сдаче ЕГЭ по математике</dc:title>
  <dc:creator>Татьяна</dc:creator>
  <cp:lastModifiedBy>Татьяна</cp:lastModifiedBy>
  <cp:revision>21</cp:revision>
  <dcterms:created xsi:type="dcterms:W3CDTF">2022-03-25T09:43:50Z</dcterms:created>
  <dcterms:modified xsi:type="dcterms:W3CDTF">2022-03-25T17:05:00Z</dcterms:modified>
</cp:coreProperties>
</file>