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72" r:id="rId3"/>
    <p:sldId id="319" r:id="rId4"/>
    <p:sldId id="320" r:id="rId5"/>
    <p:sldId id="315" r:id="rId6"/>
    <p:sldId id="261" r:id="rId7"/>
    <p:sldId id="279" r:id="rId8"/>
    <p:sldId id="311" r:id="rId9"/>
    <p:sldId id="309" r:id="rId10"/>
    <p:sldId id="314" r:id="rId11"/>
    <p:sldId id="293" r:id="rId12"/>
    <p:sldId id="258" r:id="rId13"/>
    <p:sldId id="306" r:id="rId14"/>
    <p:sldId id="307" r:id="rId15"/>
    <p:sldId id="290" r:id="rId16"/>
    <p:sldId id="259" r:id="rId17"/>
    <p:sldId id="301" r:id="rId18"/>
    <p:sldId id="302" r:id="rId19"/>
    <p:sldId id="303" r:id="rId20"/>
    <p:sldId id="289" r:id="rId21"/>
    <p:sldId id="304" r:id="rId22"/>
    <p:sldId id="260" r:id="rId23"/>
    <p:sldId id="281" r:id="rId24"/>
    <p:sldId id="282" r:id="rId25"/>
    <p:sldId id="298" r:id="rId26"/>
    <p:sldId id="316" r:id="rId27"/>
    <p:sldId id="277" r:id="rId28"/>
    <p:sldId id="275" r:id="rId29"/>
    <p:sldId id="278" r:id="rId30"/>
    <p:sldId id="263" r:id="rId31"/>
    <p:sldId id="264" r:id="rId32"/>
    <p:sldId id="317" r:id="rId33"/>
    <p:sldId id="266" r:id="rId34"/>
    <p:sldId id="267" r:id="rId35"/>
    <p:sldId id="318" r:id="rId36"/>
    <p:sldId id="268" r:id="rId37"/>
    <p:sldId id="295" r:id="rId38"/>
    <p:sldId id="296" r:id="rId39"/>
    <p:sldId id="297" r:id="rId40"/>
    <p:sldId id="300" r:id="rId41"/>
    <p:sldId id="305" r:id="rId42"/>
    <p:sldId id="292" r:id="rId43"/>
    <p:sldId id="285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056282-8239-4828-ADB8-F06DACE1B1DF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C093B-127B-4622-8153-6801106560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jpeg"/><Relationship Id="rId11" Type="http://schemas.openxmlformats.org/officeDocument/2006/relationships/image" Target="../media/image105.jpeg"/><Relationship Id="rId5" Type="http://schemas.openxmlformats.org/officeDocument/2006/relationships/image" Target="../media/image99.jpeg"/><Relationship Id="rId10" Type="http://schemas.openxmlformats.org/officeDocument/2006/relationships/image" Target="../media/image104.jpeg"/><Relationship Id="rId4" Type="http://schemas.openxmlformats.org/officeDocument/2006/relationships/image" Target="../media/image98.jpeg"/><Relationship Id="rId9" Type="http://schemas.openxmlformats.org/officeDocument/2006/relationships/image" Target="../media/image103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jpeg"/><Relationship Id="rId3" Type="http://schemas.openxmlformats.org/officeDocument/2006/relationships/image" Target="../media/image107.jpeg"/><Relationship Id="rId7" Type="http://schemas.openxmlformats.org/officeDocument/2006/relationships/image" Target="../media/image111.jpeg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jpeg"/><Relationship Id="rId11" Type="http://schemas.openxmlformats.org/officeDocument/2006/relationships/image" Target="../media/image115.jpeg"/><Relationship Id="rId5" Type="http://schemas.openxmlformats.org/officeDocument/2006/relationships/image" Target="../media/image109.jpeg"/><Relationship Id="rId10" Type="http://schemas.openxmlformats.org/officeDocument/2006/relationships/image" Target="../media/image114.jpeg"/><Relationship Id="rId4" Type="http://schemas.openxmlformats.org/officeDocument/2006/relationships/image" Target="../media/image108.jpeg"/><Relationship Id="rId9" Type="http://schemas.openxmlformats.org/officeDocument/2006/relationships/image" Target="../media/image113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jpeg"/><Relationship Id="rId5" Type="http://schemas.openxmlformats.org/officeDocument/2006/relationships/image" Target="../media/image125.jpeg"/><Relationship Id="rId4" Type="http://schemas.openxmlformats.org/officeDocument/2006/relationships/image" Target="../media/image12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image" Target="../media/image1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6.jpeg"/><Relationship Id="rId4" Type="http://schemas.openxmlformats.org/officeDocument/2006/relationships/image" Target="../media/image14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1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642918"/>
            <a:ext cx="7915276" cy="214314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Роль православных ценностей в формировании семейных традиций</a:t>
            </a:r>
            <a:r>
              <a:rPr lang="ru-RU" dirty="0" smtClean="0">
                <a:solidFill>
                  <a:srgbClr val="00B0F0"/>
                </a:solidFill>
              </a:rPr>
              <a:t/>
            </a:r>
            <a:br>
              <a:rPr lang="ru-RU" dirty="0" smtClean="0">
                <a:solidFill>
                  <a:srgbClr val="00B0F0"/>
                </a:solidFill>
              </a:rPr>
            </a:b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3886200"/>
            <a:ext cx="3571900" cy="1752600"/>
          </a:xfrm>
        </p:spPr>
        <p:txBody>
          <a:bodyPr/>
          <a:lstStyle/>
          <a:p>
            <a:r>
              <a:rPr lang="ru-RU" b="1" dirty="0" err="1" smtClean="0">
                <a:solidFill>
                  <a:srgbClr val="00B0F0"/>
                </a:solidFill>
              </a:rPr>
              <a:t>Галеева</a:t>
            </a:r>
            <a:r>
              <a:rPr lang="ru-RU" b="1" dirty="0" smtClean="0">
                <a:solidFill>
                  <a:srgbClr val="00B0F0"/>
                </a:solidFill>
              </a:rPr>
              <a:t> В.В.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Глазунова В.М.</a:t>
            </a:r>
            <a:endParaRPr lang="ru-RU" b="1" dirty="0">
              <a:solidFill>
                <a:srgbClr val="00B0F0"/>
              </a:solidFill>
            </a:endParaRPr>
          </a:p>
        </p:txBody>
      </p:sp>
      <p:pic>
        <p:nvPicPr>
          <p:cNvPr id="4" name="Рисунок 5" descr="C:\Users\USER\Desktop\dscn3165_1384415502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25" y="3429000"/>
            <a:ext cx="443071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73B5~1\AppData\Local\Temp\7zO40C4C448\Празд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5143536" cy="4000528"/>
          </a:xfrm>
          <a:prstGeom prst="rect">
            <a:avLst/>
          </a:prstGeom>
          <a:noFill/>
        </p:spPr>
      </p:pic>
      <p:pic>
        <p:nvPicPr>
          <p:cNvPr id="3" name="Picture 3" descr="C:\Users\73B5~1\AppData\Local\Temp\7zO40C25638\Праздник.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286124"/>
            <a:ext cx="4929190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pPr algn="l"/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G:\__\111\IMG_06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4500562" cy="2928958"/>
          </a:xfrm>
          <a:prstGeom prst="rect">
            <a:avLst/>
          </a:prstGeom>
          <a:noFill/>
        </p:spPr>
      </p:pic>
      <p:pic>
        <p:nvPicPr>
          <p:cNvPr id="4" name="Picture 5" descr="G:\__\1\ZtNCPHqSq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14290"/>
            <a:ext cx="3857620" cy="3000396"/>
          </a:xfrm>
          <a:prstGeom prst="rect">
            <a:avLst/>
          </a:prstGeom>
          <a:noFill/>
        </p:spPr>
      </p:pic>
      <p:pic>
        <p:nvPicPr>
          <p:cNvPr id="5" name="Picture 3" descr="G:\__\111\IMG_06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357562"/>
            <a:ext cx="4714876" cy="3500438"/>
          </a:xfrm>
          <a:prstGeom prst="rect">
            <a:avLst/>
          </a:prstGeom>
          <a:noFill/>
        </p:spPr>
      </p:pic>
      <p:pic>
        <p:nvPicPr>
          <p:cNvPr id="6" name="Picture 4" descr="G:\__\1\i 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429000"/>
            <a:ext cx="4467228" cy="306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USER\Desktop\пр\DSC00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31750"/>
            <a:ext cx="2362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C:\Users\USER\Desktop\пр\DSC005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-1588"/>
            <a:ext cx="2514600" cy="3406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C:\Users\USER\Desktop\пр\DSC005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42150" y="0"/>
            <a:ext cx="2057400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USER\Desktop\пр\DSC005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324100"/>
            <a:ext cx="210978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C:\Users\USER\Desktop\пр\DSC005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375" y="3619500"/>
            <a:ext cx="2438400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USER\Desktop\пр\DSC0057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87638" y="3527425"/>
            <a:ext cx="2471737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C:\Users\USER\Desktop\пр\DSC0057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21538" y="3994150"/>
            <a:ext cx="1922462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214546" y="214290"/>
            <a:ext cx="62151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Проект «Наши мамы»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11\20240816_163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00298" cy="3286124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11\20240816_1631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0"/>
            <a:ext cx="2000264" cy="3357562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11\20240816_1631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0"/>
            <a:ext cx="2357422" cy="3286124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11\20240816_1631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071546"/>
            <a:ext cx="2500330" cy="3500462"/>
          </a:xfrm>
          <a:prstGeom prst="rect">
            <a:avLst/>
          </a:prstGeom>
          <a:noFill/>
        </p:spPr>
      </p:pic>
      <p:pic>
        <p:nvPicPr>
          <p:cNvPr id="1030" name="Picture 6" descr="C:\Users\Пользователь\Desktop\11\20240816_1631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643314"/>
            <a:ext cx="2428860" cy="3214686"/>
          </a:xfrm>
          <a:prstGeom prst="rect">
            <a:avLst/>
          </a:prstGeom>
          <a:noFill/>
        </p:spPr>
      </p:pic>
      <p:pic>
        <p:nvPicPr>
          <p:cNvPr id="1031" name="Picture 7" descr="C:\Users\Пользователь\Desktop\11\20240816_16314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71736" y="3571876"/>
            <a:ext cx="2286016" cy="2928958"/>
          </a:xfrm>
          <a:prstGeom prst="rect">
            <a:avLst/>
          </a:prstGeom>
          <a:noFill/>
        </p:spPr>
      </p:pic>
      <p:pic>
        <p:nvPicPr>
          <p:cNvPr id="1032" name="Picture 8" descr="C:\Users\Пользователь\Desktop\11\20240816_16315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40" y="3429000"/>
            <a:ext cx="2214579" cy="3214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" name="Picture 30" descr="C:\Users\Пользователь\Desktop\11\20240816_165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28860" cy="2928934"/>
          </a:xfrm>
          <a:prstGeom prst="rect">
            <a:avLst/>
          </a:prstGeom>
          <a:noFill/>
        </p:spPr>
      </p:pic>
      <p:pic>
        <p:nvPicPr>
          <p:cNvPr id="2079" name="Picture 31" descr="C:\Users\Пользователь\Desktop\11\20240816_1656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2428892" cy="3000372"/>
          </a:xfrm>
          <a:prstGeom prst="rect">
            <a:avLst/>
          </a:prstGeom>
          <a:noFill/>
        </p:spPr>
      </p:pic>
      <p:pic>
        <p:nvPicPr>
          <p:cNvPr id="2080" name="Picture 32" descr="C:\Users\Пользователь\Desktop\11\20240816_165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0"/>
            <a:ext cx="2143108" cy="2928934"/>
          </a:xfrm>
          <a:prstGeom prst="rect">
            <a:avLst/>
          </a:prstGeom>
          <a:noFill/>
        </p:spPr>
      </p:pic>
      <p:pic>
        <p:nvPicPr>
          <p:cNvPr id="2081" name="Picture 33" descr="C:\Users\Пользователь\Desktop\11\20240816_16564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1643050"/>
            <a:ext cx="2428892" cy="2928958"/>
          </a:xfrm>
          <a:prstGeom prst="rect">
            <a:avLst/>
          </a:prstGeom>
          <a:noFill/>
        </p:spPr>
      </p:pic>
      <p:pic>
        <p:nvPicPr>
          <p:cNvPr id="2082" name="Picture 34" descr="C:\Users\Пользователь\Desktop\11\20240816_1656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3071810"/>
            <a:ext cx="2571736" cy="3786190"/>
          </a:xfrm>
          <a:prstGeom prst="rect">
            <a:avLst/>
          </a:prstGeom>
          <a:noFill/>
        </p:spPr>
      </p:pic>
      <p:pic>
        <p:nvPicPr>
          <p:cNvPr id="2083" name="Picture 35" descr="C:\Users\Пользователь\Desktop\11\20240816_16570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16" y="3071810"/>
            <a:ext cx="2285984" cy="3571876"/>
          </a:xfrm>
          <a:prstGeom prst="rect">
            <a:avLst/>
          </a:prstGeom>
          <a:noFill/>
        </p:spPr>
      </p:pic>
      <p:pic>
        <p:nvPicPr>
          <p:cNvPr id="2084" name="Picture 36" descr="C:\Users\Пользователь\Desktop\11\20240816_1657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48" y="3357538"/>
            <a:ext cx="2143140" cy="3500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__\1\PPa6Stnep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428604"/>
            <a:ext cx="5000660" cy="3429000"/>
          </a:xfrm>
          <a:prstGeom prst="rect">
            <a:avLst/>
          </a:prstGeom>
          <a:noFill/>
        </p:spPr>
      </p:pic>
      <p:sp>
        <p:nvSpPr>
          <p:cNvPr id="5124" name="AutoShape 4" descr="G:\__\1\i (5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G:\__\1\i (5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C:\Users\Пользователь\Desktop\1699576084_bronk-club-p-pozdravlenie-mnogodetnomu-ottsu-v-den-otts-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3428992" cy="2143116"/>
          </a:xfrm>
          <a:prstGeom prst="rect">
            <a:avLst/>
          </a:prstGeom>
          <a:noFill/>
        </p:spPr>
      </p:pic>
      <p:pic>
        <p:nvPicPr>
          <p:cNvPr id="6" name="Picture 5" descr="C:\Users\USER\Desktop\пр\DSC006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86124"/>
            <a:ext cx="471487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пр\DSC005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46038"/>
            <a:ext cx="2590800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C:\Users\USER\Desktop\пр\DSC005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14325"/>
            <a:ext cx="2433638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USER\Desktop\пр\DSC005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15875"/>
            <a:ext cx="25146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Users\USER\Desktop\пр\DSC006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3657600"/>
            <a:ext cx="2438400" cy="313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Пользователь\Desktop\11\20240815_17420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3571876"/>
            <a:ext cx="2643206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Пользователь\Desktop\11\20240815_174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2571768" cy="3714752"/>
          </a:xfrm>
          <a:prstGeom prst="rect">
            <a:avLst/>
          </a:prstGeom>
          <a:noFill/>
        </p:spPr>
      </p:pic>
      <p:pic>
        <p:nvPicPr>
          <p:cNvPr id="6147" name="Picture 3" descr="C:\Users\Пользователь\Desktop\11\20240815_1743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0"/>
            <a:ext cx="2428892" cy="3571876"/>
          </a:xfrm>
          <a:prstGeom prst="rect">
            <a:avLst/>
          </a:prstGeom>
          <a:noFill/>
        </p:spPr>
      </p:pic>
      <p:pic>
        <p:nvPicPr>
          <p:cNvPr id="6148" name="Picture 4" descr="C:\Users\Пользователь\Desktop\11\20240815_1743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0"/>
            <a:ext cx="2857488" cy="3571876"/>
          </a:xfrm>
          <a:prstGeom prst="rect">
            <a:avLst/>
          </a:prstGeom>
          <a:noFill/>
        </p:spPr>
      </p:pic>
      <p:pic>
        <p:nvPicPr>
          <p:cNvPr id="6150" name="Picture 6" descr="C:\Users\Пользователь\Desktop\11\20240815_1746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714752"/>
            <a:ext cx="4286248" cy="2944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esktop\11\20240815_174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2928926" cy="3786190"/>
          </a:xfrm>
          <a:prstGeom prst="rect">
            <a:avLst/>
          </a:prstGeom>
          <a:noFill/>
        </p:spPr>
      </p:pic>
      <p:pic>
        <p:nvPicPr>
          <p:cNvPr id="7171" name="Picture 3" descr="C:\Users\Пользователь\Desktop\11\20240815_1747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571744"/>
            <a:ext cx="3143272" cy="3786190"/>
          </a:xfrm>
          <a:prstGeom prst="rect">
            <a:avLst/>
          </a:prstGeom>
          <a:noFill/>
        </p:spPr>
      </p:pic>
      <p:pic>
        <p:nvPicPr>
          <p:cNvPr id="7172" name="Picture 4" descr="C:\Users\Пользователь\Desktop\11\20240815_1748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500042"/>
            <a:ext cx="3000364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Пользователь\Desktop\11\20240815_1751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2882267" cy="4214818"/>
          </a:xfrm>
          <a:prstGeom prst="rect">
            <a:avLst/>
          </a:prstGeom>
          <a:noFill/>
        </p:spPr>
      </p:pic>
      <p:pic>
        <p:nvPicPr>
          <p:cNvPr id="3" name="Picture 5" descr="C:\Users\Пользователь\Desktop\11\20240815_1746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429000"/>
            <a:ext cx="2443121" cy="3429000"/>
          </a:xfrm>
          <a:prstGeom prst="rect">
            <a:avLst/>
          </a:prstGeom>
          <a:noFill/>
        </p:spPr>
      </p:pic>
      <p:pic>
        <p:nvPicPr>
          <p:cNvPr id="4" name="Picture 5" descr="C:\Users\Пользователь\Desktop\11\20240815_1749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0"/>
            <a:ext cx="2377475" cy="3357562"/>
          </a:xfrm>
          <a:prstGeom prst="rect">
            <a:avLst/>
          </a:prstGeom>
          <a:noFill/>
        </p:spPr>
      </p:pic>
      <p:pic>
        <p:nvPicPr>
          <p:cNvPr id="9218" name="Picture 2" descr="C:\Users\Пользователь\Desktop\11\20240816_1501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1428736"/>
            <a:ext cx="3000396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семья\scale_24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8715436" cy="5581650"/>
          </a:xfrm>
          <a:prstGeom prst="rect">
            <a:avLst/>
          </a:prstGeom>
          <a:noFill/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57158" y="697063"/>
            <a:ext cx="878684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 меня есть мама,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У меня есть папа,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У меня есть дедушка,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У меня есть бабушка,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А у них есть я.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Что это</a:t>
            </a:r>
            <a:r>
              <a:rPr kumimoji="0" lang="kk-KZ" sz="14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            СЕМЬЯ</a:t>
            </a:r>
            <a:endParaRPr kumimoji="0" lang="kk-KZ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__\1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00438"/>
            <a:ext cx="4429124" cy="3141702"/>
          </a:xfrm>
          <a:prstGeom prst="rect">
            <a:avLst/>
          </a:prstGeom>
          <a:noFill/>
        </p:spPr>
      </p:pic>
      <p:pic>
        <p:nvPicPr>
          <p:cNvPr id="4099" name="Picture 3" descr="G:\__\1\i (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571876"/>
            <a:ext cx="4071934" cy="2937463"/>
          </a:xfrm>
          <a:prstGeom prst="rect">
            <a:avLst/>
          </a:prstGeom>
          <a:noFill/>
        </p:spPr>
      </p:pic>
      <p:pic>
        <p:nvPicPr>
          <p:cNvPr id="2050" name="Picture 2" descr="C:\Users\73B5~1\AppData\Local\Temp\7zO0CD9AEB9\день пож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14290"/>
            <a:ext cx="4429156" cy="3000396"/>
          </a:xfrm>
          <a:prstGeom prst="rect">
            <a:avLst/>
          </a:prstGeom>
          <a:noFill/>
        </p:spPr>
      </p:pic>
      <p:pic>
        <p:nvPicPr>
          <p:cNvPr id="6" name="Picture 2" descr="C:\Users\73B5~1\AppData\Local\Temp\7zO0CD279DA\Дкень пожилого челове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85728"/>
            <a:ext cx="4357686" cy="2976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11\20240815_175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4117047" cy="3357562"/>
          </a:xfrm>
          <a:prstGeom prst="rect">
            <a:avLst/>
          </a:prstGeom>
          <a:noFill/>
        </p:spPr>
      </p:pic>
      <p:pic>
        <p:nvPicPr>
          <p:cNvPr id="8195" name="Picture 3" descr="C:\Users\Пользователь\Desktop\11\20240815_174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28604"/>
            <a:ext cx="4288871" cy="564357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4714884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Проект «Дедушка любимый»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USER\Desktop\пр\DSC00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263"/>
            <a:ext cx="2971800" cy="374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USER\Desktop\пр\DSC005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0"/>
            <a:ext cx="3232150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USER\Desktop\пр\DSC0058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2665413"/>
            <a:ext cx="3124200" cy="419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Users\USER\Desktop\пр\DSC0059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51550" y="3143250"/>
            <a:ext cx="2940050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57158" y="5429264"/>
            <a:ext cx="8286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Проект «Бабушка -  лучший друг»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Пользователь\Desktop\семья\20240814_154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51168" cy="4214818"/>
          </a:xfrm>
          <a:prstGeom prst="rect">
            <a:avLst/>
          </a:prstGeom>
          <a:noFill/>
        </p:spPr>
      </p:pic>
      <p:pic>
        <p:nvPicPr>
          <p:cNvPr id="12291" name="Picture 3" descr="C:\Users\Пользователь\Desktop\семья\20240814_1548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0"/>
            <a:ext cx="2975153" cy="4357694"/>
          </a:xfrm>
          <a:prstGeom prst="rect">
            <a:avLst/>
          </a:prstGeom>
          <a:noFill/>
        </p:spPr>
      </p:pic>
      <p:pic>
        <p:nvPicPr>
          <p:cNvPr id="12292" name="Picture 4" descr="C:\Users\Пользователь\Desktop\семья\20240814_1548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29132"/>
            <a:ext cx="4357686" cy="2428868"/>
          </a:xfrm>
          <a:prstGeom prst="rect">
            <a:avLst/>
          </a:prstGeom>
          <a:noFill/>
        </p:spPr>
      </p:pic>
      <p:pic>
        <p:nvPicPr>
          <p:cNvPr id="12293" name="Picture 5" descr="C:\Users\Пользователь\Desktop\семья\20240814_1547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30" y="4714884"/>
            <a:ext cx="4643470" cy="1876374"/>
          </a:xfrm>
          <a:prstGeom prst="rect">
            <a:avLst/>
          </a:prstGeom>
          <a:noFill/>
        </p:spPr>
      </p:pic>
      <p:pic>
        <p:nvPicPr>
          <p:cNvPr id="12294" name="Picture 6" descr="C:\Users\Пользователь\Desktop\семья\20240814_1546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214290"/>
            <a:ext cx="2643206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Пользователь\Desktop\семья\20240814_1549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071802" cy="4071942"/>
          </a:xfrm>
          <a:prstGeom prst="rect">
            <a:avLst/>
          </a:prstGeom>
          <a:noFill/>
        </p:spPr>
      </p:pic>
      <p:pic>
        <p:nvPicPr>
          <p:cNvPr id="13315" name="Picture 3" descr="C:\Users\Пользователь\Desktop\семья\20240814_155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0"/>
            <a:ext cx="3071802" cy="4214818"/>
          </a:xfrm>
          <a:prstGeom prst="rect">
            <a:avLst/>
          </a:prstGeom>
          <a:noFill/>
        </p:spPr>
      </p:pic>
      <p:pic>
        <p:nvPicPr>
          <p:cNvPr id="13316" name="Picture 4" descr="C:\Users\Пользователь\Desktop\семья\20240814_155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4143380"/>
            <a:ext cx="4286280" cy="2512351"/>
          </a:xfrm>
          <a:prstGeom prst="rect">
            <a:avLst/>
          </a:prstGeom>
          <a:noFill/>
        </p:spPr>
      </p:pic>
      <p:pic>
        <p:nvPicPr>
          <p:cNvPr id="13317" name="Picture 5" descr="C:\Users\Пользователь\Desktop\семья\20240814_1549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86116" y="285728"/>
            <a:ext cx="2714644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500562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G:\__\111\20210205_152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107785" y="35695"/>
            <a:ext cx="3643338" cy="4000528"/>
          </a:xfrm>
          <a:prstGeom prst="rect">
            <a:avLst/>
          </a:prstGeom>
          <a:noFill/>
        </p:spPr>
      </p:pic>
      <p:pic>
        <p:nvPicPr>
          <p:cNvPr id="5" name="Picture 3" descr="C:\Users\Пользователь\Desktop\открытка\Майда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3357562"/>
            <a:ext cx="4133880" cy="350043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-500098" y="50006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В 2007 году 8 июля  объявлен</a:t>
            </a:r>
          </a:p>
          <a:p>
            <a:pPr marL="45720" indent="0" algn="ctr">
              <a:buNone/>
            </a:pP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i="1" dirty="0" smtClean="0">
                <a:solidFill>
                  <a:srgbClr val="00B050"/>
                </a:solidFill>
              </a:rPr>
              <a:t>Днём семьи, любви и верности.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43050"/>
            <a:ext cx="8229600" cy="40005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Праздник Пасхи. Христос Воскрес! Дети знакомятся с традициями этого праздника, и дома разворачивается подготовка к празднику праздников торжеству торжеств. И теперь это уже не только семейные посиделки, но и целая мастерская по изготовлению поделок, </a:t>
            </a:r>
            <a:r>
              <a:rPr lang="ru-RU" b="1" dirty="0" err="1" smtClean="0">
                <a:solidFill>
                  <a:srgbClr val="00B0F0"/>
                </a:solidFill>
              </a:rPr>
              <a:t>писанок</a:t>
            </a:r>
            <a:r>
              <a:rPr lang="ru-RU" b="1" dirty="0" smtClean="0">
                <a:solidFill>
                  <a:srgbClr val="00B0F0"/>
                </a:solidFill>
              </a:rPr>
              <a:t> и </a:t>
            </a:r>
            <a:r>
              <a:rPr lang="ru-RU" b="1" dirty="0" err="1" smtClean="0">
                <a:solidFill>
                  <a:srgbClr val="00B0F0"/>
                </a:solidFill>
              </a:rPr>
              <a:t>крашенок</a:t>
            </a:r>
            <a:r>
              <a:rPr lang="ru-RU" b="1" dirty="0" smtClean="0">
                <a:solidFill>
                  <a:srgbClr val="00B0F0"/>
                </a:solidFill>
              </a:rPr>
              <a:t>, выпечке куличей и пряников.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__\111\IMG-20230416-WA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43272" y="285728"/>
            <a:ext cx="3143272" cy="6572272"/>
          </a:xfrm>
          <a:prstGeom prst="rect">
            <a:avLst/>
          </a:prstGeom>
          <a:noFill/>
        </p:spPr>
      </p:pic>
      <p:pic>
        <p:nvPicPr>
          <p:cNvPr id="8195" name="Picture 3" descr="G:\__\111\IMG-20240504-WA0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167539" cy="5857892"/>
          </a:xfrm>
          <a:prstGeom prst="rect">
            <a:avLst/>
          </a:prstGeom>
          <a:noFill/>
        </p:spPr>
      </p:pic>
      <p:pic>
        <p:nvPicPr>
          <p:cNvPr id="8196" name="Picture 4" descr="G:\__\111\IMG-20230415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0"/>
            <a:ext cx="3643306" cy="5143512"/>
          </a:xfrm>
          <a:prstGeom prst="rect">
            <a:avLst/>
          </a:prstGeom>
          <a:noFill/>
        </p:spPr>
      </p:pic>
      <p:pic>
        <p:nvPicPr>
          <p:cNvPr id="1026" name="Picture 2" descr="G:\__\семья\IMG-28dc3daff9abd49a4eb716bd899edbaf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488" y="1571612"/>
            <a:ext cx="3429024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__\111\IMG-20200419-WA0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214677" cy="5429264"/>
          </a:xfrm>
          <a:prstGeom prst="rect">
            <a:avLst/>
          </a:prstGeom>
          <a:noFill/>
        </p:spPr>
      </p:pic>
      <p:pic>
        <p:nvPicPr>
          <p:cNvPr id="6147" name="Picture 3" descr="G:\__\111\IMG-20230416-WA0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994" y="0"/>
            <a:ext cx="3429006" cy="4429132"/>
          </a:xfrm>
          <a:prstGeom prst="rect">
            <a:avLst/>
          </a:prstGeom>
          <a:noFill/>
        </p:spPr>
      </p:pic>
      <p:pic>
        <p:nvPicPr>
          <p:cNvPr id="6148" name="Picture 4" descr="G:\__\111\IMG-20230416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0"/>
            <a:ext cx="3000378" cy="4214818"/>
          </a:xfrm>
          <a:prstGeom prst="rect">
            <a:avLst/>
          </a:prstGeom>
          <a:noFill/>
        </p:spPr>
      </p:pic>
      <p:pic>
        <p:nvPicPr>
          <p:cNvPr id="6149" name="Picture 5" descr="G:\__\111\IMG-20240715-WA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0066" y="4071918"/>
            <a:ext cx="4413934" cy="2786082"/>
          </a:xfrm>
          <a:prstGeom prst="rect">
            <a:avLst/>
          </a:prstGeom>
          <a:noFill/>
        </p:spPr>
      </p:pic>
      <p:pic>
        <p:nvPicPr>
          <p:cNvPr id="6151" name="Picture 7" descr="G:\__\111\20200419_08183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3571876"/>
            <a:ext cx="2357454" cy="2500306"/>
          </a:xfrm>
          <a:prstGeom prst="rect">
            <a:avLst/>
          </a:prstGeom>
          <a:noFill/>
        </p:spPr>
      </p:pic>
      <p:pic>
        <p:nvPicPr>
          <p:cNvPr id="6152" name="Picture 8" descr="G:\__\111\20230415_1315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000636"/>
            <a:ext cx="2714612" cy="1857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esktop\20240814_1517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428992" cy="4500570"/>
          </a:xfrm>
          <a:prstGeom prst="rect">
            <a:avLst/>
          </a:prstGeom>
          <a:noFill/>
        </p:spPr>
      </p:pic>
      <p:pic>
        <p:nvPicPr>
          <p:cNvPr id="9219" name="Picture 3" descr="C:\Users\Пользователь\Desktop\20240814_1516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928934"/>
            <a:ext cx="5572164" cy="3929066"/>
          </a:xfrm>
          <a:prstGeom prst="rect">
            <a:avLst/>
          </a:prstGeom>
          <a:noFill/>
        </p:spPr>
      </p:pic>
      <p:pic>
        <p:nvPicPr>
          <p:cNvPr id="9220" name="Picture 4" descr="C:\Users\Пользователь\Desktop\семья\20240814_1518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64551" y="0"/>
            <a:ext cx="3479449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435771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Семья – это центр, который не просто воспитывает человека, но и взращивает в душе вечные ценности  добра, красоты, </a:t>
            </a:r>
            <a:r>
              <a:rPr lang="ru-RU" sz="3600" b="1" dirty="0" err="1" smtClean="0">
                <a:solidFill>
                  <a:srgbClr val="00B0F0"/>
                </a:solidFill>
              </a:rPr>
              <a:t>радушности</a:t>
            </a:r>
            <a:r>
              <a:rPr lang="ru-RU" sz="3600" b="1" dirty="0" smtClean="0">
                <a:solidFill>
                  <a:srgbClr val="00B0F0"/>
                </a:solidFill>
              </a:rPr>
              <a:t>,  любви. </a:t>
            </a:r>
            <a:br>
              <a:rPr lang="ru-RU" sz="3600" b="1" dirty="0" smtClean="0">
                <a:solidFill>
                  <a:srgbClr val="00B0F0"/>
                </a:solidFill>
              </a:rPr>
            </a:br>
            <a:r>
              <a:rPr lang="ru-RU" sz="3600" b="1" dirty="0" smtClean="0">
                <a:solidFill>
                  <a:srgbClr val="00B0F0"/>
                </a:solidFill>
              </a:rPr>
              <a:t>В традиционной православной семье воспитанию  детей всегда уделялось особое внимание. Родители стремились привить им все необходимые качества: </a:t>
            </a:r>
            <a:r>
              <a:rPr lang="ru-RU" sz="3600" b="1" dirty="0" err="1" smtClean="0">
                <a:solidFill>
                  <a:srgbClr val="00B0F0"/>
                </a:solidFill>
              </a:rPr>
              <a:t>благочестивость</a:t>
            </a:r>
            <a:r>
              <a:rPr lang="ru-RU" sz="3600" b="1" dirty="0" smtClean="0">
                <a:solidFill>
                  <a:srgbClr val="00B0F0"/>
                </a:solidFill>
              </a:rPr>
              <a:t>, доброту,  любовь к ближнему, трудолюбие.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image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05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C:\Users\USER\Desktop\image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12725"/>
            <a:ext cx="312420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USER\Desktop\image (1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557338"/>
            <a:ext cx="2286000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USER\Desktop\image (1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423863"/>
            <a:ext cx="2286000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C:\Users\USER\Desktop\image (17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92925" y="2176463"/>
            <a:ext cx="2190750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C:\Users\USER\Desktop\image (18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80163" y="4959350"/>
            <a:ext cx="27432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 descr="C:\Users\USER\Desktop\image (15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341563"/>
            <a:ext cx="2133600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C:\Users\USER\Desktop\image (16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25638" y="2341563"/>
            <a:ext cx="2892425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C:\Users\USER\Desktop\image (20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33400" y="5008563"/>
            <a:ext cx="2784475" cy="202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C:\Users\USER\Desktop\image (19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5200" y="4227513"/>
            <a:ext cx="2071688" cy="26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C:\Users\USER\Desktop\image (3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8" y="0"/>
            <a:ext cx="2027237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USER\Desktop\image (3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75" y="271463"/>
            <a:ext cx="3352800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USER\Desktop\image (3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0"/>
            <a:ext cx="25717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USER\Desktop\image (3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32550" y="146050"/>
            <a:ext cx="2913063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C:\Users\USER\Desktop\image (37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7775" y="2486025"/>
            <a:ext cx="2913063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C:\Users\USER\Desktop\image (38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32550" y="4783138"/>
            <a:ext cx="2703513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USER\Desktop\image (35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472" y="2500306"/>
            <a:ext cx="1882775" cy="309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Users\USER\Desktop\image (36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70175" y="2819400"/>
            <a:ext cx="3048000" cy="196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C:\Users\USER\Desktop\image (39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0188" y="4783138"/>
            <a:ext cx="268605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 descr="C:\Users\USER\Desktop\image (40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28992" y="4983163"/>
            <a:ext cx="2571750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Доброй традицией в семьях наших учеников стало посещение Пасхальных богослужений, после которых, ребята славят Воскресение Христово Пасхальным перезвоном. 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\храм\DSC012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0"/>
            <a:ext cx="3276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 descr="C:\Users\USER\Desktop\фото\храм\DSC01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588"/>
            <a:ext cx="3810000" cy="281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C:\Users\USER\Desktop\фото\храм\DSC012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5600" y="990600"/>
            <a:ext cx="3581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Users\USER\Desktop\фото\храм\DSC012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50" y="2565400"/>
            <a:ext cx="273685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USER\Desktop\фото\храм\DSC012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48300" y="3643313"/>
            <a:ext cx="3581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C:\Users\USER\Desktop\фото\храм\DSC012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62200" y="3976688"/>
            <a:ext cx="29718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image (7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5400"/>
            <a:ext cx="42672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:\Users\USER\Desktop\image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513" y="25400"/>
            <a:ext cx="4306887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Users\USER\Desktop\image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" y="3657600"/>
            <a:ext cx="426720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C:\Users\USER\Desktop\image (10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8513" y="3657600"/>
            <a:ext cx="4306887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Users\USER\Desktop\image (28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89213" y="2130425"/>
            <a:ext cx="4038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38576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B0F0"/>
                </a:solidFill>
              </a:rPr>
              <a:t>Продуктом  проекта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 «Мой храм» стал альбом семейных рисунков «Мой храм»</a:t>
            </a:r>
            <a:endParaRPr lang="ru-RU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SCN32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244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DSCN32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0"/>
            <a:ext cx="4724400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DSCN32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70263"/>
            <a:ext cx="4648200" cy="348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DSCN321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314700"/>
            <a:ext cx="47244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11\20240815_1727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784"/>
            <a:ext cx="4500562" cy="2739588"/>
          </a:xfrm>
          <a:prstGeom prst="rect">
            <a:avLst/>
          </a:prstGeom>
          <a:noFill/>
        </p:spPr>
      </p:pic>
      <p:pic>
        <p:nvPicPr>
          <p:cNvPr id="1027" name="Picture 3" descr="C:\Users\Пользователь\Desktop\11\20240815_1727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88218"/>
            <a:ext cx="4500562" cy="2812153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esktop\11\20240815_1727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57562"/>
            <a:ext cx="4500562" cy="3318495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esktop\11\20240815_1727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3143248"/>
            <a:ext cx="4357686" cy="3408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11\20240815_172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28926" cy="3857628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11\20240815_1728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000372"/>
            <a:ext cx="3071834" cy="3857628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11\20240815_1728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0"/>
            <a:ext cx="3163792" cy="4214818"/>
          </a:xfrm>
          <a:prstGeom prst="rect">
            <a:avLst/>
          </a:prstGeom>
          <a:noFill/>
        </p:spPr>
      </p:pic>
      <p:pic>
        <p:nvPicPr>
          <p:cNvPr id="2053" name="Picture 5" descr="C:\Users\Пользователь\Desktop\11\20240815_17283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55550" y="3071810"/>
            <a:ext cx="2888450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11\20240815_173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5658"/>
            <a:ext cx="4429124" cy="3234780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11\20240815_1731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7347"/>
            <a:ext cx="4500562" cy="3353091"/>
          </a:xfrm>
          <a:prstGeom prst="rect">
            <a:avLst/>
          </a:prstGeom>
          <a:noFill/>
        </p:spPr>
      </p:pic>
      <p:pic>
        <p:nvPicPr>
          <p:cNvPr id="3076" name="Picture 4" descr="C:\Users\Пользователь\Desktop\11\20240815_1731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3"/>
            <a:ext cx="4572000" cy="3195275"/>
          </a:xfrm>
          <a:prstGeom prst="rect">
            <a:avLst/>
          </a:prstGeom>
          <a:noFill/>
        </p:spPr>
      </p:pic>
      <p:pic>
        <p:nvPicPr>
          <p:cNvPr id="3077" name="Picture 5" descr="C:\Users\Пользователь\Desktop\11\20240815_1731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3714752"/>
            <a:ext cx="4357686" cy="30118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Впервые о семейных ценностях мы начинаем говорить уже при изучении темы: Доброта. При изучении этой темы дети выяснили, что такое добро и зло. Мамы и папы помогли детям составить правила доброты, организовать конкурс рисунков «Добро и зло». Так формируется семейная традиция – вечерние посиделки.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11\20240815_173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0643"/>
            <a:ext cx="4286248" cy="3288358"/>
          </a:xfrm>
          <a:prstGeom prst="rect">
            <a:avLst/>
          </a:prstGeom>
          <a:noFill/>
        </p:spPr>
      </p:pic>
      <p:pic>
        <p:nvPicPr>
          <p:cNvPr id="4099" name="Picture 3" descr="C:\Users\Пользователь\Desktop\11\20240815_173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85728"/>
            <a:ext cx="4500562" cy="3152179"/>
          </a:xfrm>
          <a:prstGeom prst="rect">
            <a:avLst/>
          </a:prstGeom>
          <a:noFill/>
        </p:spPr>
      </p:pic>
      <p:pic>
        <p:nvPicPr>
          <p:cNvPr id="4101" name="Picture 5" descr="C:\Users\Пользователь\Desktop\11\20240816_1524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876"/>
            <a:ext cx="4357686" cy="3071834"/>
          </a:xfrm>
          <a:prstGeom prst="rect">
            <a:avLst/>
          </a:prstGeom>
          <a:noFill/>
        </p:spPr>
      </p:pic>
      <p:pic>
        <p:nvPicPr>
          <p:cNvPr id="4102" name="Picture 6" descr="C:\Users\Пользователь\Desktop\11\20240816_15244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571876"/>
            <a:ext cx="4429156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000528" cy="607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14290"/>
            <a:ext cx="4429124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811704">
            <a:off x="343225" y="3001977"/>
            <a:ext cx="8229600" cy="159191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Семья в православии  именуется малой Церковью. </a:t>
            </a:r>
            <a:b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Семья – это школа любви. Учиться любить здесь могут все: и папа, и мама, и дети. Невозможно любить Бога , если не умеешь любить того, кого видишь каждый день – человека, и тем более члена семьи.</a:t>
            </a:r>
            <a:endParaRPr lang="ru-RU" sz="1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Пользователь\Desktop\fxos9GeEXE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7"/>
            <a:ext cx="4714908" cy="2643205"/>
          </a:xfrm>
          <a:prstGeom prst="rect">
            <a:avLst/>
          </a:prstGeom>
          <a:noFill/>
        </p:spPr>
      </p:pic>
      <p:pic>
        <p:nvPicPr>
          <p:cNvPr id="4" name="Picture 3" descr="C:\Users\Пользователь\Desktop\a86a78ab6d6d0621561fff36c9b7d4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0182" y="4214794"/>
            <a:ext cx="3619536" cy="2428916"/>
          </a:xfrm>
          <a:prstGeom prst="rect">
            <a:avLst/>
          </a:prstGeom>
          <a:noFill/>
        </p:spPr>
      </p:pic>
      <p:pic>
        <p:nvPicPr>
          <p:cNvPr id="1026" name="Picture 2" descr="C:\Users\Пользователь\Desktop\Логотип Года семь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46" y="285728"/>
            <a:ext cx="2643174" cy="1870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Ресурсы </a:t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43536"/>
          </a:xfrm>
        </p:spPr>
        <p:txBody>
          <a:bodyPr>
            <a:normAutofit/>
          </a:bodyPr>
          <a:lstStyle/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http://images.yandex.ru/yandsearch?source=wiz&amp;text=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генеалогическое дерево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картинки&amp;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noreask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=1&amp;pos=11&amp;rpt=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simage&amp;lr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=39&amp;uinfo=sw-1349-sh-663-fw-1124-fh-457-pd-1&amp;i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http://ppt4web.ru/images/150/13860/310/img6.jpg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 smtClean="0">
                <a:latin typeface="Times New Roman" pitchFamily="18" charset="0"/>
                <a:cs typeface="Times New Roman" pitchFamily="18" charset="0"/>
              </a:rPr>
              <a:t>http://images.yandex.ru/yandsearch?source=psearch&amp;text=%D0%BF%D0%BE%D1%81%D0%BB%D0%BE%D0%B2%D0%B8%D1%86%D1%8B%20%D0%BE%20%D1%81%D0%B5%D0%BC%D1%8C%D0%B5&amp;pos=0&amp;rpt=simage&amp;lr=39&amp;uinfo=sw-1349-sh-663-fw-1124-fh-457-pd-1&amp;img_url=http%3A%2F%2Fwww.soulsongs.ru%2Fposlovitsi%2Fobereg_semyi400.gif</a:t>
            </a: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http://www.proshkolu.ru/content/media/pic/std/3000000/2185000/2184341-5270b3df84a53b11.gif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http://www.proshkolu.ru/content/media/pic/std/3000000/2185000/2184341-5270b3df84a53b11.gif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http://900igr.net/datai/prazdniki/Mezhdunarodnyj-den-semi/0006-014-Semja-glaza-v-glaza.jpg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http://vseskazki.su/images/russkazka/lev-tolstoi/otets-i-synovya.jpg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http://ibasni.ru/basnya-527.html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http://www.motivators.ru/sites/default/files/imagecache/main-motivator/motivator-26467.jpg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http://ppt4web.ru/images/242/12699/310/img11.jpg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http://vladimir.mk.ru/upload/iblock_mk/475/f0/f8/f1/DETAIL_PICTURE_728785_85494196.jpg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http://nsportal.ru/nachalnaya-shkola/vospitatelnaya-rabota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Пользователь\Desktop\1675182556_havio-club-p-prazdnik-dobroti-pinterest-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786842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__\1\20240815_1606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214678" cy="4143380"/>
          </a:xfrm>
          <a:prstGeom prst="rect">
            <a:avLst/>
          </a:prstGeom>
          <a:noFill/>
        </p:spPr>
      </p:pic>
      <p:pic>
        <p:nvPicPr>
          <p:cNvPr id="1027" name="Picture 3" descr="G:\__\1\20240815_1606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928934"/>
            <a:ext cx="2981219" cy="3929066"/>
          </a:xfrm>
          <a:prstGeom prst="rect">
            <a:avLst/>
          </a:prstGeom>
          <a:noFill/>
        </p:spPr>
      </p:pic>
      <p:pic>
        <p:nvPicPr>
          <p:cNvPr id="1028" name="Picture 4" descr="G:\__\1\20240815_1607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0"/>
            <a:ext cx="3000396" cy="4071942"/>
          </a:xfrm>
          <a:prstGeom prst="rect">
            <a:avLst/>
          </a:prstGeom>
          <a:noFill/>
        </p:spPr>
      </p:pic>
      <p:pic>
        <p:nvPicPr>
          <p:cNvPr id="1029" name="Picture 5" descr="G:\__\1\20240815_1607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928934"/>
            <a:ext cx="2714612" cy="392906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571480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 «Добро и зло»</a:t>
            </a:r>
            <a:endParaRPr lang="ru-RU" sz="4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Пользователь\Desktop\семья\20240814_155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50381" cy="4357694"/>
          </a:xfrm>
          <a:prstGeom prst="rect">
            <a:avLst/>
          </a:prstGeom>
          <a:noFill/>
        </p:spPr>
      </p:pic>
      <p:pic>
        <p:nvPicPr>
          <p:cNvPr id="10243" name="Picture 3" descr="C:\Users\Пользователь\Desktop\семья\20240814_1555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2357430"/>
            <a:ext cx="2928958" cy="4500570"/>
          </a:xfrm>
          <a:prstGeom prst="rect">
            <a:avLst/>
          </a:prstGeom>
          <a:noFill/>
        </p:spPr>
      </p:pic>
      <p:pic>
        <p:nvPicPr>
          <p:cNvPr id="10244" name="Picture 4" descr="C:\Users\Пользователь\Desktop\семья\20240814_1559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0"/>
            <a:ext cx="3071834" cy="4214818"/>
          </a:xfrm>
          <a:prstGeom prst="rect">
            <a:avLst/>
          </a:prstGeom>
          <a:noFill/>
        </p:spPr>
      </p:pic>
      <p:pic>
        <p:nvPicPr>
          <p:cNvPr id="10245" name="Picture 5" descr="C:\Users\Пользователь\Desktop\семья\20240814_15594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2500306"/>
            <a:ext cx="2786050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85842"/>
            <a:ext cx="9144000" cy="535785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F0"/>
                </a:solidFill>
              </a:rPr>
              <a:t>«Благополучие общества начинается с благополучия семьи»</a:t>
            </a:r>
            <a:br>
              <a:rPr lang="ru-RU" sz="4000" b="1" dirty="0" smtClean="0">
                <a:solidFill>
                  <a:srgbClr val="00B0F0"/>
                </a:solidFill>
              </a:rPr>
            </a:br>
            <a:r>
              <a:rPr lang="ru-RU" sz="4000" b="1" dirty="0" smtClean="0">
                <a:solidFill>
                  <a:srgbClr val="00B0F0"/>
                </a:solidFill>
              </a:rPr>
              <a:t>               Святейший Патриарх Кирилл</a:t>
            </a:r>
            <a:br>
              <a:rPr lang="ru-RU" sz="4000" b="1" dirty="0" smtClean="0">
                <a:solidFill>
                  <a:srgbClr val="00B0F0"/>
                </a:solidFill>
              </a:rPr>
            </a:br>
            <a:endParaRPr lang="ru-RU" sz="4000" b="1" dirty="0">
              <a:solidFill>
                <a:srgbClr val="00B0F0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14620"/>
            <a:ext cx="385762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 descr="C:\Users\Пользователь\Desktop\RmUpvlShNNSRg9GlJp3JSjvfXmEMLYQTqRM9M1JRgAjg4vP1Vfoo68brpj9qNLW4LJYuNXWhpZ4Lzu32GysXfC3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2571744"/>
            <a:ext cx="3643338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73B5~1\AppData\Local\Temp\7zO40C4FBD6\День матер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7572428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</TotalTime>
  <Words>294</Words>
  <Application>Microsoft Office PowerPoint</Application>
  <PresentationFormat>Экран (4:3)</PresentationFormat>
  <Paragraphs>35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Роль православных ценностей в формировании семейных традиций </vt:lpstr>
      <vt:lpstr>Слайд 2</vt:lpstr>
      <vt:lpstr>Семья – это центр, который не просто воспитывает человека, но и взращивает в душе вечные ценности  добра, красоты, радушности,  любви.  В традиционной православной семье воспитанию  детей всегда уделялось особое внимание. Родители стремились привить им все необходимые качества: благочестивость, доброту,  любовь к ближнему, трудолюбие. </vt:lpstr>
      <vt:lpstr>Впервые о семейных ценностях мы начинаем говорить уже при изучении темы: Доброта. При изучении этой темы дети выяснили, что такое добро и зло. Мамы и папы помогли детям составить правила доброты, организовать конкурс рисунков «Добро и зло». Так формируется семейная традиция – вечерние посиделки. </vt:lpstr>
      <vt:lpstr>Слайд 5</vt:lpstr>
      <vt:lpstr>Слайд 6</vt:lpstr>
      <vt:lpstr>Слайд 7</vt:lpstr>
      <vt:lpstr>«Благополучие общества начинается с благополучия семьи»                Святейший Патриарх Кирилл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Праздник Пасхи. Христос Воскрес! Дети знакомятся с традициями этого праздника, и дома разворачивается подготовка к празднику праздников торжеству торжеств. И теперь это уже не только семейные посиделки, но и целая мастерская по изготовлению поделок, писанок и крашенок, выпечке куличей и пряников. </vt:lpstr>
      <vt:lpstr>Слайд 27</vt:lpstr>
      <vt:lpstr>Слайд 28</vt:lpstr>
      <vt:lpstr>Слайд 29</vt:lpstr>
      <vt:lpstr>Слайд 30</vt:lpstr>
      <vt:lpstr>Слайд 31</vt:lpstr>
      <vt:lpstr>Доброй традицией в семьях наших учеников стало посещение Пасхальных богослужений, после которых, ребята славят Воскресение Христово Пасхальным перезвоном. </vt:lpstr>
      <vt:lpstr>Слайд 33</vt:lpstr>
      <vt:lpstr>Слайд 34</vt:lpstr>
      <vt:lpstr>Продуктом  проекта  «Мой храм» стал альбом семейных рисунков «Мой храм»</vt:lpstr>
      <vt:lpstr>Слайд 36</vt:lpstr>
      <vt:lpstr>Слайд 37</vt:lpstr>
      <vt:lpstr>Слайд 38</vt:lpstr>
      <vt:lpstr>Слайд 39</vt:lpstr>
      <vt:lpstr>Слайд 40</vt:lpstr>
      <vt:lpstr>Слайд 41</vt:lpstr>
      <vt:lpstr>Семья в православии  именуется малой Церковью.  Семья – это школа любви. Учиться любить здесь могут все: и папа, и мама, и дети. Невозможно любить Бога , если не умеешь любить того, кого видишь каждый день – человека, и тем более члена семьи.</vt:lpstr>
      <vt:lpstr>Ресурсы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Семья и православная культура</dc:title>
  <dc:creator>Пользователь</dc:creator>
  <cp:lastModifiedBy>Пользователь</cp:lastModifiedBy>
  <cp:revision>119</cp:revision>
  <dcterms:created xsi:type="dcterms:W3CDTF">2024-08-14T11:14:06Z</dcterms:created>
  <dcterms:modified xsi:type="dcterms:W3CDTF">2024-09-29T08:49:59Z</dcterms:modified>
</cp:coreProperties>
</file>