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90" r:id="rId5"/>
    <p:sldId id="258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91" r:id="rId16"/>
    <p:sldId id="273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8" r:id="rId28"/>
    <p:sldId id="282" r:id="rId29"/>
    <p:sldId id="283" r:id="rId30"/>
    <p:sldId id="284" r:id="rId31"/>
    <p:sldId id="285" r:id="rId32"/>
    <p:sldId id="286" r:id="rId33"/>
    <p:sldId id="287" r:id="rId34"/>
    <p:sldId id="292" r:id="rId35"/>
    <p:sldId id="28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4A"/>
    <a:srgbClr val="10CCE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rosuchebnik.ru/upload/iblock/87a/87afe9d378d6534f18e5f4e6aa222f3d.pdf" TargetMode="External"/><Relationship Id="rId2" Type="http://schemas.openxmlformats.org/officeDocument/2006/relationships/hyperlink" Target="https://www.youtube.com/watch?v=K1ZGfyDV25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osuchebnik.ru/upload/service/kuznetsova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FF0000"/>
                </a:solidFill>
              </a:rPr>
              <a:t>ФУНКЦИОНАЛЬНАЯ ГРАМОТНОСТЬ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как планируемый результат обучения младших школьников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Работа с текстом- обязательный структурный элемент любого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Выделяем три методических приема:</a:t>
            </a:r>
          </a:p>
          <a:p>
            <a:pPr>
              <a:buNone/>
            </a:pPr>
            <a:endParaRPr lang="ru-RU" b="1" dirty="0" smtClean="0"/>
          </a:p>
          <a:p>
            <a:pPr lvl="0"/>
            <a:r>
              <a:rPr lang="ru-RU" dirty="0" smtClean="0"/>
              <a:t>оживление имеющегося опыта детей;</a:t>
            </a:r>
          </a:p>
          <a:p>
            <a:pPr lvl="0"/>
            <a:r>
              <a:rPr lang="ru-RU" dirty="0" smtClean="0"/>
              <a:t>постановка мотива;</a:t>
            </a:r>
          </a:p>
          <a:p>
            <a:pPr lvl="0"/>
            <a:r>
              <a:rPr lang="ru-RU" dirty="0" smtClean="0"/>
              <a:t>наблюдение: работа с текстом.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Оживление имеющегося опыта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Есть ли общая часть в этих  словах? Объясняет ли  она значение слова?</a:t>
            </a:r>
          </a:p>
          <a:p>
            <a:pPr>
              <a:buNone/>
            </a:pPr>
            <a:r>
              <a:rPr lang="ru-RU" dirty="0" smtClean="0"/>
              <a:t>Снеговик, Снегурочка, </a:t>
            </a:r>
            <a:r>
              <a:rPr lang="ru-RU" dirty="0" err="1" smtClean="0"/>
              <a:t>снегокат</a:t>
            </a:r>
            <a:r>
              <a:rPr lang="ru-RU" dirty="0" smtClean="0"/>
              <a:t>, снежинка, снежная (баба).</a:t>
            </a:r>
          </a:p>
          <a:p>
            <a:pPr marL="0" indent="0">
              <a:buNone/>
            </a:pPr>
            <a:r>
              <a:rPr lang="ru-RU" b="1" dirty="0" smtClean="0"/>
              <a:t>   Коля считает, что в этих словах общая часть –снег-, -</a:t>
            </a:r>
            <a:r>
              <a:rPr lang="ru-RU" b="1" dirty="0" err="1" smtClean="0"/>
              <a:t>снеж</a:t>
            </a:r>
            <a:r>
              <a:rPr lang="ru-RU" b="1" dirty="0" smtClean="0"/>
              <a:t>-, которая объясняет значение слова. Согласишься ли ты с Колей?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Предъявление мотива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400" b="1" dirty="0" smtClean="0"/>
              <a:t>Анализ текста поможет тебе ответить на вопрос на схеме.</a:t>
            </a:r>
          </a:p>
          <a:p>
            <a:pPr>
              <a:buNone/>
            </a:pPr>
            <a:r>
              <a:rPr lang="ru-RU" sz="2400" dirty="0" smtClean="0"/>
              <a:t>20. Варежки дешевле шарфа на 100 р. Варежки вместе с шарфом стоят 1 400 р.  Сколько стоят варежки? Сколько стоят  варежки? Сколько стоит шарф?</a:t>
            </a:r>
          </a:p>
          <a:p>
            <a:pPr>
              <a:buNone/>
            </a:pPr>
            <a:r>
              <a:rPr lang="ru-RU" sz="2400" dirty="0" smtClean="0"/>
              <a:t>                                        Цена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20482" name="Picture 2" descr="https://bistrogift.ru/image/catalog/H/919a48c7-da82-11e3-9406-00155d640301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645024"/>
            <a:ext cx="1080120" cy="1080120"/>
          </a:xfrm>
          <a:prstGeom prst="rect">
            <a:avLst/>
          </a:prstGeom>
          <a:noFill/>
        </p:spPr>
      </p:pic>
      <p:pic>
        <p:nvPicPr>
          <p:cNvPr id="20484" name="Picture 4" descr="https://img2.freepng.ru/20180514/plw/kisspng-club-penguin-scarf-blue-coat-clip-art-5af9e584ec4ce9.75749767152632666096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085184"/>
            <a:ext cx="1463388" cy="1008112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987824" y="4005064"/>
            <a:ext cx="1584176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87824" y="5373216"/>
            <a:ext cx="1656184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788024" y="5373216"/>
            <a:ext cx="576064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авая фигурная скобка 11"/>
          <p:cNvSpPr/>
          <p:nvPr/>
        </p:nvSpPr>
        <p:spPr>
          <a:xfrm>
            <a:off x="5940152" y="3717032"/>
            <a:ext cx="216024" cy="1728192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788024" y="551723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100 р.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72200" y="4149080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Стоимость</a:t>
            </a:r>
          </a:p>
          <a:p>
            <a:r>
              <a:rPr lang="ru-RU" dirty="0" smtClean="0"/>
              <a:t>1 400 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Наблюдение: работа с текстом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Сравни задачи</a:t>
            </a:r>
          </a:p>
          <a:p>
            <a:pPr marL="514350" indent="-514350">
              <a:buAutoNum type="arabicParenR"/>
            </a:pPr>
            <a:r>
              <a:rPr lang="ru-RU" dirty="0" smtClean="0"/>
              <a:t>Сколько тетрадей по 15 р. Можно купить на 50 р.?</a:t>
            </a:r>
          </a:p>
          <a:p>
            <a:pPr marL="514350" indent="-514350">
              <a:buAutoNum type="arabicParenR"/>
            </a:pPr>
            <a:r>
              <a:rPr lang="ru-RU" dirty="0" smtClean="0"/>
              <a:t>Какое наибольшее число тетрадей по 15 р. можно  купить на 50 р.?</a:t>
            </a:r>
          </a:p>
          <a:p>
            <a:pPr marL="514350" indent="-514350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19458" name="Picture 2" descr="https://sun9-23.userapi.com/St_XnLx5C46EQPzY3fN29dtWrGZIWXBq7Y33jg/8wPH-taqD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985220"/>
            <a:ext cx="2872780" cy="2872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Андрей\Desktop\гоош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476672"/>
            <a:ext cx="8720951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Основа диалога: </a:t>
            </a:r>
            <a:r>
              <a:rPr lang="ru-RU" b="1" dirty="0" smtClean="0"/>
              <a:t>проблема, проблемный, дискуссионный вопрос, гипотеза, «провокация».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0490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7106" name="Picture 2" descr="https://cdn2.momjunction.com/wp-content/uploads/2014/08/10-Best-Pre-Play-Schools-In-Gurgaon-For-Your-Kid-910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924944"/>
            <a:ext cx="3261648" cy="3670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Логика развертывания учебного диалога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Наличие различных точек зрения (на один и тот же вопрос)</a:t>
            </a:r>
          </a:p>
          <a:p>
            <a:r>
              <a:rPr lang="ru-RU" dirty="0" smtClean="0"/>
              <a:t>Возникновение конфликта и его следствие –дискуссия (обсуждение)</a:t>
            </a:r>
          </a:p>
          <a:p>
            <a:r>
              <a:rPr lang="ru-RU" dirty="0" smtClean="0"/>
              <a:t>Осуществление попытки сближения мнений</a:t>
            </a:r>
          </a:p>
          <a:p>
            <a:r>
              <a:rPr lang="ru-RU" dirty="0" smtClean="0"/>
              <a:t>Выводы, которые убедительны для всех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Учебный диалог как форма коммуникативной деятельности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Качества диалогической речи: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Этическая сторона:       Языковая сторона:</a:t>
            </a:r>
          </a:p>
          <a:p>
            <a:pPr>
              <a:buFontTx/>
              <a:buChar char="-"/>
            </a:pPr>
            <a:r>
              <a:rPr lang="ru-RU" b="1" dirty="0" smtClean="0"/>
              <a:t>искренность                  -правильность</a:t>
            </a:r>
          </a:p>
          <a:p>
            <a:pPr>
              <a:buFontTx/>
              <a:buChar char="-"/>
            </a:pPr>
            <a:r>
              <a:rPr lang="ru-RU" b="1" dirty="0" smtClean="0"/>
              <a:t>правдивость                  - немногословность</a:t>
            </a:r>
          </a:p>
          <a:p>
            <a:pPr>
              <a:buFontTx/>
              <a:buChar char="-"/>
            </a:pPr>
            <a:r>
              <a:rPr lang="ru-RU" b="1" dirty="0" smtClean="0"/>
              <a:t>уважение                        -адекватный стиль</a:t>
            </a:r>
          </a:p>
          <a:p>
            <a:pPr>
              <a:buFontTx/>
              <a:buChar char="-"/>
            </a:pPr>
            <a:r>
              <a:rPr lang="ru-RU" b="1" dirty="0" smtClean="0"/>
              <a:t>уступчивость                  - убежденность         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В диалоге главное- услышать собеседника и «зацепить» за его вопрос (реплику, высказывание) свой ответ.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Упражнение 1.</a:t>
            </a:r>
          </a:p>
          <a:p>
            <a:pPr>
              <a:buNone/>
            </a:pPr>
            <a:r>
              <a:rPr lang="ru-RU" dirty="0" smtClean="0"/>
              <a:t> Кошка спит, а обезьяна..</a:t>
            </a:r>
          </a:p>
          <a:p>
            <a:pPr>
              <a:buNone/>
            </a:pPr>
            <a:r>
              <a:rPr lang="ru-RU" dirty="0" smtClean="0"/>
              <a:t>Обезьяна висит, а кот….</a:t>
            </a:r>
          </a:p>
          <a:p>
            <a:pPr>
              <a:buNone/>
            </a:pPr>
            <a:r>
              <a:rPr lang="ru-RU" dirty="0" smtClean="0"/>
              <a:t>Кот умывается, а муравьи…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Правила учебного диалога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Ребёнок имеет право на ошибку.</a:t>
            </a:r>
          </a:p>
          <a:p>
            <a:pPr marL="514350" indent="-514350">
              <a:buNone/>
            </a:pPr>
            <a:r>
              <a:rPr lang="ru-RU" dirty="0" smtClean="0"/>
              <a:t>а) </a:t>
            </a:r>
            <a:r>
              <a:rPr lang="ru-RU" dirty="0" smtClean="0">
                <a:solidFill>
                  <a:srgbClr val="C00000"/>
                </a:solidFill>
              </a:rPr>
              <a:t>Не употреблять </a:t>
            </a:r>
            <a:r>
              <a:rPr lang="ru-RU" dirty="0" smtClean="0"/>
              <a:t>слова </a:t>
            </a:r>
            <a:r>
              <a:rPr lang="ru-RU" dirty="0" smtClean="0">
                <a:solidFill>
                  <a:srgbClr val="C00000"/>
                </a:solidFill>
              </a:rPr>
              <a:t>«Не знаешь, невнимателен, не умеешь…».</a:t>
            </a:r>
          </a:p>
          <a:p>
            <a:pPr marL="514350" indent="-514350">
              <a:buNone/>
            </a:pPr>
            <a:r>
              <a:rPr lang="ru-RU" dirty="0" smtClean="0"/>
              <a:t>б) Дать шанс исправить ошибку, найти её причину.  «Правильный» педагог – тот, кто обвиняет в ошибке ребенка  себя, а не своего воспитанника.</a:t>
            </a:r>
          </a:p>
          <a:p>
            <a:pPr marL="514350" indent="-514350">
              <a:buNone/>
            </a:pPr>
            <a:r>
              <a:rPr lang="ru-RU" dirty="0" smtClean="0"/>
              <a:t>2</a:t>
            </a:r>
            <a:r>
              <a:rPr lang="ru-RU" b="1" dirty="0" smtClean="0"/>
              <a:t>. Дети имеют право на собственное мнение </a:t>
            </a:r>
            <a:r>
              <a:rPr lang="ru-RU" dirty="0" smtClean="0">
                <a:solidFill>
                  <a:srgbClr val="00A44A"/>
                </a:solidFill>
              </a:rPr>
              <a:t>(«ты так думаешь, давай послушаем других…»).</a:t>
            </a:r>
            <a:endParaRPr lang="ru-RU" dirty="0">
              <a:solidFill>
                <a:srgbClr val="00A44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edu.ru/uploads/media/content/0001/13/thumb_12873_content_gallery_main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93095" cy="4293096"/>
          </a:xfrm>
          <a:prstGeom prst="rect">
            <a:avLst/>
          </a:prstGeom>
          <a:noFill/>
        </p:spPr>
      </p:pic>
      <p:pic>
        <p:nvPicPr>
          <p:cNvPr id="6" name="Picture 2" descr="Виноградова, Хомякова, Рыдзе - Функциональная грамотность младшего школьника. Дидактическое сопровождение. Книга для учителя обложка книги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780948">
            <a:off x="2123728" y="3356992"/>
            <a:ext cx="2095500" cy="3028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427984" y="0"/>
            <a:ext cx="44644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Виноградова Наталья Фёдоровна </a:t>
            </a:r>
            <a:r>
              <a:rPr lang="ru-RU" sz="2400" dirty="0" smtClean="0"/>
              <a:t>– доктор педагогических наук, профессор, член-корреспондент РАО, руководитель научно-исследовательского Центра начальной школы, заслуженный деятель науки Российской Федерации. Виноградова – автор уникальной концепции программы и разработчик учебников "Окружающий мир", которые известны ученикам и учителям на протяжении более чем десяти лет.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Обсудим разные способы выполнения задания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3"/>
            <a:ext cx="6984776" cy="4686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avatars.mds.yandex.net/get-pdb/1818344/d182f8af-3a94-4884-b3a4-cd58b1a23058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2167210" cy="2167210"/>
          </a:xfrm>
          <a:prstGeom prst="rect">
            <a:avLst/>
          </a:prstGeom>
          <a:noFill/>
        </p:spPr>
      </p:pic>
      <p:sp>
        <p:nvSpPr>
          <p:cNvPr id="5" name="Стрелка вниз 4"/>
          <p:cNvSpPr/>
          <p:nvPr/>
        </p:nvSpPr>
        <p:spPr>
          <a:xfrm rot="19756517">
            <a:off x="2339752" y="2636912"/>
            <a:ext cx="720080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664296">
            <a:off x="5580112" y="2420888"/>
            <a:ext cx="64807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915816" y="3645024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Обсуждение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522920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Общий результат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3995936" y="4509120"/>
            <a:ext cx="136815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6" name="Picture 4" descr="https://i.pinimg.com/736x/f1/af/7d/f1af7d5b4962141e54228a729b26a824--clipart-avat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04664"/>
            <a:ext cx="2069232" cy="2008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в парах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ttps://im0-tub-ru.yandex.net/i?id=c33289851612069be484f1532f4c7e6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3712412" cy="2088232"/>
          </a:xfrm>
          <a:prstGeom prst="rect">
            <a:avLst/>
          </a:prstGeom>
          <a:noFill/>
        </p:spPr>
      </p:pic>
      <p:pic>
        <p:nvPicPr>
          <p:cNvPr id="12292" name="Picture 4" descr="https://im0-tub-ru.yandex.net/i?id=7410061844999a3618500a065d44520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24744"/>
            <a:ext cx="3722185" cy="2583135"/>
          </a:xfrm>
          <a:prstGeom prst="rect">
            <a:avLst/>
          </a:prstGeom>
          <a:noFill/>
        </p:spPr>
      </p:pic>
      <p:pic>
        <p:nvPicPr>
          <p:cNvPr id="12296" name="Picture 8" descr="https://im0-tub-ru.yandex.net/i?id=98b6d9b2b02b09880ab71574c2b2c10e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005064"/>
            <a:ext cx="3712412" cy="2088232"/>
          </a:xfrm>
          <a:prstGeom prst="rect">
            <a:avLst/>
          </a:prstGeom>
          <a:noFill/>
        </p:spPr>
      </p:pic>
      <p:pic>
        <p:nvPicPr>
          <p:cNvPr id="12298" name="Picture 10" descr="https://i.artfile.ru/3180x1990_818635_%5bwww.ArtFile.ru%5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3645025"/>
            <a:ext cx="3021966" cy="2232248"/>
          </a:xfrm>
          <a:prstGeom prst="rect">
            <a:avLst/>
          </a:prstGeom>
          <a:noFill/>
        </p:spPr>
      </p:pic>
      <p:pic>
        <p:nvPicPr>
          <p:cNvPr id="12300" name="Picture 12" descr="https://i.pinimg.com/originals/4b/90/f3/4b90f336f02c5c8e2a2ab09bd7d017d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4221088"/>
            <a:ext cx="2307948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Создание монологических текстов: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тексты на предложенную тему или по выбору;</a:t>
            </a:r>
          </a:p>
          <a:p>
            <a:r>
              <a:rPr lang="ru-RU" b="1" dirty="0" smtClean="0"/>
              <a:t>высказывание </a:t>
            </a:r>
            <a:r>
              <a:rPr lang="ru-RU" b="1" dirty="0" smtClean="0"/>
              <a:t>-  рассуждение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текст справочного характера;</a:t>
            </a:r>
          </a:p>
          <a:p>
            <a:r>
              <a:rPr lang="ru-RU" b="1" dirty="0" smtClean="0"/>
              <a:t>математический текст;</a:t>
            </a:r>
          </a:p>
          <a:p>
            <a:r>
              <a:rPr lang="ru-RU" b="1" dirty="0" smtClean="0"/>
              <a:t>Текст – инструкция.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Составь текст-инструкцию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ндрей\Desktop\рннп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1524000"/>
            <a:ext cx="8774113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Андрей\Desktop\рвк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2" y="332656"/>
            <a:ext cx="8857242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Расширение информационного поля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Работа с рубриками учебника (расширение кругозора).</a:t>
            </a:r>
          </a:p>
          <a:p>
            <a:r>
              <a:rPr lang="ru-RU" b="1" dirty="0" smtClean="0"/>
              <a:t>Работа с историческими документами (развитие творческих представлений).</a:t>
            </a:r>
          </a:p>
          <a:p>
            <a:r>
              <a:rPr lang="ru-RU" b="1" dirty="0" smtClean="0"/>
              <a:t>Работа со справочными источниками (умение проверять и уточнять знания).</a:t>
            </a:r>
          </a:p>
          <a:p>
            <a:r>
              <a:rPr lang="ru-RU" b="1" dirty="0" smtClean="0"/>
              <a:t>Знакомство с произведениями искусства как иллюстрацией различных сторон действительности.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дрей\Desktop\рр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219660" cy="6261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Пример математика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Задание. Используй информацию для заполнения таблицы</a:t>
            </a:r>
          </a:p>
          <a:p>
            <a:pPr>
              <a:buNone/>
            </a:pPr>
            <a:r>
              <a:rPr lang="ru-RU" sz="2400" b="1" dirty="0" smtClean="0"/>
              <a:t>    </a:t>
            </a:r>
            <a:r>
              <a:rPr lang="ru-RU" b="1" dirty="0" smtClean="0"/>
              <a:t>Вера пошла в магазин за продуктами в 14:00, она вернулась домой через 35 минут. Через 20 минут Вера вышла из дома на прогулку с собакой.</a:t>
            </a:r>
          </a:p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365104"/>
            <a:ext cx="770485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" idx="3"/>
          </p:cNvCxnSpPr>
          <p:nvPr/>
        </p:nvCxnSpPr>
        <p:spPr>
          <a:xfrm>
            <a:off x="899592" y="5229200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75856" y="4365104"/>
            <a:ext cx="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156176" y="4365104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9592" y="4365104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Время выхода в магазин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4365104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Время прихода домой из магазина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300192" y="4365104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Время выхода на прогулку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Перевод данных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929411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       В таблице приведены цены на пирожные в трёх кондитерских (в рублях). Подготовь высказывание: какое пирожное и в какой кондитерской дешевле?</a:t>
            </a:r>
          </a:p>
          <a:p>
            <a:pPr algn="just">
              <a:buNone/>
            </a:pPr>
            <a:endParaRPr lang="ru-RU" b="1" dirty="0"/>
          </a:p>
        </p:txBody>
      </p:sp>
      <p:pic>
        <p:nvPicPr>
          <p:cNvPr id="7171" name="Picture 3" descr="C:\Users\Андрей\Desktop\орооог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206" y="3429000"/>
            <a:ext cx="757864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2708920"/>
            <a:ext cx="5256584" cy="1008112"/>
          </a:xfrm>
          <a:prstGeom prst="rect">
            <a:avLst/>
          </a:prstGeom>
          <a:solidFill>
            <a:srgbClr val="10CC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Функциональная грамотность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620688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Готовность взаимодействовать с окружающим миром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54868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Готовность решать учебные и житейские задачи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509120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Способность строить отношения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50912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Владения рефлексивными умениями</a:t>
            </a:r>
            <a:endParaRPr lang="ru-RU" sz="2400" b="1" dirty="0"/>
          </a:p>
        </p:txBody>
      </p:sp>
      <p:pic>
        <p:nvPicPr>
          <p:cNvPr id="16386" name="Picture 2" descr="https://kartinkinaden.ru/uploads/posts/2021-01/thumbs/1610228587_4-p-detskii-fon-s-lesnoi-polyankoi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1632570" cy="1008112"/>
          </a:xfrm>
          <a:prstGeom prst="rect">
            <a:avLst/>
          </a:prstGeom>
          <a:noFill/>
        </p:spPr>
      </p:pic>
      <p:pic>
        <p:nvPicPr>
          <p:cNvPr id="16388" name="Picture 4" descr="https://thumbs.dreamstime.com/b/test-78057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1352060"/>
            <a:ext cx="1547664" cy="1790356"/>
          </a:xfrm>
          <a:prstGeom prst="rect">
            <a:avLst/>
          </a:prstGeom>
          <a:noFill/>
        </p:spPr>
      </p:pic>
      <p:pic>
        <p:nvPicPr>
          <p:cNvPr id="16390" name="Picture 6" descr="https://image.freepik.com/free-vector/kids-playing-design_1308-1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5224636"/>
            <a:ext cx="1633364" cy="1633364"/>
          </a:xfrm>
          <a:prstGeom prst="rect">
            <a:avLst/>
          </a:prstGeom>
          <a:noFill/>
        </p:spPr>
      </p:pic>
      <p:pic>
        <p:nvPicPr>
          <p:cNvPr id="16392" name="Picture 8" descr="http://xn--80afieejgglfpb6a5a4k.xn--p1ai/wp-content/uploads/6-2-1-optimizm-768x4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509120"/>
            <a:ext cx="2339752" cy="1316111"/>
          </a:xfrm>
          <a:prstGeom prst="rect">
            <a:avLst/>
          </a:prstGeom>
          <a:noFill/>
        </p:spPr>
      </p:pic>
      <p:cxnSp>
        <p:nvCxnSpPr>
          <p:cNvPr id="14" name="Скругленная соединительная линия 13"/>
          <p:cNvCxnSpPr/>
          <p:nvPr/>
        </p:nvCxnSpPr>
        <p:spPr>
          <a:xfrm>
            <a:off x="2483768" y="1844824"/>
            <a:ext cx="936104" cy="576064"/>
          </a:xfrm>
          <a:prstGeom prst="curvedConnector3">
            <a:avLst>
              <a:gd name="adj1" fmla="val 50000"/>
            </a:avLst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 flipV="1">
            <a:off x="5004048" y="1844824"/>
            <a:ext cx="1080120" cy="648072"/>
          </a:xfrm>
          <a:prstGeom prst="curvedConnector3">
            <a:avLst>
              <a:gd name="adj1" fmla="val 50000"/>
            </a:avLst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rot="10800000" flipV="1">
            <a:off x="2843808" y="3933056"/>
            <a:ext cx="720080" cy="576064"/>
          </a:xfrm>
          <a:prstGeom prst="curvedConnector3">
            <a:avLst>
              <a:gd name="adj1" fmla="val 50000"/>
            </a:avLst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/>
          <p:nvPr/>
        </p:nvCxnSpPr>
        <p:spPr>
          <a:xfrm rot="16200000" flipH="1">
            <a:off x="5400092" y="3897052"/>
            <a:ext cx="720080" cy="648072"/>
          </a:xfrm>
          <a:prstGeom prst="curvedConnector3">
            <a:avLst>
              <a:gd name="adj1" fmla="val 50000"/>
            </a:avLst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Социальная грамотность: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600" b="1" dirty="0" smtClean="0">
                <a:solidFill>
                  <a:srgbClr val="C00000"/>
                </a:solidFill>
              </a:rPr>
              <a:t>Готовность </a:t>
            </a:r>
            <a:r>
              <a:rPr lang="ru-RU" sz="2600" b="1" dirty="0" smtClean="0"/>
              <a:t>успешно социализироваться в изменяющемся обществе, приспосабливаться к различным социальным ситуациям, в том числе экстремальным.</a:t>
            </a:r>
          </a:p>
          <a:p>
            <a:pPr marL="0" indent="0" algn="just"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   Способность </a:t>
            </a:r>
            <a:r>
              <a:rPr lang="ru-RU" sz="2600" b="1" dirty="0" smtClean="0"/>
              <a:t>предвидеть последствия своего поведения, оценивать возможность корректировать ситуацию, элементарно проектировать способы реализации в  будущем своих желаний, интересов и своё развитие.</a:t>
            </a:r>
          </a:p>
          <a:p>
            <a:pPr marL="0" indent="0" algn="just">
              <a:buNone/>
            </a:pPr>
            <a:r>
              <a:rPr lang="ru-RU" sz="2600" b="1" dirty="0" smtClean="0"/>
              <a:t>    </a:t>
            </a:r>
            <a:r>
              <a:rPr lang="ru-RU" sz="2600" b="1" dirty="0" smtClean="0">
                <a:solidFill>
                  <a:srgbClr val="C00000"/>
                </a:solidFill>
              </a:rPr>
              <a:t>Наличие</a:t>
            </a:r>
            <a:r>
              <a:rPr lang="ru-RU" sz="2600" b="1" dirty="0" smtClean="0"/>
              <a:t> качества личности, которые обеспечивают ответственность за свою деятельность и поведение, целеустремленность, дисциплинированность, элементы рефлексивных качеств.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Поведенческая модель человека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https://thumbs.dreamstime.com/b/cartoon-iceberg-cross-section-showing-portion-below-waterline-36819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216357" cy="45365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95936" y="1628800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Поведенческие действия</a:t>
            </a:r>
            <a:endParaRPr lang="ru-RU" sz="32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779912" y="3284984"/>
            <a:ext cx="4752528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79912" y="393305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знания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984" y="472514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среда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371703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мотивация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0152" y="4797152"/>
            <a:ext cx="3203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Личностные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 ценности и смыслы</a:t>
            </a:r>
            <a:endParaRPr lang="ru-RU" sz="2400" b="1" dirty="0">
              <a:solidFill>
                <a:srgbClr val="00B05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7308304" y="3501008"/>
            <a:ext cx="1152128" cy="115212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8" idx="0"/>
          </p:cNvCxnSpPr>
          <p:nvPr/>
        </p:nvCxnSpPr>
        <p:spPr>
          <a:xfrm flipV="1">
            <a:off x="4391980" y="3429000"/>
            <a:ext cx="396044" cy="504056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9" idx="0"/>
          </p:cNvCxnSpPr>
          <p:nvPr/>
        </p:nvCxnSpPr>
        <p:spPr>
          <a:xfrm flipV="1">
            <a:off x="5220072" y="3429000"/>
            <a:ext cx="288032" cy="1296144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6660232" y="3429000"/>
            <a:ext cx="0" cy="288032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трелка вверх 19"/>
          <p:cNvSpPr/>
          <p:nvPr/>
        </p:nvSpPr>
        <p:spPr>
          <a:xfrm>
            <a:off x="5940152" y="2276872"/>
            <a:ext cx="1008112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       Обрати внимание: </a:t>
            </a:r>
            <a:r>
              <a:rPr lang="ru-RU" sz="3600" b="1" dirty="0" smtClean="0">
                <a:solidFill>
                  <a:srgbClr val="C00000"/>
                </a:solidFill>
              </a:rPr>
              <a:t>знание только предпосылка поведения. </a:t>
            </a:r>
            <a:r>
              <a:rPr lang="ru-RU" sz="3600" dirty="0" smtClean="0">
                <a:solidFill>
                  <a:srgbClr val="002060"/>
                </a:solidFill>
              </a:rPr>
              <a:t>Сами по себе они не определяют характер поведения.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Главное: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мотив поведения, установки личности, личностный смысл.</a:t>
            </a:r>
          </a:p>
          <a:p>
            <a:pPr marL="0" indent="0" algn="just">
              <a:buNone/>
            </a:pPr>
            <a:r>
              <a:rPr lang="ru-RU" dirty="0" smtClean="0"/>
              <a:t>           Поведение младшего школьника основывается на подражании взрослым и в основном у него формируются мотивы </a:t>
            </a:r>
            <a:r>
              <a:rPr lang="ru-RU" b="1" dirty="0" smtClean="0">
                <a:solidFill>
                  <a:srgbClr val="C00000"/>
                </a:solidFill>
              </a:rPr>
              <a:t>ЗНАЕМЫЕ</a:t>
            </a:r>
            <a:r>
              <a:rPr lang="ru-RU" dirty="0" smtClean="0"/>
              <a:t>. </a:t>
            </a:r>
            <a:r>
              <a:rPr lang="ru-RU" b="1" dirty="0" smtClean="0"/>
              <a:t>Задача начальной школы </a:t>
            </a:r>
            <a:r>
              <a:rPr lang="ru-RU" dirty="0" smtClean="0"/>
              <a:t>– создать условия для перехода знаемых мотивов в </a:t>
            </a:r>
            <a:r>
              <a:rPr lang="ru-RU" dirty="0" smtClean="0">
                <a:solidFill>
                  <a:srgbClr val="C00000"/>
                </a:solidFill>
              </a:rPr>
              <a:t>РЕАЛЬНО- ДЕЙСТВУЮЩИЕ.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Методика формирования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Анализ и оценка реальных ситуаций</a:t>
            </a:r>
          </a:p>
          <a:p>
            <a:pPr marL="514350" indent="-514350">
              <a:buNone/>
            </a:pPr>
            <a:r>
              <a:rPr lang="ru-RU" b="1" dirty="0" smtClean="0"/>
              <a:t>(как поступил, если бы…)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Анализ и оценка воображаемых ситуаций</a:t>
            </a:r>
          </a:p>
          <a:p>
            <a:pPr marL="0" indent="0">
              <a:buNone/>
            </a:pPr>
            <a:r>
              <a:rPr lang="ru-RU" b="1" dirty="0" smtClean="0"/>
              <a:t>(Встань на место героя…; объясни значение пословицы; какая пословица заменяет главную мысль…)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 Создание памяток поведения в определенной ситуации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 Практические занятия на формирование навыка поведения. Основа: создание «провокаций»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indent="-73025">
              <a:buNone/>
            </a:pPr>
            <a:r>
              <a:rPr lang="ru-RU" b="1" dirty="0" smtClean="0"/>
              <a:t>         </a:t>
            </a: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 smtClean="0">
                <a:solidFill>
                  <a:srgbClr val="C00000"/>
                </a:solidFill>
              </a:rPr>
              <a:t>Функциональная грамотность – это</a:t>
            </a:r>
            <a:r>
              <a:rPr lang="ru-RU" b="1" dirty="0" smtClean="0"/>
              <a:t> 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отношений».</a:t>
            </a:r>
          </a:p>
          <a:p>
            <a:pPr indent="-73025">
              <a:buNone/>
            </a:pPr>
            <a:r>
              <a:rPr lang="ru-RU" b="1" dirty="0" smtClean="0"/>
              <a:t>                 Леонтьев </a:t>
            </a:r>
            <a:r>
              <a:rPr lang="ru-RU" b="1" dirty="0" smtClean="0"/>
              <a:t>Алексей Алексеевич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Информационные источники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https://www.youtube.com/watch?v=K1ZGfyDV25c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https://rosuchebnik.ru/upload/iblock/87a/87afe9d378d6534f18e5f4e6aa222f3d.pdf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https://rosuchebnik.ru/upload/service/kuznetsova.pdf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Функциональная грамотность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779912" y="1268760"/>
            <a:ext cx="144016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1484784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A44A"/>
                </a:solidFill>
              </a:rPr>
              <a:t>ИНТЕГРАТИВНЫЕ</a:t>
            </a:r>
            <a:endParaRPr lang="ru-RU" sz="3200" b="1" dirty="0">
              <a:solidFill>
                <a:srgbClr val="00A44A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1484784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A44A"/>
                </a:solidFill>
              </a:rPr>
              <a:t>ПРЕДМЕТНЫЕ</a:t>
            </a:r>
            <a:endParaRPr lang="ru-RU" sz="3200" b="1" dirty="0">
              <a:solidFill>
                <a:srgbClr val="00A44A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220486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компоненты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645024"/>
            <a:ext cx="345638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читательская</a:t>
            </a:r>
          </a:p>
          <a:p>
            <a:r>
              <a:rPr lang="ru-RU" sz="3200" b="1" dirty="0" smtClean="0"/>
              <a:t>информационная</a:t>
            </a:r>
          </a:p>
          <a:p>
            <a:r>
              <a:rPr lang="ru-RU" sz="3200" b="1" dirty="0" smtClean="0"/>
              <a:t>коммуникативная</a:t>
            </a:r>
          </a:p>
          <a:p>
            <a:r>
              <a:rPr lang="ru-RU" sz="3200" b="1" dirty="0" smtClean="0"/>
              <a:t>социальная</a:t>
            </a:r>
          </a:p>
          <a:p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3717032"/>
            <a:ext cx="3960440" cy="2134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языковая</a:t>
            </a:r>
          </a:p>
          <a:p>
            <a:r>
              <a:rPr lang="ru-RU" sz="3200" b="1" dirty="0" smtClean="0"/>
              <a:t>литературная</a:t>
            </a:r>
          </a:p>
          <a:p>
            <a:r>
              <a:rPr lang="ru-RU" sz="3200" b="1" dirty="0" smtClean="0"/>
              <a:t>математическая</a:t>
            </a:r>
          </a:p>
          <a:p>
            <a:r>
              <a:rPr lang="ru-RU" sz="3200" b="1" dirty="0" smtClean="0"/>
              <a:t>естественнонаучная</a:t>
            </a:r>
            <a:endParaRPr lang="ru-RU" sz="32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932040" y="2852936"/>
            <a:ext cx="1080120" cy="864096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203848" y="2780928"/>
            <a:ext cx="1008112" cy="79208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5" name="Picture 1" descr="C:\Users\Андрей\Desktop\Снимо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2" y="332656"/>
            <a:ext cx="8699509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Андрей\Desktop\прп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252" y="260648"/>
            <a:ext cx="8773227" cy="62437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140968"/>
            <a:ext cx="8352928" cy="32403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 descr="https://w7.pngwing.com/pngs/347/738/png-transparent-red-purple-blue-and-green-books-illustration-book-school-books-rectangle-school-clipart-magen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924944"/>
            <a:ext cx="369651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Андрей\Desktop\ро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637" y="260648"/>
            <a:ext cx="8591843" cy="6372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40960" cy="1143000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/>
              <a:t>Задание. Какая информация </a:t>
            </a:r>
            <a:r>
              <a:rPr lang="ru-RU" sz="3600" b="1" u="sng" dirty="0" smtClean="0"/>
              <a:t>не потребуется </a:t>
            </a:r>
            <a:r>
              <a:rPr lang="ru-RU" sz="3600" b="1" dirty="0" smtClean="0"/>
              <a:t> для заполнения таблицы?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В среду Витя ходит в бассейн. Начиная с 15 ч 10 мин он занимается в зале в течение 20 мин, затем столько же времени плавает в бассейне. После занятий в зале у Вити перерыв на 10 мин, чтобы переодеться для плаванья в бассейне.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4581128"/>
            <a:ext cx="7560840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1"/>
            <a:endCxn id="10" idx="3"/>
          </p:cNvCxnSpPr>
          <p:nvPr/>
        </p:nvCxnSpPr>
        <p:spPr>
          <a:xfrm>
            <a:off x="827584" y="5445224"/>
            <a:ext cx="7560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347864" y="4581128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96136" y="4509120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99592" y="4653136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Время начала занятий в зале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19872" y="4725144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Время окончания занятий в зале</a:t>
            </a:r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868144" y="4653136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Время начала занятий в бассейне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90488" indent="-90488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На конце имен существительных женского рода в единственном числе после шипящих пишется мягкий знак:</a:t>
            </a:r>
          </a:p>
          <a:p>
            <a:pPr marL="90488" indent="-90488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мышь   ,  дочь    , рожь</a:t>
            </a:r>
          </a:p>
          <a:p>
            <a:pPr marL="90488" indent="-90488" algn="just"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rgbClr val="00B050"/>
                </a:solidFill>
              </a:rPr>
              <a:t>Вывод Кости. </a:t>
            </a:r>
            <a:r>
              <a:rPr lang="ru-RU" b="1" dirty="0" smtClean="0"/>
              <a:t>У существительных женского рода мягкий знак после шипящих на конце слова пишется всегда , у существительных мужского рода не пишется.</a:t>
            </a:r>
          </a:p>
          <a:p>
            <a:pPr marL="90488" indent="-90488" algn="just"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rgbClr val="00B050"/>
                </a:solidFill>
              </a:rPr>
              <a:t>Работа Кости: </a:t>
            </a:r>
            <a:r>
              <a:rPr lang="ru-RU" b="1" dirty="0" smtClean="0"/>
              <a:t>много </a:t>
            </a:r>
            <a:r>
              <a:rPr lang="ru-RU" b="1" dirty="0" err="1" smtClean="0"/>
              <a:t>тучь</a:t>
            </a:r>
            <a:r>
              <a:rPr lang="ru-RU" b="1" dirty="0" smtClean="0"/>
              <a:t>,  мало </a:t>
            </a:r>
            <a:r>
              <a:rPr lang="ru-RU" b="1" dirty="0" err="1" smtClean="0"/>
              <a:t>задачь</a:t>
            </a:r>
            <a:r>
              <a:rPr lang="ru-RU" b="1" dirty="0" smtClean="0"/>
              <a:t>.</a:t>
            </a:r>
          </a:p>
          <a:p>
            <a:pPr marL="90488" indent="-90488" algn="just"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2132856"/>
            <a:ext cx="216024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2132856"/>
            <a:ext cx="216024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2132856"/>
            <a:ext cx="216024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950</Words>
  <Application>Microsoft Office PowerPoint</Application>
  <PresentationFormat>Экран (4:3)</PresentationFormat>
  <Paragraphs>129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ФУНКЦИОНАЛЬНАЯ ГРАМОТНОСТЬ  как планируемый результат обучения младших школьников</vt:lpstr>
      <vt:lpstr>Слайд 2</vt:lpstr>
      <vt:lpstr>Слайд 3</vt:lpstr>
      <vt:lpstr>Функциональная грамотность</vt:lpstr>
      <vt:lpstr>Слайд 5</vt:lpstr>
      <vt:lpstr>Слайд 6</vt:lpstr>
      <vt:lpstr>Слайд 7</vt:lpstr>
      <vt:lpstr>Задание. Какая информация не потребуется  для заполнения таблицы?</vt:lpstr>
      <vt:lpstr>Слайд 9</vt:lpstr>
      <vt:lpstr>  Работа с текстом- обязательный структурный элемент любого урока </vt:lpstr>
      <vt:lpstr>Оживление имеющегося опыта</vt:lpstr>
      <vt:lpstr>Предъявление мотива</vt:lpstr>
      <vt:lpstr>Наблюдение: работа с текстом</vt:lpstr>
      <vt:lpstr>Слайд 14</vt:lpstr>
      <vt:lpstr>Основа диалога: проблема, проблемный, дискуссионный вопрос, гипотеза, «провокация».</vt:lpstr>
      <vt:lpstr>Логика развертывания учебного диалога</vt:lpstr>
      <vt:lpstr>Учебный диалог как форма коммуникативной деятельности</vt:lpstr>
      <vt:lpstr>В диалоге главное- услышать собеседника и «зацепить» за его вопрос (реплику, высказывание) свой ответ.</vt:lpstr>
      <vt:lpstr>Правила учебного диалога</vt:lpstr>
      <vt:lpstr>Обсудим разные способы выполнения задания</vt:lpstr>
      <vt:lpstr>Слайд 21</vt:lpstr>
      <vt:lpstr>Работа в парах </vt:lpstr>
      <vt:lpstr>Создание монологических текстов:</vt:lpstr>
      <vt:lpstr>Составь текст-инструкцию</vt:lpstr>
      <vt:lpstr>Слайд 25</vt:lpstr>
      <vt:lpstr>Расширение информационного поля</vt:lpstr>
      <vt:lpstr>Слайд 27</vt:lpstr>
      <vt:lpstr>Пример математика</vt:lpstr>
      <vt:lpstr>Перевод данных</vt:lpstr>
      <vt:lpstr>Социальная грамотность:</vt:lpstr>
      <vt:lpstr>Поведенческая модель человека</vt:lpstr>
      <vt:lpstr>       Обрати внимание: знание только предпосылка поведения. Сами по себе они не определяют характер поведения.</vt:lpstr>
      <vt:lpstr>Методика формирования</vt:lpstr>
      <vt:lpstr>Слайд 34</vt:lpstr>
      <vt:lpstr>Информационные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ФУНКЦИОНАЛЬНАЯ ГРАМОТНОСТЬ  как планируемый результат обучения младших школьников</dc:title>
  <dc:creator>Андрей</dc:creator>
  <cp:lastModifiedBy>Андрей</cp:lastModifiedBy>
  <cp:revision>109</cp:revision>
  <dcterms:created xsi:type="dcterms:W3CDTF">2021-02-17T07:10:21Z</dcterms:created>
  <dcterms:modified xsi:type="dcterms:W3CDTF">2021-02-19T00:05:01Z</dcterms:modified>
</cp:coreProperties>
</file>