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3" r:id="rId19"/>
    <p:sldId id="288" r:id="rId20"/>
    <p:sldId id="290" r:id="rId21"/>
    <p:sldId id="281" r:id="rId22"/>
    <p:sldId id="282" r:id="rId23"/>
    <p:sldId id="283" r:id="rId24"/>
    <p:sldId id="284" r:id="rId25"/>
    <p:sldId id="286" r:id="rId26"/>
    <p:sldId id="292" r:id="rId27"/>
    <p:sldId id="298" r:id="rId28"/>
    <p:sldId id="293" r:id="rId29"/>
    <p:sldId id="294" r:id="rId30"/>
    <p:sldId id="295" r:id="rId31"/>
    <p:sldId id="296" r:id="rId32"/>
    <p:sldId id="297" r:id="rId33"/>
    <p:sldId id="267" r:id="rId34"/>
    <p:sldId id="268" r:id="rId35"/>
    <p:sldId id="269" r:id="rId36"/>
    <p:sldId id="270" r:id="rId37"/>
    <p:sldId id="271" r:id="rId38"/>
    <p:sldId id="285" r:id="rId39"/>
    <p:sldId id="287" r:id="rId40"/>
    <p:sldId id="274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1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9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060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73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92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61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20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1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938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75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993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CEAA2-6ECD-4DC3-9589-2B2D94A91932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EB28D-B41F-4E4A-A2C5-35503B037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967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50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0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4826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кредитные задачи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ДВЦНО АНПОО ШОД</a:t>
            </a:r>
          </a:p>
          <a:p>
            <a:pPr algn="r"/>
            <a:r>
              <a:rPr lang="ru-RU" dirty="0" smtClean="0"/>
              <a:t>Учитель высшей категории</a:t>
            </a:r>
          </a:p>
          <a:p>
            <a:pPr algn="r"/>
            <a:r>
              <a:rPr lang="ru-RU" dirty="0" smtClean="0"/>
              <a:t>Антонова Анна Анатольевна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54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779" y="226243"/>
            <a:ext cx="1357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№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7902" y="595575"/>
            <a:ext cx="108879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15 января планируется взять кредит в банке на 6 месяцев в размере 1 млн руб. Условия его возврата таковы:</a:t>
            </a:r>
            <a:endParaRPr lang="ru-RU" sz="2400" b="0" i="0" dirty="0" smtClean="0">
              <a:solidFill>
                <a:srgbClr val="4A4E57"/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1-го числа каждого месяца долг увеличивается на </a:t>
            </a:r>
            <a:r>
              <a:rPr lang="ru-RU" sz="2400" b="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r</a:t>
            </a: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% по сравнению с концом предыдущего месяца, где </a:t>
            </a:r>
            <a:r>
              <a:rPr lang="ru-RU" sz="2400" b="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r</a:t>
            </a: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—целое число;</a:t>
            </a:r>
            <a:endParaRPr lang="ru-RU" sz="2400" b="0" i="0" dirty="0" smtClean="0">
              <a:solidFill>
                <a:srgbClr val="002060"/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со 2-го по 14-е число каждого месяца необходимо выплатить часть долга;</a:t>
            </a:r>
            <a:endParaRPr lang="ru-RU" sz="2400" b="0" i="0" dirty="0" smtClean="0">
              <a:solidFill>
                <a:srgbClr val="002060"/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15-го числа каждого месяца долг должен составлять некоторую сумму в соответствии со следующей таблицей.</a:t>
            </a:r>
            <a:endParaRPr lang="ru-RU" sz="2400" b="0" i="0" dirty="0">
              <a:solidFill>
                <a:srgbClr val="002060"/>
              </a:solidFill>
              <a:effectLst/>
              <a:latin typeface="Open San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137260"/>
              </p:ext>
            </p:extLst>
          </p:nvPr>
        </p:nvGraphicFramePr>
        <p:xfrm>
          <a:off x="650446" y="3459636"/>
          <a:ext cx="10614584" cy="1102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484"/>
                <a:gridCol w="1300899"/>
                <a:gridCol w="1206631"/>
                <a:gridCol w="1027521"/>
                <a:gridCol w="1159497"/>
                <a:gridCol w="1102936"/>
                <a:gridCol w="1027522"/>
                <a:gridCol w="1018094"/>
              </a:tblGrid>
              <a:tr h="55146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апрель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</a:t>
                      </a:r>
                      <a:endParaRPr lang="ru-RU" dirty="0"/>
                    </a:p>
                  </a:txBody>
                  <a:tcPr/>
                </a:tc>
              </a:tr>
              <a:tr h="55146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Долг (в млн. рублей)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93889" y="4890867"/>
            <a:ext cx="106711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Найдите наибольшее значение </a:t>
            </a:r>
            <a:r>
              <a:rPr lang="ru-RU" sz="2800" b="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r</a:t>
            </a: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, при котором сумма выплат будет меньше 1,25 млн руб.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353" y="348792"/>
            <a:ext cx="6352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№ 2         </a:t>
            </a:r>
            <a:r>
              <a:rPr lang="ru-RU" dirty="0" smtClean="0">
                <a:solidFill>
                  <a:srgbClr val="7030A0"/>
                </a:solidFill>
              </a:rPr>
              <a:t>РЕШЕНИЕ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5800" y="4835951"/>
            <a:ext cx="100112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По условию задачи общая сумма выплат должна быть меньше 1,25 млн. рублей.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7229" y="297415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00383" y="5328722"/>
                <a:ext cx="6529352" cy="463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1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 smtClean="0"/>
                  <a:t> +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0,6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 smtClean="0"/>
                  <a:t> +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0,4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 smtClean="0"/>
                  <a:t> +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0,3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 smtClean="0"/>
                  <a:t> +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0,2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 smtClean="0"/>
                  <a:t> +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0,1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1,25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383" y="5328722"/>
                <a:ext cx="6529352" cy="463204"/>
              </a:xfrm>
              <a:prstGeom prst="rect">
                <a:avLst/>
              </a:prstGeom>
              <a:blipFill rotWithShape="0">
                <a:blip r:embed="rId3"/>
                <a:stretch>
                  <a:fillRect l="-746" b="-78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114" y="5915365"/>
            <a:ext cx="9629775" cy="428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383" y="6343990"/>
            <a:ext cx="3771900" cy="3524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496" y="708151"/>
            <a:ext cx="10429875" cy="6572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6496" y="1374342"/>
            <a:ext cx="3276600" cy="34766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5266" y="1365376"/>
            <a:ext cx="2200275" cy="35623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05541" y="1367157"/>
            <a:ext cx="2190750" cy="33432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90296" y="1374901"/>
            <a:ext cx="2886075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2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0705" y="254523"/>
            <a:ext cx="2488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Задача № 3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9621" y="623855"/>
            <a:ext cx="113970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В июле 2017 года планируется взять кредит в банке на четыре года в размере </a:t>
            </a:r>
            <a:r>
              <a:rPr lang="ru-RU" sz="2400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S </a:t>
            </a:r>
            <a:r>
              <a:rPr lang="ru-RU" sz="2400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млн рублей, где </a:t>
            </a:r>
            <a:r>
              <a:rPr lang="ru-RU" sz="2400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400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—</a:t>
            </a:r>
            <a:r>
              <a:rPr lang="ru-RU" sz="2400" b="1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целое</a:t>
            </a:r>
            <a:r>
              <a:rPr lang="ru-RU" sz="2400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 число. Условия его возврата таковы:</a:t>
            </a:r>
            <a:endParaRPr lang="ru-RU" sz="2400" b="0" i="0" dirty="0" smtClean="0">
              <a:solidFill>
                <a:srgbClr val="4A4E57"/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каждый январь долг увеличивается на 25% по сравнению с концом предыдущего года;</a:t>
            </a:r>
            <a:endParaRPr lang="ru-RU" sz="2400" b="0" i="0" dirty="0" smtClean="0">
              <a:solidFill>
                <a:schemeClr val="accent1">
                  <a:lumMod val="50000"/>
                </a:schemeClr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 февраля по июнь каждого года необходимо выплатить одним платежом часть долга;</a:t>
            </a:r>
            <a:endParaRPr lang="ru-RU" sz="2400" b="0" i="0" dirty="0" smtClean="0">
              <a:solidFill>
                <a:schemeClr val="accent1">
                  <a:lumMod val="50000"/>
                </a:schemeClr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 июле каждого года долг должен составлять часть кредита в соответствии со следующей таблицей.</a:t>
            </a:r>
            <a:endParaRPr lang="ru-RU" sz="2400" b="0" i="0" dirty="0">
              <a:solidFill>
                <a:schemeClr val="accent1">
                  <a:lumMod val="50000"/>
                </a:schemeClr>
              </a:solidFill>
              <a:effectLst/>
              <a:latin typeface="Open San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848492"/>
              </p:ext>
            </p:extLst>
          </p:nvPr>
        </p:nvGraphicFramePr>
        <p:xfrm>
          <a:off x="650446" y="3808428"/>
          <a:ext cx="10463754" cy="1168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3"/>
                <a:gridCol w="1376314"/>
                <a:gridCol w="1480008"/>
                <a:gridCol w="1715678"/>
                <a:gridCol w="1649691"/>
                <a:gridCol w="1498860"/>
              </a:tblGrid>
              <a:tr h="5844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 и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2021</a:t>
                      </a:r>
                      <a:endParaRPr lang="ru-RU" dirty="0"/>
                    </a:p>
                  </a:txBody>
                  <a:tcPr/>
                </a:tc>
              </a:tr>
              <a:tr h="5844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Долг (в млн. рублей)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0,8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0,6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0,4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0445" y="5269585"/>
            <a:ext cx="109162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Найдите наименьшее значение </a:t>
            </a:r>
            <a:r>
              <a:rPr lang="ru-RU" sz="2800" b="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8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, при котором каждая из выплат будет больше 50 млн рублей.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486" y="216816"/>
            <a:ext cx="4647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Задача № 3               </a:t>
            </a:r>
            <a:r>
              <a:rPr lang="ru-RU" dirty="0" smtClean="0">
                <a:solidFill>
                  <a:srgbClr val="7030A0"/>
                </a:solidFill>
              </a:rPr>
              <a:t>РЕШЕНИЕ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2486" y="499621"/>
            <a:ext cx="7449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 – кредит млн. рублей (</a:t>
            </a:r>
            <a:r>
              <a:rPr lang="ru-RU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 – целое).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2465170"/>
                  </p:ext>
                </p:extLst>
              </p:nvPr>
            </p:nvGraphicFramePr>
            <p:xfrm>
              <a:off x="678730" y="961536"/>
              <a:ext cx="10671140" cy="2413258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253765"/>
                    <a:gridCol w="1819373"/>
                    <a:gridCol w="2630078"/>
                    <a:gridCol w="2366128"/>
                    <a:gridCol w="2601796"/>
                  </a:tblGrid>
                  <a:tr h="7164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Долг</a:t>
                          </a:r>
                        </a:p>
                        <a:p>
                          <a:pPr algn="ctr"/>
                          <a:r>
                            <a:rPr lang="ru-RU" dirty="0" smtClean="0"/>
                            <a:t> (остаток долга)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Процент на остаток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Часть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выплата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241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2017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0,25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</m:oMath>
                          </a14:m>
                          <a:r>
                            <a:rPr lang="en-US" dirty="0" smtClean="0"/>
                            <a:t>0,8 S = 0,2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0,25</a:t>
                          </a:r>
                          <a:r>
                            <a:rPr lang="en-US" baseline="0" dirty="0" smtClean="0"/>
                            <a:t> S + 0,2 S = 0,45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241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0,8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0,25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0,8 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=0,2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dirty="0" smtClean="0"/>
                            <a:t>0,8 S – 0,6 S = 0,2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0,2 S + 0,2</a:t>
                          </a:r>
                          <a:r>
                            <a:rPr lang="en-US" baseline="0" dirty="0" smtClean="0"/>
                            <a:t> S = 0,4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241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2019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0,6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0,25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0,6 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=0,15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0,6 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</m:oMath>
                          </a14:m>
                          <a:r>
                            <a:rPr lang="en-US" dirty="0" smtClean="0"/>
                            <a:t>0,4 S = 0,2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0,15</a:t>
                          </a:r>
                          <a:r>
                            <a:rPr lang="en-US" baseline="0" dirty="0" smtClean="0"/>
                            <a:t> S + 0,2 S = 0,35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241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2020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0,4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0,25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0,4 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=0,1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0,4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</a:t>
                          </a:r>
                          <a:r>
                            <a:rPr lang="en-US" baseline="0" dirty="0" smtClean="0"/>
                            <a:t> S + 0,4 S = 0,5 S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2465170"/>
                  </p:ext>
                </p:extLst>
              </p:nvPr>
            </p:nvGraphicFramePr>
            <p:xfrm>
              <a:off x="678730" y="961536"/>
              <a:ext cx="10671140" cy="2413258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253765"/>
                    <a:gridCol w="1819373"/>
                    <a:gridCol w="2630078"/>
                    <a:gridCol w="2366128"/>
                    <a:gridCol w="2601796"/>
                  </a:tblGrid>
                  <a:tr h="7164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Долг</a:t>
                          </a:r>
                        </a:p>
                        <a:p>
                          <a:pPr algn="ctr"/>
                          <a:r>
                            <a:rPr lang="ru-RU" dirty="0" smtClean="0"/>
                            <a:t> (остаток долга)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Процент на остаток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Часть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выплата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241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2017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0,25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1495" t="-175714" r="-111340" b="-3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0,25</a:t>
                          </a:r>
                          <a:r>
                            <a:rPr lang="en-US" baseline="0" dirty="0" smtClean="0"/>
                            <a:t> S + 0,2 S = 0,45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241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0,8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6898" t="-279710" r="-189815" b="-2115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1495" t="-279710" r="-111340" b="-2115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0,2 S + 0,2</a:t>
                          </a:r>
                          <a:r>
                            <a:rPr lang="en-US" baseline="0" dirty="0" smtClean="0"/>
                            <a:t> S = 0,4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241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2019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0,6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6898" t="-374286" r="-189815" b="-1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1495" t="-374286" r="-111340" b="-1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0,15</a:t>
                          </a:r>
                          <a:r>
                            <a:rPr lang="en-US" baseline="0" dirty="0" smtClean="0"/>
                            <a:t> S + 0,2 S = 0,35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241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2020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0,4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6898" t="-474286" r="-189815" b="-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0,4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</a:t>
                          </a:r>
                          <a:r>
                            <a:rPr lang="en-US" baseline="0" dirty="0" smtClean="0"/>
                            <a:t> S + 0,4 S = 0,5 S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Прямоугольник 5"/>
          <p:cNvSpPr/>
          <p:nvPr/>
        </p:nvSpPr>
        <p:spPr>
          <a:xfrm>
            <a:off x="754144" y="3374795"/>
            <a:ext cx="105957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Чтобы все выплаты были больше 50 млн. рублей достаточно, чтобы наименьшая выплата была больше 50 млн. рублей. Наименьшей является третья выплата – 0,35</a:t>
            </a:r>
            <a:r>
              <a:rPr lang="ru-RU" sz="2400" b="0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4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975" y="4700500"/>
            <a:ext cx="9076650" cy="6395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70961" y="5340083"/>
            <a:ext cx="5514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Так как </a:t>
            </a:r>
            <a:r>
              <a:rPr lang="ru-RU" sz="2400" b="0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4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наименьшее целое, то </a:t>
            </a:r>
            <a:r>
              <a:rPr lang="ru-RU" sz="2400" b="0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4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= 143.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9558" y="5801748"/>
            <a:ext cx="2903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Ответ: 143</a:t>
            </a:r>
            <a:r>
              <a:rPr lang="en-US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млн. рублей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883583"/>
              </p:ext>
            </p:extLst>
          </p:nvPr>
        </p:nvGraphicFramePr>
        <p:xfrm>
          <a:off x="4442691" y="216815"/>
          <a:ext cx="7361382" cy="583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9878"/>
                <a:gridCol w="968253"/>
                <a:gridCol w="1041204"/>
                <a:gridCol w="1207001"/>
                <a:gridCol w="1160579"/>
                <a:gridCol w="1054467"/>
              </a:tblGrid>
              <a:tr h="30919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Месяц и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Июль 2017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Июль 2018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Июль 2019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Июль 2020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Июль 2021</a:t>
                      </a:r>
                      <a:endParaRPr lang="ru-RU" sz="1200" dirty="0"/>
                    </a:p>
                  </a:txBody>
                  <a:tcPr/>
                </a:tc>
              </a:tr>
              <a:tr h="1855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Долг (в млн. рублей)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0,8</a:t>
                      </a:r>
                      <a:r>
                        <a:rPr lang="en-US" sz="1200" baseline="0" dirty="0" smtClean="0"/>
                        <a:t> 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0,6</a:t>
                      </a:r>
                      <a:r>
                        <a:rPr lang="en-US" sz="1200" baseline="0" dirty="0" smtClean="0"/>
                        <a:t> 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0,4 S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09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060" y="680417"/>
            <a:ext cx="11349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В июле 2017 года планируется взять кредит в банке на четыре года в размере </a:t>
            </a:r>
            <a:r>
              <a:rPr lang="ru-RU" sz="2400" b="0" i="1" dirty="0" smtClean="0">
                <a:effectLst/>
                <a:latin typeface="times new roman" panose="02020603050405020304" pitchFamily="18" charset="0"/>
              </a:rPr>
              <a:t>S 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млн руб., где </a:t>
            </a:r>
            <a:r>
              <a:rPr lang="ru-RU" sz="2400" b="0" i="1" dirty="0" smtClean="0">
                <a:effectLst/>
                <a:latin typeface="times new roman" panose="02020603050405020304" pitchFamily="18" charset="0"/>
              </a:rPr>
              <a:t>S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— </a:t>
            </a:r>
            <a:r>
              <a:rPr lang="ru-RU" sz="2400" b="1" i="0" dirty="0" smtClean="0">
                <a:effectLst/>
                <a:latin typeface="times new roman" panose="02020603050405020304" pitchFamily="18" charset="0"/>
              </a:rPr>
              <a:t>целое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 число. Условия его возврата таковы:</a:t>
            </a:r>
            <a:endParaRPr lang="ru-RU" sz="2400" b="0" i="0" dirty="0" smtClean="0"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каждый январь долг увеличивается на 15% по сравнению с концом предыдущего года;</a:t>
            </a:r>
            <a:endParaRPr lang="ru-RU" sz="2400" b="0" i="0" dirty="0" smtClean="0"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с февраля по июнь каждого года необходимо выплатить часть долга;</a:t>
            </a:r>
            <a:endParaRPr lang="ru-RU" sz="2400" b="0" i="0" dirty="0" smtClean="0"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в июле каждого года долг должен составлять часть кредита в соответствии со следующей таблицей.</a:t>
            </a:r>
            <a:endParaRPr lang="ru-RU" sz="2400" b="0" i="0" dirty="0">
              <a:effectLst/>
              <a:latin typeface="Open San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7328" y="311085"/>
            <a:ext cx="203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№ 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9876" y="5260157"/>
            <a:ext cx="106240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Найдите наибольшее значение </a:t>
            </a:r>
            <a:r>
              <a:rPr lang="ru-RU" sz="2400" b="0" i="1" dirty="0" smtClean="0">
                <a:effectLst/>
                <a:latin typeface="times new roman" panose="02020603050405020304" pitchFamily="18" charset="0"/>
              </a:rPr>
              <a:t>S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, при котором общая сумма выплат будет меньше 50 млн рублей.</a:t>
            </a:r>
            <a:endParaRPr lang="ru-RU" sz="2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395182"/>
              </p:ext>
            </p:extLst>
          </p:nvPr>
        </p:nvGraphicFramePr>
        <p:xfrm>
          <a:off x="838200" y="3619893"/>
          <a:ext cx="10463754" cy="131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3"/>
                <a:gridCol w="1376314"/>
                <a:gridCol w="1480008"/>
                <a:gridCol w="1715678"/>
                <a:gridCol w="1649691"/>
                <a:gridCol w="1498860"/>
              </a:tblGrid>
              <a:tr h="6551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 и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2021</a:t>
                      </a:r>
                      <a:endParaRPr lang="ru-RU" dirty="0"/>
                    </a:p>
                  </a:txBody>
                  <a:tcPr/>
                </a:tc>
              </a:tr>
              <a:tr h="6551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Долг (в млн. рублей)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0,8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</a:t>
                      </a:r>
                      <a:r>
                        <a:rPr lang="ru-RU" dirty="0" smtClean="0"/>
                        <a:t>5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66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377" y="461913"/>
            <a:ext cx="76289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0" i="1" dirty="0" smtClean="0">
              <a:solidFill>
                <a:srgbClr val="4A4E57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0" i="1" dirty="0" smtClean="0">
                <a:effectLst/>
                <a:latin typeface="times new roman" panose="02020603050405020304" pitchFamily="18" charset="0"/>
              </a:rPr>
              <a:t>S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 – кредит млн. рублей (</a:t>
            </a:r>
            <a:r>
              <a:rPr lang="ru-RU" b="0" i="1" dirty="0" smtClean="0">
                <a:effectLst/>
                <a:latin typeface="times new roman" panose="02020603050405020304" pitchFamily="18" charset="0"/>
              </a:rPr>
              <a:t>S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 – целое).</a:t>
            </a: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-292387"/>
            <a:ext cx="2343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in"/>
                <a:cs typeface="Times New Roman" panose="02020603050405020304" pitchFamily="18" charset="0"/>
              </a:rPr>
              <a:t>.</a:t>
            </a: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767" y="4121498"/>
            <a:ext cx="87763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Тогда общая сумма выплат:  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in"/>
                <a:cs typeface="Times New Roman" panose="02020603050405020304" pitchFamily="18" charset="0"/>
              </a:rPr>
              <a:t>0,35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in"/>
                <a:cs typeface="Times New Roman" panose="02020603050405020304" pitchFamily="18" charset="0"/>
              </a:rPr>
              <a:t>+0,42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in"/>
                <a:cs typeface="Times New Roman" panose="02020603050405020304" pitchFamily="18" charset="0"/>
              </a:rPr>
              <a:t>+0,475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in"/>
                <a:cs typeface="Times New Roman" panose="02020603050405020304" pitchFamily="18" charset="0"/>
              </a:rPr>
              <a:t>+0,115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in"/>
                <a:cs typeface="Times New Roman" panose="02020603050405020304" pitchFamily="18" charset="0"/>
              </a:rPr>
              <a:t>=1,36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266" y="4686322"/>
            <a:ext cx="8927184" cy="5285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5608" y="5379545"/>
            <a:ext cx="78242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Так как </a:t>
            </a:r>
            <a:r>
              <a:rPr lang="ru-RU" sz="2400" b="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 наибольшее целое, то </a:t>
            </a:r>
            <a:r>
              <a:rPr lang="ru-RU" sz="2400" b="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 = 36 млн. руб.</a:t>
            </a:r>
            <a:endParaRPr lang="ru-RU" sz="2400" b="0" i="0" dirty="0" smtClean="0">
              <a:solidFill>
                <a:srgbClr val="002060"/>
              </a:solidFill>
              <a:effectLst/>
              <a:latin typeface="Open Sans"/>
            </a:endParaRPr>
          </a:p>
          <a:p>
            <a:pPr algn="just"/>
            <a:endParaRPr lang="ru-RU" b="0" i="0" dirty="0" smtClean="0">
              <a:solidFill>
                <a:srgbClr val="4A4E57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ru-RU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Ответ: 36 млн. рублей</a:t>
            </a:r>
            <a:endParaRPr lang="ru-RU" b="0" i="0" dirty="0">
              <a:solidFill>
                <a:srgbClr val="7030A0"/>
              </a:solidFill>
              <a:effectLst/>
              <a:latin typeface="Open San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3377" y="309944"/>
            <a:ext cx="3337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 4                </a:t>
            </a:r>
            <a:r>
              <a:rPr lang="ru-RU" dirty="0" smtClean="0">
                <a:solidFill>
                  <a:srgbClr val="7030A0"/>
                </a:solidFill>
              </a:rPr>
              <a:t>РЕШЕНИЕ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4" y="1130060"/>
            <a:ext cx="11639550" cy="7905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218" y="1897509"/>
            <a:ext cx="3362325" cy="1762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9024" y="1873627"/>
            <a:ext cx="8296275" cy="4953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5437" y="2311310"/>
            <a:ext cx="10334625" cy="4095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8856" y="2785679"/>
            <a:ext cx="8296275" cy="4286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7907" y="3251679"/>
            <a:ext cx="8258175" cy="4191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939" y="1920635"/>
            <a:ext cx="1372165" cy="173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47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7900" y="876693"/>
            <a:ext cx="112084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В июле 2017 года планируется взять кредит в банке на три года в размере </a:t>
            </a:r>
            <a:r>
              <a:rPr lang="ru-RU" sz="2000" b="0" i="1" dirty="0" smtClean="0">
                <a:effectLst/>
                <a:latin typeface="times new roman" panose="02020603050405020304" pitchFamily="18" charset="0"/>
              </a:rPr>
              <a:t>S 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млн руб., где </a:t>
            </a:r>
            <a:r>
              <a:rPr lang="ru-RU" sz="2000" b="0" i="1" dirty="0" smtClean="0">
                <a:effectLst/>
                <a:latin typeface="times new roman" panose="02020603050405020304" pitchFamily="18" charset="0"/>
              </a:rPr>
              <a:t>S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— </a:t>
            </a:r>
            <a:r>
              <a:rPr lang="ru-RU" sz="2000" b="1" i="0" dirty="0" smtClean="0">
                <a:effectLst/>
                <a:latin typeface="times new roman" panose="02020603050405020304" pitchFamily="18" charset="0"/>
              </a:rPr>
              <a:t>целое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 число. Условия его возврата таковы:</a:t>
            </a:r>
            <a:endParaRPr lang="ru-RU" sz="2000" b="0" i="0" dirty="0" smtClean="0"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каждый январь долг увеличивается на 25% по сравнению с концом предыдущего года;</a:t>
            </a:r>
            <a:endParaRPr lang="ru-RU" sz="2000" b="0" i="0" dirty="0" smtClean="0"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с февраля по июнь каждого года необходимо выплатить одним платежом часть долга;</a:t>
            </a:r>
            <a:endParaRPr lang="ru-RU" sz="2000" b="0" i="0" dirty="0" smtClean="0"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в июле каждого года долг должен составлять часть кредита в соответствии со следующей таблицей.</a:t>
            </a:r>
            <a:endParaRPr lang="ru-RU" sz="2000" b="0" i="0" dirty="0">
              <a:effectLst/>
              <a:latin typeface="Open San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8729" y="4543720"/>
            <a:ext cx="99264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Найдите наибольшее значение </a:t>
            </a:r>
            <a:r>
              <a:rPr lang="ru-RU" sz="2400" b="0" i="1" dirty="0" smtClean="0">
                <a:effectLst/>
                <a:latin typeface="times new roman" panose="02020603050405020304" pitchFamily="18" charset="0"/>
              </a:rPr>
              <a:t>S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</a:rPr>
              <a:t>, при котором разница между наибольшей и наименьшей выплатами будет меньше 1 млн рублей.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339892"/>
              </p:ext>
            </p:extLst>
          </p:nvPr>
        </p:nvGraphicFramePr>
        <p:xfrm>
          <a:off x="838200" y="2865747"/>
          <a:ext cx="8964894" cy="1404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3"/>
                <a:gridCol w="1376314"/>
                <a:gridCol w="1480008"/>
                <a:gridCol w="1715678"/>
                <a:gridCol w="1649691"/>
              </a:tblGrid>
              <a:tr h="7022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 и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2020</a:t>
                      </a:r>
                      <a:endParaRPr lang="ru-RU" dirty="0"/>
                    </a:p>
                  </a:txBody>
                  <a:tcPr/>
                </a:tc>
              </a:tr>
              <a:tr h="7022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Долг (в млн. рублей)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</a:t>
                      </a:r>
                      <a:r>
                        <a:rPr lang="ru-RU" dirty="0" smtClean="0"/>
                        <a:t>7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</a:t>
                      </a:r>
                      <a:r>
                        <a:rPr lang="ru-RU" dirty="0" smtClean="0"/>
                        <a:t>4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7900" y="292231"/>
            <a:ext cx="3393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№ 5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00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202287"/>
            <a:ext cx="22955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9620" y="659486"/>
            <a:ext cx="11274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кредит млн. рублей (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целое).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 остаток долга увеличивается на 25%. Первый год долг уменьшается на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Times New Roman" panose="02020603050405020304" pitchFamily="18" charset="0"/>
              </a:rPr>
              <a:t>—0,7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Times New Roman" panose="02020603050405020304" pitchFamily="18" charset="0"/>
              </a:rPr>
              <a:t>=0,3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второй год на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Times New Roman" panose="02020603050405020304" pitchFamily="18" charset="0"/>
              </a:rPr>
              <a:t>0,7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Times New Roman" panose="02020603050405020304" pitchFamily="18" charset="0"/>
              </a:rPr>
              <a:t>—0,4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Times New Roman" panose="02020603050405020304" pitchFamily="18" charset="0"/>
              </a:rPr>
              <a:t>=0,3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третий год на 0,4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4044099"/>
            <a:ext cx="10568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Наибольшая выплата первая 0,55</a:t>
            </a:r>
            <a:r>
              <a:rPr lang="ru-RU" sz="2000" b="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000" b="0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, а наименьшая вторая 0,475</a:t>
            </a:r>
            <a:r>
              <a:rPr lang="ru-RU" sz="2000" b="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000" b="0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 и разница между ними должна быть меньше 1млн. рублей: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07" y="4751985"/>
            <a:ext cx="9267825" cy="762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2742" y="5459872"/>
            <a:ext cx="98792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Так как </a:t>
            </a:r>
            <a:r>
              <a:rPr lang="ru-RU" b="0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наибольшее целое, то </a:t>
            </a:r>
            <a:r>
              <a:rPr lang="ru-RU" b="0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= 13млн. руб.</a:t>
            </a:r>
            <a:endParaRPr lang="ru-RU" b="0" i="0" dirty="0" smtClean="0">
              <a:solidFill>
                <a:srgbClr val="7030A0"/>
              </a:solidFill>
              <a:effectLst/>
              <a:latin typeface="Open Sans"/>
            </a:endParaRPr>
          </a:p>
          <a:p>
            <a:pPr algn="just"/>
            <a:endParaRPr lang="ru-RU" b="0" i="0" dirty="0" smtClean="0">
              <a:solidFill>
                <a:srgbClr val="7030A0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ru-RU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Ответ: 13.</a:t>
            </a:r>
            <a:endParaRPr lang="ru-RU" b="0" i="0" dirty="0">
              <a:solidFill>
                <a:srgbClr val="7030A0"/>
              </a:solidFill>
              <a:effectLst/>
              <a:latin typeface="Open San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2822094"/>
                  </p:ext>
                </p:extLst>
              </p:nvPr>
            </p:nvGraphicFramePr>
            <p:xfrm>
              <a:off x="480769" y="1838227"/>
              <a:ext cx="11151907" cy="2086709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310251"/>
                    <a:gridCol w="1901341"/>
                    <a:gridCol w="2748570"/>
                    <a:gridCol w="2472730"/>
                    <a:gridCol w="2719015"/>
                  </a:tblGrid>
                  <a:tr h="7687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Долг</a:t>
                          </a:r>
                        </a:p>
                        <a:p>
                          <a:pPr algn="ctr"/>
                          <a:r>
                            <a:rPr lang="ru-RU" dirty="0" smtClean="0"/>
                            <a:t> (остаток долга)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Процент на остаток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Часть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выплата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393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2017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2</a:t>
                          </a:r>
                          <a:r>
                            <a:rPr lang="en-US" dirty="0" smtClean="0"/>
                            <a:t>5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</m:oMath>
                          </a14:m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7</a:t>
                          </a:r>
                          <a:r>
                            <a:rPr lang="en-US" dirty="0" smtClean="0"/>
                            <a:t> S = 0,</a:t>
                          </a:r>
                          <a:r>
                            <a:rPr lang="ru-RU" dirty="0" smtClean="0"/>
                            <a:t>3</a:t>
                          </a:r>
                          <a:r>
                            <a:rPr lang="en-US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2</a:t>
                          </a:r>
                          <a:r>
                            <a:rPr lang="en-US" dirty="0" smtClean="0"/>
                            <a:t>5</a:t>
                          </a:r>
                          <a:r>
                            <a:rPr lang="en-US" baseline="0" dirty="0" smtClean="0"/>
                            <a:t> S + 0,</a:t>
                          </a:r>
                          <a:r>
                            <a:rPr lang="ru-RU" baseline="0" dirty="0" smtClean="0"/>
                            <a:t>3</a:t>
                          </a:r>
                          <a:r>
                            <a:rPr lang="en-US" baseline="0" dirty="0" smtClean="0"/>
                            <a:t> S = 0,</a:t>
                          </a:r>
                          <a:r>
                            <a:rPr lang="ru-RU" baseline="0" dirty="0" smtClean="0"/>
                            <a:t>5</a:t>
                          </a:r>
                          <a:r>
                            <a:rPr lang="en-US" baseline="0" dirty="0" smtClean="0"/>
                            <a:t>5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393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7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=0,175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7</a:t>
                          </a:r>
                          <a:r>
                            <a:rPr lang="en-US" dirty="0" smtClean="0"/>
                            <a:t> S – 0,</a:t>
                          </a:r>
                          <a:r>
                            <a:rPr lang="ru-RU" dirty="0" smtClean="0"/>
                            <a:t>4</a:t>
                          </a:r>
                          <a:r>
                            <a:rPr lang="en-US" dirty="0" smtClean="0"/>
                            <a:t> S = 0,</a:t>
                          </a:r>
                          <a:r>
                            <a:rPr lang="ru-RU" dirty="0" smtClean="0"/>
                            <a:t>3</a:t>
                          </a:r>
                          <a:r>
                            <a:rPr lang="en-US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175</a:t>
                          </a:r>
                          <a:r>
                            <a:rPr lang="en-US" dirty="0" smtClean="0"/>
                            <a:t> S + 0,</a:t>
                          </a:r>
                          <a:r>
                            <a:rPr lang="ru-RU" dirty="0" smtClean="0"/>
                            <a:t>3</a:t>
                          </a:r>
                          <a:r>
                            <a:rPr lang="en-US" baseline="0" dirty="0" smtClean="0"/>
                            <a:t> S = 0,4</a:t>
                          </a:r>
                          <a:r>
                            <a:rPr lang="ru-RU" baseline="0" dirty="0" smtClean="0"/>
                            <a:t>75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393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2019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4</a:t>
                          </a:r>
                          <a:r>
                            <a:rPr lang="en-US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=0,1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4</a:t>
                          </a:r>
                          <a:r>
                            <a:rPr lang="en-US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1</a:t>
                          </a:r>
                          <a:r>
                            <a:rPr lang="en-US" baseline="0" dirty="0" smtClean="0"/>
                            <a:t> S + 0,</a:t>
                          </a:r>
                          <a:r>
                            <a:rPr lang="ru-RU" baseline="0" dirty="0" smtClean="0"/>
                            <a:t>4</a:t>
                          </a:r>
                          <a:r>
                            <a:rPr lang="en-US" baseline="0" dirty="0" smtClean="0"/>
                            <a:t> S = 0,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5 S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2822094"/>
                  </p:ext>
                </p:extLst>
              </p:nvPr>
            </p:nvGraphicFramePr>
            <p:xfrm>
              <a:off x="480769" y="1838227"/>
              <a:ext cx="11151907" cy="2086709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310251"/>
                    <a:gridCol w="1901341"/>
                    <a:gridCol w="2748570"/>
                    <a:gridCol w="2472730"/>
                    <a:gridCol w="2719015"/>
                  </a:tblGrid>
                  <a:tr h="7687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Долг</a:t>
                          </a:r>
                        </a:p>
                        <a:p>
                          <a:pPr algn="ctr"/>
                          <a:r>
                            <a:rPr lang="ru-RU" dirty="0" smtClean="0"/>
                            <a:t> (остаток долга)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Процент на остаток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Часть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выплата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393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2017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2</a:t>
                          </a:r>
                          <a:r>
                            <a:rPr lang="en-US" dirty="0" smtClean="0"/>
                            <a:t>5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1379" t="-179452" r="-110837" b="-2027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2</a:t>
                          </a:r>
                          <a:r>
                            <a:rPr lang="en-US" dirty="0" smtClean="0"/>
                            <a:t>5</a:t>
                          </a:r>
                          <a:r>
                            <a:rPr lang="en-US" baseline="0" dirty="0" smtClean="0"/>
                            <a:t> S + 0,</a:t>
                          </a:r>
                          <a:r>
                            <a:rPr lang="ru-RU" baseline="0" dirty="0" smtClean="0"/>
                            <a:t>3</a:t>
                          </a:r>
                          <a:r>
                            <a:rPr lang="en-US" baseline="0" dirty="0" smtClean="0"/>
                            <a:t> S = 0,</a:t>
                          </a:r>
                          <a:r>
                            <a:rPr lang="ru-RU" baseline="0" dirty="0" smtClean="0"/>
                            <a:t>5</a:t>
                          </a:r>
                          <a:r>
                            <a:rPr lang="en-US" baseline="0" dirty="0" smtClean="0"/>
                            <a:t>5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393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7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16814" t="-283333" r="-189381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1379" t="-283333" r="-110837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175</a:t>
                          </a:r>
                          <a:r>
                            <a:rPr lang="en-US" dirty="0" smtClean="0"/>
                            <a:t> S + 0,</a:t>
                          </a:r>
                          <a:r>
                            <a:rPr lang="ru-RU" dirty="0" smtClean="0"/>
                            <a:t>3</a:t>
                          </a:r>
                          <a:r>
                            <a:rPr lang="en-US" baseline="0" dirty="0" smtClean="0"/>
                            <a:t> S = 0,4</a:t>
                          </a:r>
                          <a:r>
                            <a:rPr lang="ru-RU" baseline="0" dirty="0" smtClean="0"/>
                            <a:t>75</a:t>
                          </a:r>
                          <a:r>
                            <a:rPr lang="en-US" baseline="0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393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2019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4</a:t>
                          </a:r>
                          <a:r>
                            <a:rPr lang="en-US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16814" t="-383333" r="-189381" b="-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4</a:t>
                          </a:r>
                          <a:r>
                            <a:rPr lang="en-US" dirty="0" smtClean="0"/>
                            <a:t> 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</a:t>
                          </a:r>
                          <a:r>
                            <a:rPr lang="ru-RU" dirty="0" smtClean="0"/>
                            <a:t>1</a:t>
                          </a:r>
                          <a:r>
                            <a:rPr lang="en-US" baseline="0" dirty="0" smtClean="0"/>
                            <a:t> S + 0,</a:t>
                          </a:r>
                          <a:r>
                            <a:rPr lang="ru-RU" baseline="0" dirty="0" smtClean="0"/>
                            <a:t>4</a:t>
                          </a:r>
                          <a:r>
                            <a:rPr lang="en-US" baseline="0" dirty="0" smtClean="0"/>
                            <a:t> S = 0,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5 S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TextBox 8"/>
          <p:cNvSpPr txBox="1"/>
          <p:nvPr/>
        </p:nvSpPr>
        <p:spPr>
          <a:xfrm>
            <a:off x="480767" y="311085"/>
            <a:ext cx="360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№ 5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7030A0"/>
                </a:solidFill>
              </a:rPr>
              <a:t>РЕШЕНИЕ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55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63" y="622169"/>
            <a:ext cx="116421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В июле планируется взять кредит в банке на сумму 100 000 рублей. Условия его возврата таковы:</a:t>
            </a:r>
            <a:endParaRPr lang="ru-RU" b="0" i="0" dirty="0" smtClean="0">
              <a:solidFill>
                <a:srgbClr val="4A4E57"/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каждый январь долг возрастает на </a:t>
            </a:r>
            <a:r>
              <a:rPr lang="ru-RU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r</a:t>
            </a: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% по сравнению с концом предыдущего года;</a:t>
            </a:r>
            <a:endParaRPr lang="ru-RU" b="0" i="0" dirty="0" smtClean="0">
              <a:solidFill>
                <a:srgbClr val="4A4E57"/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с февраля по июнь каждого года необходимо выплатить часть долга.</a:t>
            </a:r>
            <a:endParaRPr lang="ru-RU" b="0" i="0" dirty="0" smtClean="0">
              <a:solidFill>
                <a:srgbClr val="4A4E57"/>
              </a:solidFill>
              <a:effectLst/>
              <a:latin typeface="Open Sans"/>
            </a:endParaRPr>
          </a:p>
          <a:p>
            <a:pPr algn="just"/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Известно, что кредит был полностью погашен за два года, причём в первый год было переведено 75 000 рублей, а во второй год—46 000 рублей. Найдите число </a:t>
            </a:r>
            <a:r>
              <a:rPr lang="ru-RU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r</a:t>
            </a: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b="0" i="0" dirty="0">
              <a:solidFill>
                <a:srgbClr val="4A4E57"/>
              </a:solidFill>
              <a:effectLst/>
              <a:latin typeface="Open San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658" y="254524"/>
            <a:ext cx="2441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 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63" y="2002536"/>
            <a:ext cx="1402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Решение:</a:t>
            </a:r>
            <a:endParaRPr lang="ru-RU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1658" y="2441448"/>
                <a:ext cx="10445182" cy="4843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/>
                  <a:t>S = 100 000 </a:t>
                </a:r>
                <a:r>
                  <a:rPr lang="ru-RU" i="1" dirty="0" smtClean="0"/>
                  <a:t>рублей</a:t>
                </a:r>
                <a:r>
                  <a:rPr lang="ru-RU" dirty="0" smtClean="0"/>
                  <a:t>;  </a:t>
                </a:r>
                <a:r>
                  <a:rPr lang="en-US" dirty="0" smtClean="0"/>
                  <a:t>r % </a:t>
                </a:r>
                <a14:m>
                  <m:oMath xmlns:m="http://schemas.openxmlformats.org/officeDocument/2006/math">
                    <m:groupChr>
                      <m:groupChrPr>
                        <m:chr m:val="⇒"/>
                        <m:pos m:val="top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 smtClean="0"/>
                  <a:t>;    </a:t>
                </a:r>
                <a:r>
                  <a:rPr lang="en-US" i="1" dirty="0" smtClean="0"/>
                  <a:t>a = 75 000</a:t>
                </a:r>
                <a:r>
                  <a:rPr lang="ru-RU" i="1" dirty="0" smtClean="0"/>
                  <a:t> рублей; </a:t>
                </a:r>
                <a:r>
                  <a:rPr lang="en-US" i="1" dirty="0" smtClean="0"/>
                  <a:t>b</a:t>
                </a:r>
                <a:r>
                  <a:rPr lang="ru-RU" i="1" dirty="0" smtClean="0"/>
                  <a:t> = 46 000 рублей.</a:t>
                </a:r>
                <a:r>
                  <a:rPr lang="en-US" i="1" dirty="0" smtClean="0"/>
                  <a:t> </a:t>
                </a:r>
                <a:r>
                  <a:rPr lang="ru-RU" i="1" dirty="0" smtClean="0"/>
                  <a:t> Найти </a:t>
                </a:r>
                <a:r>
                  <a:rPr lang="en-US" i="1" dirty="0" smtClean="0"/>
                  <a:t>r %</a:t>
                </a:r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658" y="2441448"/>
                <a:ext cx="10445182" cy="484363"/>
              </a:xfrm>
              <a:prstGeom prst="rect">
                <a:avLst/>
              </a:prstGeom>
              <a:blipFill rotWithShape="0">
                <a:blip r:embed="rId2"/>
                <a:stretch>
                  <a:fillRect l="-467" t="-29114" b="-48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198982"/>
              </p:ext>
            </p:extLst>
          </p:nvPr>
        </p:nvGraphicFramePr>
        <p:xfrm>
          <a:off x="2032000" y="2995392"/>
          <a:ext cx="8128000" cy="1192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975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Долг с процентом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</a:tr>
              <a:tr h="3975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S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Sk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a</a:t>
                      </a:r>
                      <a:endParaRPr lang="ru-RU" i="1" dirty="0"/>
                    </a:p>
                  </a:txBody>
                  <a:tcPr/>
                </a:tc>
              </a:tr>
              <a:tr h="3975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Sk</a:t>
                      </a:r>
                      <a:r>
                        <a:rPr lang="en-US" i="1" baseline="0" dirty="0" smtClean="0"/>
                        <a:t> – a 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(Sk – a) k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b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22376" y="4434840"/>
                <a:ext cx="10024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Долг выплачен за 2 года. Значит: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=0;    100 000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−75 000 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−45 000=0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34840"/>
                <a:ext cx="10024464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547" t="-10000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04672" y="4983480"/>
                <a:ext cx="904341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−9=0;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;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=15%   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672" y="4983480"/>
                <a:ext cx="9043416" cy="63478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941832" y="5916168"/>
            <a:ext cx="1298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15%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46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752" y="603503"/>
            <a:ext cx="115305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В конце сентября 2016 года планируется взять кредит в банке на год. Условия его возврата таковы: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– в течение первого месяца каждого квартала долг увеличивается на 6% по сравнению с долгом на конец предыдущего квартала;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– в течение второго месяца каждого квартала необходимо выплатить одним платежом часть долга;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– долг на начало каждого квартала должен составлять часть кредита в соответствии со следующей таблицей:</a:t>
            </a:r>
            <a:endParaRPr lang="ru-RU" b="0" i="0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32" y="2034614"/>
            <a:ext cx="10186416" cy="10826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3464" y="182880"/>
            <a:ext cx="361188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Задание № 7 (</a:t>
            </a:r>
            <a:r>
              <a:rPr lang="ru-RU" dirty="0" err="1" smtClean="0">
                <a:solidFill>
                  <a:srgbClr val="C00000"/>
                </a:solidFill>
              </a:rPr>
              <a:t>Школково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3504" y="3264408"/>
            <a:ext cx="329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РЕШЕНИЕ: </a:t>
            </a:r>
            <a:endParaRPr lang="ru-RU" b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3974558"/>
                  </p:ext>
                </p:extLst>
              </p:nvPr>
            </p:nvGraphicFramePr>
            <p:xfrm>
              <a:off x="484634" y="3626625"/>
              <a:ext cx="11199365" cy="1843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9657"/>
                    <a:gridCol w="1930400"/>
                    <a:gridCol w="2364509"/>
                    <a:gridCol w="2549236"/>
                    <a:gridCol w="2835563"/>
                  </a:tblGrid>
                  <a:tr h="4608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квартал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долг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Процент на долг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Час</a:t>
                          </a:r>
                          <a:r>
                            <a:rPr lang="ru-RU" baseline="0" dirty="0" smtClean="0"/>
                            <a:t>ть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выплата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608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0,06S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r>
                            <a:rPr lang="en-US" baseline="0" dirty="0" smtClean="0"/>
                            <a:t> – 0,75S = 0,25S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0,06S</a:t>
                          </a:r>
                          <a:r>
                            <a:rPr lang="en-US" baseline="0" dirty="0" smtClean="0"/>
                            <a:t> + 0,25S = 0,31S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608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0,75S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0,75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∙0,06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=0,045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0,75S – 0,4S</a:t>
                          </a:r>
                          <a:r>
                            <a:rPr lang="en-US" baseline="0" dirty="0" smtClean="0"/>
                            <a:t> = 0,35S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0,045S + 0,35S = 0,395S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608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0,4S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0,4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∙0,06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=0,024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0,4S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0,024S + 0,4S = 0,424S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3974558"/>
                  </p:ext>
                </p:extLst>
              </p:nvPr>
            </p:nvGraphicFramePr>
            <p:xfrm>
              <a:off x="484634" y="3626625"/>
              <a:ext cx="11199365" cy="1843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19657"/>
                    <a:gridCol w="1930400"/>
                    <a:gridCol w="2364509"/>
                    <a:gridCol w="2549236"/>
                    <a:gridCol w="2835563"/>
                  </a:tblGrid>
                  <a:tr h="4608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квартал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долг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Процент на долг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Час</a:t>
                          </a:r>
                          <a:r>
                            <a:rPr lang="ru-RU" baseline="0" dirty="0" smtClean="0"/>
                            <a:t>ть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выплата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608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0,06S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r>
                            <a:rPr lang="en-US" baseline="0" dirty="0" smtClean="0"/>
                            <a:t> – 0,75S = 0,25S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0,06S</a:t>
                          </a:r>
                          <a:r>
                            <a:rPr lang="en-US" baseline="0" dirty="0" smtClean="0"/>
                            <a:t> + 0,25S = 0,31S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608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0,75S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6134" t="-206579" r="-228866" b="-10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0,75S – 0,4S</a:t>
                          </a:r>
                          <a:r>
                            <a:rPr lang="en-US" baseline="0" dirty="0" smtClean="0"/>
                            <a:t> = 0,35S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0,045S + 0,35S = 0,395S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608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0,4S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6134" t="-306579" r="-228866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0,4S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0,024S + 0,4S = 0,424S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484632" y="5735782"/>
            <a:ext cx="4789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Сумма выплат: 0,31</a:t>
            </a:r>
            <a:r>
              <a:rPr lang="en-US" dirty="0" smtClean="0"/>
              <a:t>S + 0,395S + 0,424S = 1,129S.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06473" y="5735782"/>
            <a:ext cx="5209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Тогда это на 12,9% больше суммы кредита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955636" y="6354618"/>
            <a:ext cx="416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12,9%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85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608" y="155448"/>
            <a:ext cx="116951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№ 1 (для самостоятельной работы)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15 </a:t>
            </a:r>
            <a:r>
              <a:rPr lang="ru-RU" dirty="0">
                <a:solidFill>
                  <a:srgbClr val="002060"/>
                </a:solidFill>
              </a:rPr>
              <a:t>января планируется взять кредит в банке на 16 месяцев. Условия его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возврата таковы:</a:t>
            </a:r>
          </a:p>
          <a:p>
            <a:r>
              <a:rPr lang="ru-RU" dirty="0">
                <a:solidFill>
                  <a:srgbClr val="002060"/>
                </a:solidFill>
              </a:rPr>
              <a:t>— 1-го числа каждого месяца долг возрастает на 2 % по сравнению с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концом предыдущего месяца;</a:t>
            </a:r>
          </a:p>
          <a:p>
            <a:r>
              <a:rPr lang="ru-RU" dirty="0">
                <a:solidFill>
                  <a:srgbClr val="002060"/>
                </a:solidFill>
              </a:rPr>
              <a:t>— со 2-го по 14-е число каждого месяца необходимо выплатить часть долга;</a:t>
            </a:r>
          </a:p>
          <a:p>
            <a:r>
              <a:rPr lang="ru-RU" dirty="0">
                <a:solidFill>
                  <a:srgbClr val="002060"/>
                </a:solidFill>
              </a:rPr>
              <a:t>— 15-го числа каждого месяца долг должен быть на одну и ту же сумму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меньше долга на 15-е число предыдущего месяца.</a:t>
            </a:r>
          </a:p>
          <a:p>
            <a:r>
              <a:rPr lang="ru-RU" dirty="0">
                <a:solidFill>
                  <a:srgbClr val="002060"/>
                </a:solidFill>
              </a:rPr>
              <a:t>Какую сумму следует взять в кредит, чтобы общая сумма выплат после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полного погашения равнялась 2,34 млн рублей?                                                       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9995131"/>
                  </p:ext>
                </p:extLst>
              </p:nvPr>
            </p:nvGraphicFramePr>
            <p:xfrm>
              <a:off x="420624" y="2944368"/>
              <a:ext cx="11371525" cy="2557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47851"/>
                    <a:gridCol w="2373034"/>
                    <a:gridCol w="3160930"/>
                    <a:gridCol w="1830013"/>
                    <a:gridCol w="2759697"/>
                  </a:tblGrid>
                  <a:tr h="313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год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долг (остаток долга)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процент на остаток долга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часть долга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выплата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51984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52594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13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52458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9995131"/>
                  </p:ext>
                </p:extLst>
              </p:nvPr>
            </p:nvGraphicFramePr>
            <p:xfrm>
              <a:off x="420624" y="2944368"/>
              <a:ext cx="11371525" cy="25574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47851"/>
                    <a:gridCol w="2373034"/>
                    <a:gridCol w="3160930"/>
                    <a:gridCol w="1830013"/>
                    <a:gridCol w="2759697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76" t="-3333" r="-812195" b="-6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3213" t="-3333" r="-328021" b="-6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4836" t="-3333" r="-145857" b="-6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71667" t="-3333" r="-152333" b="-6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2362" t="-3333" r="-883" b="-603333"/>
                          </a:stretch>
                        </a:blipFill>
                      </a:tcPr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76" t="-62000" r="-812195" b="-2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3213" t="-62000" r="-328021" b="-2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4836" t="-62000" r="-145857" b="-2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71667" t="-62000" r="-152333" b="-2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2362" t="-62000" r="-883" b="-262000"/>
                          </a:stretch>
                        </a:blipFill>
                      </a:tcPr>
                    </a:tc>
                  </a:tr>
                  <a:tr h="61233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76" t="-162000" r="-812195" b="-1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3213" t="-162000" r="-328021" b="-1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4836" t="-162000" r="-145857" b="-1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71667" t="-162000" r="-152333" b="-1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2362" t="-162000" r="-883" b="-162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76" t="-436667" r="-812195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3213" t="-436667" r="-328021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4836" t="-436667" r="-145857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71667" t="-436667" r="-152333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2362" t="-436667" r="-883" b="-170000"/>
                          </a:stretch>
                        </a:blipFill>
                      </a:tcPr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76" t="-322000" r="-812195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3213" t="-322000" r="-328021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4836" t="-322000" r="-145857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71667" t="-322000" r="-152333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2362" t="-322000" r="-883" b="-2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20624" y="2463772"/>
                <a:ext cx="9729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>
                    <a:solidFill>
                      <a:srgbClr val="7030A0"/>
                    </a:solidFill>
                  </a:rPr>
                  <a:t>Решение:</a:t>
                </a:r>
                <a:r>
                  <a:rPr lang="ru-RU" dirty="0" smtClean="0"/>
                  <a:t> </a:t>
                </a:r>
                <a:r>
                  <a:rPr lang="en-US" dirty="0" smtClean="0"/>
                  <a:t>S</a:t>
                </a:r>
                <a:r>
                  <a:rPr lang="ru-RU" dirty="0" smtClean="0"/>
                  <a:t> – сумма кредита.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=0,02.</m:t>
                    </m:r>
                  </m:oMath>
                </a14:m>
                <a:r>
                  <a:rPr lang="ru-RU" dirty="0" smtClean="0"/>
                  <a:t> Сумма выплат 2, 34 млн рублей.</a:t>
                </a:r>
                <a:r>
                  <a:rPr lang="en-US" dirty="0" smtClean="0"/>
                  <a:t> </a:t>
                </a:r>
                <a:r>
                  <a:rPr lang="ru-RU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24" y="2463772"/>
                <a:ext cx="9729216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501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2608" y="5660136"/>
                <a:ext cx="11499541" cy="883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Сумма выплат за 16 лет: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+0,02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15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+…+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+0,02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∙16=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+0,17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=1,17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r>
                  <a:rPr lang="ru-RU" dirty="0" smtClean="0"/>
                  <a:t>По условию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1,17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=2,34. Значит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 млн рублей                               Ответ:2 млн рублей.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608" y="5660136"/>
                <a:ext cx="11499541" cy="883575"/>
              </a:xfrm>
              <a:prstGeom prst="rect">
                <a:avLst/>
              </a:prstGeom>
              <a:blipFill rotWithShape="0">
                <a:blip r:embed="rId4"/>
                <a:stretch>
                  <a:fillRect l="-424" b="-104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399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8056" y="228600"/>
            <a:ext cx="3547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Задание № 8 (</a:t>
            </a:r>
            <a:r>
              <a:rPr lang="ru-RU" dirty="0" err="1" smtClean="0">
                <a:solidFill>
                  <a:srgbClr val="C00000"/>
                </a:solidFill>
              </a:rPr>
              <a:t>Школково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6473" y="597932"/>
            <a:ext cx="11166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15-го января выдан полугодовой кредит на развитие бизнеса. В таблице представлен график его погашения. В конце каждого месяца, начиная с января, текущий долг увеличивался на 5%, а выплаты по погашению кредита происходили в первой половине каждого месяца, начиная с февраля. На сколько процентов общая сумма выплат больше суммы самого кредита?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952" y="1535167"/>
            <a:ext cx="6914284" cy="11252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0364" y="1884218"/>
            <a:ext cx="4045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Решение</a:t>
            </a:r>
            <a:r>
              <a:rPr lang="ru-RU" dirty="0" smtClean="0"/>
              <a:t>: </a:t>
            </a:r>
            <a:r>
              <a:rPr lang="en-US" dirty="0" smtClean="0"/>
              <a:t>S – </a:t>
            </a:r>
            <a:r>
              <a:rPr lang="ru-RU" dirty="0" smtClean="0"/>
              <a:t>сумма кредита, </a:t>
            </a:r>
            <a:r>
              <a:rPr lang="en-US" dirty="0" smtClean="0"/>
              <a:t>r</a:t>
            </a:r>
            <a:r>
              <a:rPr lang="ru-RU" dirty="0" smtClean="0"/>
              <a:t> = 0,05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868401"/>
              </p:ext>
            </p:extLst>
          </p:nvPr>
        </p:nvGraphicFramePr>
        <p:xfrm>
          <a:off x="748145" y="2746360"/>
          <a:ext cx="1094509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1"/>
                <a:gridCol w="1671782"/>
                <a:gridCol w="2872509"/>
                <a:gridCol w="2272146"/>
                <a:gridCol w="3038762"/>
              </a:tblGrid>
              <a:tr h="32704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 на остаток долга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Часть долга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</a:tr>
              <a:tr h="32704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0,05S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0,15S</a:t>
                      </a:r>
                      <a:endParaRPr lang="ru-RU" dirty="0"/>
                    </a:p>
                  </a:txBody>
                  <a:tcPr/>
                </a:tc>
              </a:tr>
              <a:tr h="327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0,9S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0,045S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0,145S</a:t>
                      </a:r>
                      <a:endParaRPr lang="ru-RU" dirty="0"/>
                    </a:p>
                  </a:txBody>
                  <a:tcPr/>
                </a:tc>
              </a:tr>
              <a:tr h="327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0,8S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0,04S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0,14S</a:t>
                      </a:r>
                      <a:endParaRPr lang="ru-RU" dirty="0"/>
                    </a:p>
                  </a:txBody>
                  <a:tcPr/>
                </a:tc>
              </a:tr>
              <a:tr h="327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0,7S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0,035S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0,135S</a:t>
                      </a:r>
                      <a:endParaRPr lang="ru-RU" dirty="0"/>
                    </a:p>
                  </a:txBody>
                  <a:tcPr/>
                </a:tc>
              </a:tr>
              <a:tr h="327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0,6S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0,03S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0,13S</a:t>
                      </a:r>
                      <a:endParaRPr lang="ru-RU" dirty="0"/>
                    </a:p>
                  </a:txBody>
                  <a:tcPr/>
                </a:tc>
              </a:tr>
              <a:tr h="327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0,5S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0,025S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0,5S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0,525S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2036" y="5477164"/>
            <a:ext cx="1076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Сумма выплат: 0</a:t>
            </a:r>
            <a:r>
              <a:rPr lang="en-US" dirty="0" smtClean="0"/>
              <a:t>,15S + 0,145S + 0,14S + 0,135S + 0,13S + 0,525S = 1,225S.  </a:t>
            </a:r>
            <a:r>
              <a:rPr lang="ru-RU" dirty="0" smtClean="0"/>
              <a:t>Это на 22,5% больше, чем сумма кредита.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82473" y="6216073"/>
            <a:ext cx="229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22,5%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96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ВКЛАДЫ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61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90194" y="603273"/>
            <a:ext cx="1076325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Вклад в размере 10 млн рублей планируется открыть на четыре года. В конце каждого года вклад увеличивается на 10% по сравнению с его размером в начале года, а, кроме этого, в начале третьего года и четвёртого годов вклад ежегодно пополняется на одну и ту же фиксированную сумму, равную целому числу миллионов рублей. Найдите наименьший возможный размер такой суммы, при котором через четыре года вклад станет не меньше 30 млн рублей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0195" y="311085"/>
            <a:ext cx="164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№ 1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032000" y="2992086"/>
              <a:ext cx="9062721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42126"/>
                    <a:gridCol w="2133600"/>
                    <a:gridCol w="5886995"/>
                  </a:tblGrid>
                  <a:tr h="3589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Начало года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Конец года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589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</a:t>
                          </a:r>
                          <a14:m>
                            <m:oMath xmlns:m="http://schemas.openxmlformats.org/officeDocument/2006/math">
                              <m:r>
                                <a:rPr lang="ru-R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1,1= </m:t>
                              </m:r>
                            </m:oMath>
                          </a14:m>
                          <a:r>
                            <a:rPr lang="ru-RU" dirty="0" smtClean="0"/>
                            <a:t>11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589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∙1,1=12,1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589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12,1+х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12,1+х</m:t>
                                    </m:r>
                                  </m:e>
                                </m:d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1,1=13,31+1,1х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589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13,31+2,1х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13,31+2,1х</m:t>
                                    </m:r>
                                  </m:e>
                                </m:d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1,1=14,641+2,31х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7506635"/>
                  </p:ext>
                </p:extLst>
              </p:nvPr>
            </p:nvGraphicFramePr>
            <p:xfrm>
              <a:off x="2032000" y="2992086"/>
              <a:ext cx="9062721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42126"/>
                    <a:gridCol w="2133600"/>
                    <a:gridCol w="5886995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Начало года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Конец года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3981" t="-108333" r="-414" b="-328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3981" t="-204918" r="-414" b="-222951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9143" t="-310000" r="-277429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3981" t="-310000" r="-414" b="-1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9143" t="-410000" r="-277429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3981" t="-410000" r="-414" b="-26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523" y="2626658"/>
            <a:ext cx="4588742" cy="3005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12" y="4820887"/>
            <a:ext cx="9172280" cy="9496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412" y="5749677"/>
            <a:ext cx="10412546" cy="9649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0193" y="2542265"/>
            <a:ext cx="1357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Решение: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4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43060" y="593545"/>
            <a:ext cx="11085921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Вклад в размере 10 млн рублей планируется открыть на четыре года. В конце каждого года банк увеличивает вклад на 10% по сравнению с его размером в начале года. Кроме этого, в начале третьего и четвёртого годов вкладчик ежегодно пополняет вклад на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х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млн рублей, где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х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  —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целое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число. Найдите наименьшее значение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х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, при котором банк за четыре года начислит на вклад больше 7 млн рублей.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3060" y="252456"/>
            <a:ext cx="294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ЗАДАНИЕ № 2</a:t>
            </a:r>
            <a:endParaRPr lang="ru-RU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23704" y="2224762"/>
              <a:ext cx="9771018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3573"/>
                    <a:gridCol w="2300352"/>
                    <a:gridCol w="6347093"/>
                  </a:tblGrid>
                  <a:tr h="2726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Начало года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Конец года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2726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</a:t>
                          </a:r>
                          <a14:m>
                            <m:oMath xmlns:m="http://schemas.openxmlformats.org/officeDocument/2006/math">
                              <m:r>
                                <a:rPr lang="ru-R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1,1= </m:t>
                              </m:r>
                            </m:oMath>
                          </a14:m>
                          <a:r>
                            <a:rPr lang="ru-RU" dirty="0" smtClean="0"/>
                            <a:t>11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2726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∙1,1=12,1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2726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12,1+х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12,1+х</m:t>
                                    </m:r>
                                  </m:e>
                                </m:d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1,1=13,31+1,1х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2726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13,31+2,1х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13,31+2,1х</m:t>
                                    </m:r>
                                  </m:e>
                                </m:d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1,1=14,641+2,31х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05300853"/>
                  </p:ext>
                </p:extLst>
              </p:nvPr>
            </p:nvGraphicFramePr>
            <p:xfrm>
              <a:off x="1323704" y="2224762"/>
              <a:ext cx="9771018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3573"/>
                    <a:gridCol w="2300352"/>
                    <a:gridCol w="6347093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Начало года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Конец года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031" t="-108333" r="-384" b="-328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031" t="-204918" r="-384" b="-222951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8942" t="-310000" r="-276720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031" t="-310000" r="-384" b="-1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8942" t="-410000" r="-276720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031" t="-410000" r="-384" b="-26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60" y="4160604"/>
            <a:ext cx="10677525" cy="647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0270" y="4917553"/>
            <a:ext cx="6896100" cy="7905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060" y="5763577"/>
            <a:ext cx="778192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03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45097" y="425823"/>
            <a:ext cx="1136872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Планируется открыть вклад на 4 года, положив на счет целое число миллионов рублей. В конце каждого года сумма, лежащая на вкладе, увеличивается на 10%, а в начале третьего и четвертого года вклад пополняется на 3 миллиона рублей. Найдите наименьший первоначальный вклад, при котором начисленные проценты за весь срок будут более 5 миллионов рублей.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717" y="122548"/>
            <a:ext cx="1729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ЗАДАНИЕ № 3</a:t>
            </a:r>
            <a:endParaRPr lang="ru-RU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23704" y="1639572"/>
              <a:ext cx="9771018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3573"/>
                    <a:gridCol w="2300352"/>
                    <a:gridCol w="6347093"/>
                  </a:tblGrid>
                  <a:tr h="3075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Начало года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Конец года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075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х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1,1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075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∙1,1=1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075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+3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d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1,1=1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331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075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</a:rPr>
                                  <m:t>13,31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6,3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331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6,3</m:t>
                                    </m:r>
                                  </m:e>
                                </m:d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1,1=1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4641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6,93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8020066"/>
                  </p:ext>
                </p:extLst>
              </p:nvPr>
            </p:nvGraphicFramePr>
            <p:xfrm>
              <a:off x="1323704" y="1639572"/>
              <a:ext cx="9771018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3573"/>
                    <a:gridCol w="2300352"/>
                    <a:gridCol w="6347093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Начало года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Конец года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х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031" t="-108333" r="-384" b="-328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8942" t="-204918" r="-276720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031" t="-204918" r="-384" b="-222951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8942" t="-310000" r="-276720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031" t="-310000" r="-384" b="-1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8942" t="-410000" r="-276720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031" t="-410000" r="-384" b="-26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1818" y="3676073"/>
                <a:ext cx="114253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Сумма вклада в конце четвёртого года превосходит внесённую вкладчиком сумму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+3+3</m:t>
                    </m:r>
                  </m:oMath>
                </a14:m>
                <a:r>
                  <a:rPr lang="ru-RU" dirty="0" smtClean="0"/>
                  <a:t>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0,4641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+0,93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818" y="3676073"/>
                <a:ext cx="11425382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480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5860" y="4125706"/>
            <a:ext cx="7389813" cy="13122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1635" y="5518293"/>
            <a:ext cx="10169093" cy="107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03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072" y="791852"/>
            <a:ext cx="11321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 вкладу ≪А≫ банк в конце каждого года увеличивает на 10% сумму, имеющуюся на вкладе в начале года, а по вкладу ≪Б≫ увеличивает эту сумму на 11% в течение каждого из первых двух лет. Найдите наибольшее натуральное число процентов, начисленное за третий год по вкладу ≪Б≫, при котором за все три года этот вклад будет менее выгоден, чем вклад ≪А≫.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340" y="433633"/>
            <a:ext cx="1923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ЗАДАНИЕ № 4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64" y="1992181"/>
            <a:ext cx="112776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Ошибки в кредитных задачах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30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1674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Критерии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498" y="2174939"/>
            <a:ext cx="10319004" cy="268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2" y="430530"/>
            <a:ext cx="1039177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2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" y="421195"/>
            <a:ext cx="10982325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5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888" y="246888"/>
            <a:ext cx="11676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№ 2 (для самостоятельной работы)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15 </a:t>
            </a:r>
            <a:r>
              <a:rPr lang="ru-RU" dirty="0">
                <a:solidFill>
                  <a:srgbClr val="002060"/>
                </a:solidFill>
              </a:rPr>
              <a:t>января планируется взять кредит в банке на 48 месяцев. Условия его возврата таковы:</a:t>
            </a:r>
          </a:p>
          <a:p>
            <a:r>
              <a:rPr lang="ru-RU" dirty="0">
                <a:solidFill>
                  <a:srgbClr val="002060"/>
                </a:solidFill>
              </a:rPr>
              <a:t>• 1-го числа каждого месяца долг возрастает на r% по сравнению с концом предыдущего месяца;</a:t>
            </a:r>
          </a:p>
          <a:p>
            <a:r>
              <a:rPr lang="ru-RU" dirty="0">
                <a:solidFill>
                  <a:srgbClr val="002060"/>
                </a:solidFill>
              </a:rPr>
              <a:t>• со 2-го по 14-е число каждого месяца необходимо выплатить часть долга;</a:t>
            </a:r>
          </a:p>
          <a:p>
            <a:r>
              <a:rPr lang="ru-RU" dirty="0">
                <a:solidFill>
                  <a:srgbClr val="002060"/>
                </a:solidFill>
              </a:rPr>
              <a:t>• 15-го числа каждого месяца долг должен быть на одну и ту же величину меньше долга на 15-е число предыдущего </a:t>
            </a:r>
            <a:r>
              <a:rPr lang="ru-RU" dirty="0" smtClean="0">
                <a:solidFill>
                  <a:srgbClr val="002060"/>
                </a:solidFill>
              </a:rPr>
              <a:t>месяца.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Известно</a:t>
            </a:r>
            <a:r>
              <a:rPr lang="ru-RU" dirty="0">
                <a:solidFill>
                  <a:srgbClr val="002060"/>
                </a:solidFill>
              </a:rPr>
              <a:t>, что общая сумма денег, которую нужно выплатить банку за весь срок кредитования, на 49% больше, чем сумма, взятая в кредит. Найдите r.                                                   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3736" y="2203704"/>
                <a:ext cx="115122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>
                    <a:solidFill>
                      <a:srgbClr val="7030A0"/>
                    </a:solidFill>
                  </a:rPr>
                  <a:t>Решение: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сумма кредита. С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умма выплат после погашения кредита 1,49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  Найти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36" y="2203704"/>
                <a:ext cx="11512296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477" t="-10000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5470415"/>
                  </p:ext>
                </p:extLst>
              </p:nvPr>
            </p:nvGraphicFramePr>
            <p:xfrm>
              <a:off x="320039" y="2496313"/>
              <a:ext cx="11369196" cy="25063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2643"/>
                    <a:gridCol w="3045350"/>
                    <a:gridCol w="2926080"/>
                    <a:gridCol w="1609344"/>
                    <a:gridCol w="2325779"/>
                  </a:tblGrid>
                  <a:tr h="29676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месяц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ru-RU" b="1" i="1" smtClean="0">
                                  <a:latin typeface="Cambria Math" panose="02040503050406030204" pitchFamily="18" charset="0"/>
                                </a:rPr>
                                <m:t>долг </m:t>
                              </m:r>
                            </m:oMath>
                          </a14:m>
                          <a:r>
                            <a:rPr lang="ru-RU" dirty="0" smtClean="0"/>
                            <a:t>(остаток долга)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процент на остаток долга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часть долга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выплата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5534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100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923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47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47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47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100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2967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…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…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923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48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>
                                  <m:f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100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5470415"/>
                  </p:ext>
                </p:extLst>
              </p:nvPr>
            </p:nvGraphicFramePr>
            <p:xfrm>
              <a:off x="320039" y="2496313"/>
              <a:ext cx="11369196" cy="25063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2643"/>
                    <a:gridCol w="3045350"/>
                    <a:gridCol w="2926080"/>
                    <a:gridCol w="1609344"/>
                    <a:gridCol w="2325779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17" t="-8333" r="-679167" b="-5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8200" t="-8333" r="-226000" b="-5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54375" t="-8333" r="-135417" b="-5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62500" t="-8333" r="-146212" b="-5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88743" t="-8333" r="-1047" b="-590000"/>
                          </a:stretch>
                        </a:blipFill>
                      </a:tcPr>
                    </a:tc>
                  </a:tr>
                  <a:tr h="56121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17" t="-70652" r="-679167" b="-28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8200" t="-70652" r="-226000" b="-28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54375" t="-70652" r="-135417" b="-28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62500" t="-70652" r="-146212" b="-28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88743" t="-70652" r="-1047" b="-284783"/>
                          </a:stretch>
                        </a:blipFill>
                      </a:tcPr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17" t="-157000" r="-679167" b="-1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8200" t="-157000" r="-226000" b="-1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54375" t="-157000" r="-135417" b="-1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62500" t="-157000" r="-146212" b="-16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88743" t="-157000" r="-1047" b="-162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…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8200" t="-428333" r="-226000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…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62500" t="-428333" r="-146212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88743" t="-428333" r="-1047" b="-170000"/>
                          </a:stretch>
                        </a:blipFill>
                      </a:tcPr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17" t="-317000" r="-679167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8200" t="-317000" r="-226000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54375" t="-317000" r="-135417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62500" t="-317000" r="-146212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88743" t="-317000" r="-1047" b="-2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20038" y="5220758"/>
                <a:ext cx="11515499" cy="14003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/>
                  <a:t>Сумма выплат за 48 месяцев: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47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48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+…+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48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48</m:t>
                            </m:r>
                          </m:den>
                        </m:f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48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sz="800" dirty="0" smtClean="0"/>
              </a:p>
              <a:p>
                <a:r>
                  <a:rPr lang="ru-RU" dirty="0" smtClean="0"/>
                  <a:t>По </a:t>
                </a:r>
                <a:r>
                  <a:rPr lang="ru-RU" dirty="0"/>
                  <a:t>условию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</a:rPr>
                      <m:t>сумма выплат на 49 % больше суммы кредита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 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Значит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49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49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⟹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=2%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Ответ:2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38" y="5220758"/>
                <a:ext cx="11515499" cy="1400383"/>
              </a:xfrm>
              <a:prstGeom prst="rect">
                <a:avLst/>
              </a:prstGeom>
              <a:blipFill rotWithShape="0">
                <a:blip r:embed="rId4"/>
                <a:stretch>
                  <a:fillRect l="-4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201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04" y="520636"/>
            <a:ext cx="11229975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73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42" y="328612"/>
            <a:ext cx="11400854" cy="59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1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93" y="503491"/>
            <a:ext cx="11287125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49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938" y="348792"/>
            <a:ext cx="9238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Задачи для самостоятельного решения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3" y="1129866"/>
            <a:ext cx="11630025" cy="3305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916" y="5664345"/>
            <a:ext cx="26479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0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6181" y="245097"/>
            <a:ext cx="7559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Задачи для самостоятельного решения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58" y="868319"/>
            <a:ext cx="11458575" cy="37909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853" y="5566063"/>
            <a:ext cx="1209675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4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658" y="329938"/>
            <a:ext cx="7814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Задачи для самостоятельного решения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58" y="1139681"/>
            <a:ext cx="11477625" cy="3267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427" y="5999595"/>
            <a:ext cx="26670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28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1658" y="301658"/>
            <a:ext cx="8107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Задачи для самостоятельного решения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58" y="908050"/>
            <a:ext cx="11830050" cy="30099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297" y="5930755"/>
            <a:ext cx="142875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3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1658" y="301658"/>
            <a:ext cx="8107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Задачи для самостоятельного решения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57" y="930418"/>
            <a:ext cx="11658600" cy="4276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648" y="5953703"/>
            <a:ext cx="177165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5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938" y="348792"/>
            <a:ext cx="9238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Задачи для самостоятельного решения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3" y="1129866"/>
            <a:ext cx="11630025" cy="3305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916" y="5664345"/>
            <a:ext cx="264795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7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654" y="377072"/>
            <a:ext cx="8239026" cy="499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Задачи для самостоятельной работы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1596" y="1187777"/>
            <a:ext cx="11067068" cy="470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Вклад в размере 10 млн рублей планируется открыть на четыре года. В конце каждого года вклад увеличивается на 10% по сравнению с его размером в начале года, а кроме этого, в начале третьего и четвёртого годов вклад ежегодно пополняется на одну и ту же фиксированную сумму, равную целому числу миллионов рублей. Найдите наименьший возможный размер такой суммы, при которой через четыре года вклад станет не меньше 30 млн рублей. Ответ дайте в млн рублей.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7.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вкладу </a:t>
            </a:r>
            <a:r>
              <a:rPr lang="ru-RU" sz="2000" dirty="0">
                <a:solidFill>
                  <a:srgbClr val="002060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≪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ru-RU" sz="2000" dirty="0">
                <a:solidFill>
                  <a:srgbClr val="002060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≫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банк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конце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каждого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года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планирует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увеличивать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20%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сумму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имеющуюся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вкладе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начале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года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вкладу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≪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</a:t>
            </a:r>
            <a:r>
              <a:rPr lang="ru-RU" sz="2000" dirty="0">
                <a:solidFill>
                  <a:srgbClr val="002060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≫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—увеличивать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эту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сумму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10%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первый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год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одинаковое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целое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число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 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процентов и за второй, и за третий годы. Найдите наименьшее значение 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при котором за три года хранения вклад </a:t>
            </a:r>
            <a:r>
              <a:rPr lang="ru-RU" sz="2000" dirty="0">
                <a:solidFill>
                  <a:srgbClr val="002060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≪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</a:t>
            </a:r>
            <a:r>
              <a:rPr lang="ru-RU" sz="2000" dirty="0">
                <a:solidFill>
                  <a:srgbClr val="002060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≫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окажется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выгоднее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вклада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≪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ru-RU" sz="2000" dirty="0">
                <a:solidFill>
                  <a:srgbClr val="002060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≫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при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одинаковых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суммах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первоначальных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взносов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26.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4A4E57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01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312" y="182880"/>
            <a:ext cx="117591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№ 3 (для самостоятельной работы)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15-го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декабря планируется взять кредит в банке на сумму 500 тысяч рублей на 31 месяц. Условия возврата таковы: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— 1-го числа каждого месяца долг возрастает на 1% по сравнению с концом предыдущего месяца;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— со 2-го по 14-е число каждого месяца необходимо выплатить часть долга;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— 15-го числа каждого месяца с 1-го по 30-й долг должен быть на одну и ту же сумму меньше долга на 15-е число предыдущего месяца;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— 15-го числа 30-го месяца долг составит 200 тысяч рублей;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— к 15-му числу 31-го месяца кредит должен быть полностью погашен.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Найдите общую сумму выплат после полного погашения кредита.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0312" y="2633472"/>
                <a:ext cx="11548872" cy="48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solidFill>
                      <a:srgbClr val="7030A0"/>
                    </a:solidFill>
                  </a:rPr>
                  <a:t>Решение:</a:t>
                </a:r>
                <a:r>
                  <a:rPr lang="ru-RU" dirty="0" smtClean="0"/>
                  <a:t> </a:t>
                </a:r>
                <a:r>
                  <a:rPr lang="en-US" dirty="0" smtClean="0"/>
                  <a:t>S = 500</a:t>
                </a:r>
                <a:r>
                  <a:rPr lang="ru-RU" dirty="0" smtClean="0"/>
                  <a:t> тыс. рублей, </a:t>
                </a:r>
                <a:r>
                  <a:rPr lang="en-US" dirty="0" smtClean="0"/>
                  <a:t>31 </a:t>
                </a:r>
                <a:r>
                  <a:rPr lang="ru-RU" dirty="0" smtClean="0"/>
                  <a:t>месяц, </a:t>
                </a:r>
                <a:r>
                  <a:rPr lang="en-US" dirty="0" smtClean="0"/>
                  <a:t>r</a:t>
                </a:r>
                <a:r>
                  <a:rPr lang="ru-RU" dirty="0"/>
                  <a:t> </a:t>
                </a:r>
                <a:r>
                  <a:rPr lang="ru-RU" dirty="0" smtClean="0"/>
                  <a:t>= 1%. С 1-го по 30-ый месяц выплаты будут равны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500−200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</a:rPr>
                      <m:t>=10 тыс. руб.</m:t>
                    </m:r>
                  </m:oMath>
                </a14:m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12" y="2633472"/>
                <a:ext cx="11548872" cy="489686"/>
              </a:xfrm>
              <a:prstGeom prst="rect">
                <a:avLst/>
              </a:prstGeom>
              <a:blipFill rotWithShape="0">
                <a:blip r:embed="rId2"/>
                <a:stretch>
                  <a:fillRect l="-475" b="-7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30692607"/>
                  </p:ext>
                </p:extLst>
              </p:nvPr>
            </p:nvGraphicFramePr>
            <p:xfrm>
              <a:off x="310898" y="3191255"/>
              <a:ext cx="11067255" cy="2194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28961"/>
                    <a:gridCol w="2768133"/>
                    <a:gridCol w="2990088"/>
                    <a:gridCol w="3880073"/>
                  </a:tblGrid>
                  <a:tr h="3093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месяц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остаток долга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процент на остаток долга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платёж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093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500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500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∙0,01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5+10=15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093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490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490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∙0,0</m:t>
                              </m:r>
                            </m:oMath>
                          </a14:m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4,9+</m:t>
                                </m:r>
                                <m:r>
                                  <a:rPr lang="ru-RU" b="0" i="0" smtClean="0">
                                    <a:latin typeface="Cambria Math" panose="02040503050406030204" pitchFamily="18" charset="0"/>
                                  </a:rPr>
                                  <m:t>10=14,9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0933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093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210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ru-RU" b="0" i="1" dirty="0" smtClean="0">
                                  <a:latin typeface="Cambria Math" panose="02040503050406030204" pitchFamily="18" charset="0"/>
                                </a:rPr>
                                <m:t>210</m:t>
                              </m:r>
                              <m:r>
                                <a:rPr lang="ru-RU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ru-RU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0,0</m:t>
                              </m:r>
                            </m:oMath>
                          </a14:m>
                          <a:r>
                            <a:rPr lang="ru-RU" dirty="0" smtClean="0"/>
                            <a:t>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2,1+10=12,1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194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∙0,01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200+2=202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30692607"/>
                  </p:ext>
                </p:extLst>
              </p:nvPr>
            </p:nvGraphicFramePr>
            <p:xfrm>
              <a:off x="310898" y="3191255"/>
              <a:ext cx="11067255" cy="2194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28961"/>
                    <a:gridCol w="2768133"/>
                    <a:gridCol w="2990088"/>
                    <a:gridCol w="3880073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55" t="-1667" r="-677778" b="-5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868" t="-1667" r="-248571" b="-5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1020" t="-1667" r="-130816" b="-5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85400" t="-1667" r="-628" b="-50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55" t="-101667" r="-677778" b="-4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868" t="-101667" r="-248571" b="-4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1020" t="-101667" r="-130816" b="-4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85400" t="-101667" r="-628" b="-40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55" t="-198361" r="-677778" b="-2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868" t="-198361" r="-248571" b="-2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1020" t="-198361" r="-130816" b="-2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85400" t="-198361" r="-628" b="-298361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55" t="-303333" r="-677778" b="-2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868" t="-303333" r="-248571" b="-2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1020" t="-303333" r="-130816" b="-2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85400" t="-303333" r="-628" b="-20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210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1020" t="-403333" r="-130816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85400" t="-403333" r="-628" b="-10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855" t="-503333" r="-677778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868" t="-503333" r="-248571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1020" t="-503333" r="-130816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85400" t="-503333" r="-628" b="-33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0898" y="5559552"/>
                <a:ext cx="11067255" cy="487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Сумма выплат составит: 300 + (5 + 4,9 + … + 2,1) + 202 = 502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5+2,1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30=502+106,5=608,5 тыс. рублей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98" y="5559552"/>
                <a:ext cx="11067255" cy="487954"/>
              </a:xfrm>
              <a:prstGeom prst="rect">
                <a:avLst/>
              </a:prstGeom>
              <a:blipFill rotWithShape="0">
                <a:blip r:embed="rId4"/>
                <a:stretch>
                  <a:fillRect l="-441" b="-7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57200" y="6144768"/>
            <a:ext cx="52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608 500 рублей.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70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406EB0C-CE28-341D-096B-AECA8ADEF5C9}"/>
              </a:ext>
            </a:extLst>
          </p:cNvPr>
          <p:cNvSpPr txBox="1"/>
          <p:nvPr/>
        </p:nvSpPr>
        <p:spPr>
          <a:xfrm>
            <a:off x="1961966" y="1660125"/>
            <a:ext cx="70488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https://math100.ru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5EBE458-7021-319A-E4D8-BB5D4B439A2F}"/>
              </a:ext>
            </a:extLst>
          </p:cNvPr>
          <p:cNvSpPr txBox="1"/>
          <p:nvPr/>
        </p:nvSpPr>
        <p:spPr>
          <a:xfrm>
            <a:off x="1961965" y="861134"/>
            <a:ext cx="2962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Интернет ресурсы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E442B07-4191-C9DA-11A8-7C6E7D4DD017}"/>
              </a:ext>
            </a:extLst>
          </p:cNvPr>
          <p:cNvSpPr txBox="1"/>
          <p:nvPr/>
        </p:nvSpPr>
        <p:spPr>
          <a:xfrm>
            <a:off x="1961965" y="2405849"/>
            <a:ext cx="71798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/>
              <a:t>https://mathb-ege.sdamgia.ru</a:t>
            </a:r>
          </a:p>
        </p:txBody>
      </p:sp>
    </p:spTree>
    <p:extLst>
      <p:ext uri="{BB962C8B-B14F-4D97-AF65-F5344CB8AC3E}">
        <p14:creationId xmlns:p14="http://schemas.microsoft.com/office/powerpoint/2010/main" val="20340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" y="246888"/>
            <a:ext cx="118140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Задача № 4 (для самостоятельной работы)</a:t>
            </a:r>
          </a:p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15-го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декабря планируется взять кредит в банке на 21 месяц. Условия возврата таковы: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— 1-го числа каждого месяца долг возрастает на 3% по сравнению с концом предыдущего месяца;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— со 2-го по 14-е число каждого месяца необходимо выплатить часть долга;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— 15-го числа каждого месяца с 1-го по 20-й долг должен быть на 30 тысяч рублей меньше долга на 15-е число предыдущего месяца;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— к 15-му числу 21-го месяца кредит должен быть полностью погашен.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Какую сумму планируется взять в кредит, если общая сумма выплат после полного его погашения составит 1604 тысяч рублей?</a:t>
            </a:r>
            <a:r>
              <a:rPr lang="ru-RU" sz="1600" dirty="0"/>
              <a:t>                      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176" y="1975104"/>
            <a:ext cx="1122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Решение:</a:t>
            </a:r>
            <a:r>
              <a:rPr lang="ru-RU" dirty="0" smtClean="0"/>
              <a:t> </a:t>
            </a:r>
            <a:r>
              <a:rPr lang="en-US" dirty="0" smtClean="0"/>
              <a:t>S </a:t>
            </a:r>
            <a:r>
              <a:rPr lang="ru-RU" dirty="0" smtClean="0"/>
              <a:t>сумма кредита, </a:t>
            </a:r>
            <a:r>
              <a:rPr lang="en-US" dirty="0" smtClean="0"/>
              <a:t>n</a:t>
            </a:r>
            <a:r>
              <a:rPr lang="ru-RU" dirty="0" smtClean="0"/>
              <a:t> = 21 месяц, </a:t>
            </a:r>
            <a:r>
              <a:rPr lang="en-US" dirty="0" smtClean="0"/>
              <a:t>r = 0,03. </a:t>
            </a:r>
            <a:r>
              <a:rPr lang="ru-RU" dirty="0" smtClean="0"/>
              <a:t>С 1-го по 30-ый месяц выплаты по 30 тыс. рублей. Сумма выплат 1604 тыс. рублей.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4527651"/>
                  </p:ext>
                </p:extLst>
              </p:nvPr>
            </p:nvGraphicFramePr>
            <p:xfrm>
              <a:off x="393192" y="2689871"/>
              <a:ext cx="10937827" cy="2194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6971"/>
                    <a:gridCol w="2729548"/>
                    <a:gridCol w="1998459"/>
                    <a:gridCol w="4422849"/>
                  </a:tblGrid>
                  <a:tr h="31368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месяц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остаток долга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процент на остаток долга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latin typeface="Cambria Math" panose="02040503050406030204" pitchFamily="18" charset="0"/>
                                  </a:rPr>
                                  <m:t>платёж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1368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+30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1368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0,03(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−30)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0,03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−30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1368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1368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−30∙19=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dirty="0" smtClean="0"/>
                            <a:t> </a:t>
                          </a:r>
                          <a:r>
                            <a:rPr lang="ru-RU" dirty="0" smtClean="0"/>
                            <a:t>570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0,03(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−570)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0,03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−570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1368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−600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0,03(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−600)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1,03(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−600)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4527651"/>
                  </p:ext>
                </p:extLst>
              </p:nvPr>
            </p:nvGraphicFramePr>
            <p:xfrm>
              <a:off x="393192" y="2689871"/>
              <a:ext cx="10937827" cy="2194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6971"/>
                    <a:gridCol w="2729548"/>
                    <a:gridCol w="1998459"/>
                    <a:gridCol w="4422849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41" t="-1667" r="-513993" b="-5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5625" t="-1667" r="-236161" b="-5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6220" t="-1667" r="-222561" b="-5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7383" t="-1667" r="-551" b="-51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41" t="-101667" r="-513993" b="-4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5625" t="-101667" r="-236161" b="-4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6220" t="-101667" r="-222561" b="-4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7383" t="-101667" r="-551" b="-41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41" t="-198361" r="-513993" b="-3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5625" t="-198361" r="-236161" b="-3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6220" t="-198361" r="-222561" b="-3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7383" t="-198361" r="-551" b="-30819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41" t="-303333" r="-513993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5625" t="-303333" r="-236161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6220" t="-303333" r="-222561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7383" t="-303333" r="-551" b="-2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41" t="-403333" r="-513993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5625" t="-403333" r="-236161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6220" t="-403333" r="-222561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7383" t="-403333" r="-551" b="-113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41" t="-503333" r="-513993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5625" t="-503333" r="-236161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6220" t="-503333" r="-222561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7383" t="-503333" r="-551" b="-133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393193" y="4884431"/>
            <a:ext cx="9098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общая сумма платежей по условию равна 1407 тысяч рублей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93192" y="5253763"/>
                <a:ext cx="68305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30</m:t>
                      </m:r>
                      <m:r>
                        <a:rPr lang="ru-R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∙20+0,03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−30+…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−570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+1,03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−600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192" y="5253763"/>
                <a:ext cx="6830568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75488" y="5623095"/>
                <a:ext cx="6821424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00+0,03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−570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∙2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+1,03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−618=1604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488" y="5623095"/>
                <a:ext cx="6821424" cy="7146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4360" y="6337778"/>
                <a:ext cx="4901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1,63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= 1793   ⟹   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=1100 тыс. рублей     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" y="6337778"/>
                <a:ext cx="4901184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8074152" y="6181344"/>
            <a:ext cx="2724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1100000 рублей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09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48" y="603505"/>
            <a:ext cx="5528411" cy="2514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5448" y="128017"/>
            <a:ext cx="6208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№ 5 (для самостоятельной работы)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5582603"/>
                  </p:ext>
                </p:extLst>
              </p:nvPr>
            </p:nvGraphicFramePr>
            <p:xfrm>
              <a:off x="5683859" y="128017"/>
              <a:ext cx="6166763" cy="43340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62077"/>
                    <a:gridCol w="1956816"/>
                    <a:gridCol w="1783080"/>
                    <a:gridCol w="1764790"/>
                  </a:tblGrid>
                  <a:tr h="5805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Остаток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Процент</a:t>
                          </a:r>
                          <a:r>
                            <a:rPr lang="ru-RU" baseline="0" dirty="0" smtClean="0"/>
                            <a:t> на остаток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выплата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317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2026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+0,</m:t>
                                </m:r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317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2027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+0,</m:t>
                                </m:r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317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2028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+0,3(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317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2029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+0,3(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317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2030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+0,3(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317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2031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00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=150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0+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317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2032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00−1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0=4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∙40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0=120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0+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317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2033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400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0=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300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300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ru-RU" dirty="0" smtClean="0"/>
                            <a:t>90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90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317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2034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300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0=2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∙2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0=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60+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40212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dirty="0" smtClean="0">
                                    <a:latin typeface="Cambria Math" panose="02040503050406030204" pitchFamily="18" charset="0"/>
                                  </a:rPr>
                                  <m:t>2035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0=1</m:t>
                                </m:r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∙1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0=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ru-RU" dirty="0" smtClean="0"/>
                            <a:t>30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0+1</m:t>
                              </m:r>
                            </m:oMath>
                          </a14:m>
                          <a:r>
                            <a:rPr lang="ru-RU" dirty="0" smtClean="0"/>
                            <a:t>00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5582603"/>
                  </p:ext>
                </p:extLst>
              </p:nvPr>
            </p:nvGraphicFramePr>
            <p:xfrm>
              <a:off x="5683859" y="128017"/>
              <a:ext cx="6166763" cy="43340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62077"/>
                    <a:gridCol w="1956816"/>
                    <a:gridCol w="1783080"/>
                    <a:gridCol w="1764790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год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Остаток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Процент</a:t>
                          </a:r>
                          <a:r>
                            <a:rPr lang="ru-RU" baseline="0" dirty="0" smtClean="0"/>
                            <a:t> на остаток долга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выплата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183333" r="-833028" b="-9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183333" r="-182866" b="-9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183333" r="-101027" b="-9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183333" r="-1724" b="-9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283333" r="-833028" b="-8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283333" r="-182866" b="-8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283333" r="-101027" b="-8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283333" r="-1724" b="-8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383333" r="-833028" b="-7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383333" r="-182866" b="-7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383333" r="-101027" b="-7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383333" r="-1724" b="-7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483333" r="-833028" b="-6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483333" r="-182866" b="-6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483333" r="-101027" b="-6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483333" r="-1724" b="-6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583333" r="-833028" b="-5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583333" r="-182866" b="-5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583333" r="-101027" b="-5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583333" r="-1724" b="-5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683333" r="-833028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683333" r="-182866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683333" r="-101027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683333" r="-1724" b="-4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783333" r="-833028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783333" r="-182866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783333" r="-101027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783333" r="-1724" b="-3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883333" r="-833028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883333" r="-182866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883333" r="-101027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883333" r="-1724" b="-2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983333" r="-833028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983333" r="-182866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983333" r="-101027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983333" r="-1724" b="-126667"/>
                          </a:stretch>
                        </a:blipFill>
                      </a:tcPr>
                    </a:tc>
                  </a:tr>
                  <a:tr h="4021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17" t="-984848" r="-833028" b="-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4268" t="-984848" r="-182866" b="-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7603" t="-984848" r="-101027" b="-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49310" t="-984848" r="-1724" b="-1515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20040" y="4672584"/>
                <a:ext cx="10643616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Сумма выплат: </a:t>
                </a:r>
                <a14:m>
                  <m:oMath xmlns:m="http://schemas.openxmlformats.org/officeDocument/2006/math">
                    <m:r>
                      <a:rPr lang="ru-RU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+0,3</m:t>
                    </m:r>
                    <m:d>
                      <m:d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−10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+1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∙5+</m:t>
                    </m:r>
                    <m:d>
                      <m:d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150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120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90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60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</m:t>
                        </m:r>
                      </m:e>
                    </m:d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</m:t>
                    </m:r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−500+1,5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−0,2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+300+500+450=2080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33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=700 тыс. руб.</m:t>
                      </m:r>
                    </m:oMath>
                  </m:oMathPara>
                </a14:m>
                <a:endParaRPr lang="ru-RU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" y="4672584"/>
                <a:ext cx="10643616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515" t="-3061" b="-3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55448" y="3236976"/>
            <a:ext cx="53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Решение</a:t>
            </a:r>
            <a:r>
              <a:rPr lang="ru-RU" dirty="0" smtClean="0"/>
              <a:t>:</a:t>
            </a:r>
            <a:r>
              <a:rPr lang="en-US" dirty="0" smtClean="0"/>
              <a:t> S – </a:t>
            </a:r>
            <a:r>
              <a:rPr lang="ru-RU" dirty="0" smtClean="0"/>
              <a:t>сумма кредита, </a:t>
            </a:r>
            <a:r>
              <a:rPr lang="en-US" dirty="0" smtClean="0"/>
              <a:t>r = 0,3%. X – </a:t>
            </a:r>
            <a:r>
              <a:rPr lang="ru-RU" dirty="0" smtClean="0"/>
              <a:t>часть долга в первые 5 лет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4008" y="3883308"/>
                <a:ext cx="2542032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−500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" y="3883308"/>
                <a:ext cx="2542032" cy="6183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76066" y="3730752"/>
                <a:ext cx="261889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Платёж в 2026 году составит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+0,3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6066" y="3730752"/>
                <a:ext cx="2618893" cy="923330"/>
              </a:xfrm>
              <a:prstGeom prst="rect">
                <a:avLst/>
              </a:prstGeom>
              <a:blipFill rotWithShape="0">
                <a:blip r:embed="rId6"/>
                <a:stretch>
                  <a:fillRect l="-1860" t="-33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0040" y="5872913"/>
                <a:ext cx="7168896" cy="487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Платёж в 2026 году составит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700−500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</a:rPr>
                      <m:t>+0,3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∙700=250 рублей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" y="5872913"/>
                <a:ext cx="7168896" cy="487954"/>
              </a:xfrm>
              <a:prstGeom prst="rect">
                <a:avLst/>
              </a:prstGeom>
              <a:blipFill rotWithShape="0">
                <a:blip r:embed="rId7"/>
                <a:stretch>
                  <a:fillRect l="-765" b="-7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8037576" y="587291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250 рублей.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92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Кредитные задачи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91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219" y="708697"/>
            <a:ext cx="1156668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В июле 2017 года планируется взять кредит в банке в размере </a:t>
            </a:r>
            <a:r>
              <a:rPr lang="ru-RU" sz="2000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S </a:t>
            </a:r>
            <a:r>
              <a:rPr lang="ru-RU" sz="2000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тыс. рублей (где </a:t>
            </a:r>
            <a:r>
              <a:rPr lang="ru-RU" sz="2000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000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—натуральное число) сроком на 3 года. Условия его возврата таковы:</a:t>
            </a:r>
            <a:endParaRPr lang="en-US" sz="2000" b="0" i="0" dirty="0" smtClean="0">
              <a:solidFill>
                <a:srgbClr val="4A4E57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endParaRPr lang="ru-RU" b="0" i="0" dirty="0" smtClean="0">
              <a:solidFill>
                <a:srgbClr val="4A4E57"/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каждый январь долг увеличивается на 15% по сравнению с концом предыдущего года;</a:t>
            </a:r>
            <a:endParaRPr lang="ru-RU" sz="2400" b="0" i="0" dirty="0" smtClean="0">
              <a:solidFill>
                <a:srgbClr val="002060"/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с февраля по июнь каждого года необходимо выплатить одним платежом часть долга;</a:t>
            </a:r>
            <a:endParaRPr lang="ru-RU" sz="2400" b="0" i="0" dirty="0" smtClean="0">
              <a:solidFill>
                <a:srgbClr val="002060"/>
              </a:solidFill>
              <a:effectLst/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в июле каждого года долг должен составлять часть кредита в соответствии со следующей таблицей.</a:t>
            </a:r>
            <a:endParaRPr lang="ru-RU" sz="2400" b="0" i="0" dirty="0">
              <a:solidFill>
                <a:srgbClr val="002060"/>
              </a:solidFill>
              <a:effectLst/>
              <a:latin typeface="Open San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8219" y="339365"/>
            <a:ext cx="2375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№ 1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320848"/>
              </p:ext>
            </p:extLst>
          </p:nvPr>
        </p:nvGraphicFramePr>
        <p:xfrm>
          <a:off x="725865" y="3648172"/>
          <a:ext cx="9434135" cy="1036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4857"/>
                <a:gridCol w="1668544"/>
                <a:gridCol w="1583703"/>
                <a:gridCol w="1536569"/>
                <a:gridCol w="1600462"/>
              </a:tblGrid>
              <a:tr h="51847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 и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2020</a:t>
                      </a:r>
                      <a:endParaRPr lang="ru-RU" dirty="0"/>
                    </a:p>
                  </a:txBody>
                  <a:tcPr/>
                </a:tc>
              </a:tr>
              <a:tr h="51847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Долг (в тыс. рублей)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0,7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0,4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 rot="10800000" flipV="1">
            <a:off x="358217" y="3813867"/>
            <a:ext cx="11255605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0" i="0" dirty="0" smtClean="0">
              <a:solidFill>
                <a:srgbClr val="4A4E57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>
              <a:solidFill>
                <a:srgbClr val="4A4E57"/>
              </a:solidFill>
              <a:latin typeface="times new roman" panose="02020603050405020304" pitchFamily="18" charset="0"/>
            </a:endParaRPr>
          </a:p>
          <a:p>
            <a:endParaRPr lang="en-US" b="0" i="0" dirty="0" smtClean="0">
              <a:solidFill>
                <a:srgbClr val="4A4E57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>
              <a:solidFill>
                <a:srgbClr val="4A4E57"/>
              </a:solidFill>
              <a:latin typeface="times new roman" panose="02020603050405020304" pitchFamily="18" charset="0"/>
            </a:endParaRPr>
          </a:p>
          <a:p>
            <a:endParaRPr lang="en-US" b="0" i="0" dirty="0" smtClean="0">
              <a:solidFill>
                <a:srgbClr val="4A4E57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Найдите наименьшее значение </a:t>
            </a:r>
            <a:r>
              <a:rPr lang="ru-RU" sz="2800" b="0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sz="28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, при котором каждая из выплат будет составлять </a:t>
            </a:r>
            <a:r>
              <a:rPr lang="ru-RU" sz="2800" b="1" i="0" u="sng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целое</a:t>
            </a:r>
            <a:r>
              <a:rPr lang="ru-RU" sz="28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число тысяч рублей.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67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525" y="235670"/>
            <a:ext cx="1366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Задача № 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8227" y="235670"/>
            <a:ext cx="137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РЕШЕНИЕ: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989240" y="120878"/>
            <a:ext cx="213520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4525" y="605002"/>
            <a:ext cx="115666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кредит тыс. рублей (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натуральное).</a:t>
            </a:r>
          </a:p>
          <a:p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 остаток долга увеличивается на 15%. </a:t>
            </a:r>
          </a:p>
          <a:p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год долг уменьшается на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in"/>
                <a:cs typeface="Times New Roman" panose="02020603050405020304" pitchFamily="18" charset="0"/>
              </a:rPr>
              <a:t>—0,7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in"/>
                <a:cs typeface="Times New Roman" panose="02020603050405020304" pitchFamily="18" charset="0"/>
              </a:rPr>
              <a:t>=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athJax_Main"/>
                <a:cs typeface="Times New Roman" panose="02020603050405020304" pitchFamily="18" charset="0"/>
              </a:rPr>
              <a:t>0,3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год на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in"/>
                <a:cs typeface="Times New Roman" panose="02020603050405020304" pitchFamily="18" charset="0"/>
              </a:rPr>
              <a:t>0,7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in"/>
                <a:cs typeface="Times New Roman" panose="02020603050405020304" pitchFamily="18" charset="0"/>
              </a:rPr>
              <a:t>—0,4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MathJax_Main"/>
                <a:cs typeface="Times New Roman" panose="02020603050405020304" pitchFamily="18" charset="0"/>
              </a:rPr>
              <a:t>=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athJax_Main"/>
                <a:cs typeface="Times New Roman" panose="02020603050405020304" pitchFamily="18" charset="0"/>
              </a:rPr>
              <a:t>0,3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athJax_Math-italic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</a:t>
            </a:r>
          </a:p>
          <a:p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год на 0,4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4A4E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942602"/>
              </p:ext>
            </p:extLst>
          </p:nvPr>
        </p:nvGraphicFramePr>
        <p:xfrm>
          <a:off x="5410987" y="235670"/>
          <a:ext cx="6410223" cy="108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893"/>
                <a:gridCol w="980388"/>
                <a:gridCol w="820132"/>
                <a:gridCol w="904973"/>
                <a:gridCol w="857837"/>
              </a:tblGrid>
              <a:tr h="4985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 и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2020</a:t>
                      </a:r>
                      <a:endParaRPr lang="ru-RU" dirty="0"/>
                    </a:p>
                  </a:txBody>
                  <a:tcPr/>
                </a:tc>
              </a:tr>
              <a:tr h="44417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Долг (в тыс. рублей)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0,7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0,4</a:t>
                      </a:r>
                      <a:r>
                        <a:rPr lang="en-US" baseline="0" dirty="0" smtClean="0"/>
                        <a:t> 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33710" y="4839647"/>
            <a:ext cx="111110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Все выплаты будут целыми, если </a:t>
            </a:r>
            <a:r>
              <a:rPr lang="ru-RU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 делится на 20, 200 и 50, то есть необходимо  найти наименьшее общее кратное (НОК) чисел 20, 200 и 50. Очевидно, что это 200. Следовательно, наименьшее значение </a:t>
            </a:r>
            <a:r>
              <a:rPr lang="ru-RU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 при котором каждая выплата целая: </a:t>
            </a:r>
            <a:r>
              <a:rPr lang="ru-RU" b="0" i="1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S </a:t>
            </a:r>
            <a:r>
              <a:rPr lang="ru-RU" b="0" i="0" dirty="0" smtClean="0">
                <a:solidFill>
                  <a:srgbClr val="4A4E57"/>
                </a:solidFill>
                <a:effectLst/>
                <a:latin typeface="times new roman" panose="02020603050405020304" pitchFamily="18" charset="0"/>
              </a:rPr>
              <a:t>= 200.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23827" y="4260915"/>
                <a:ext cx="10454326" cy="3973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0,45 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 smtClean="0"/>
                  <a:t> 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20 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      0,405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405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          0,4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827" y="4260915"/>
                <a:ext cx="10454326" cy="397353"/>
              </a:xfrm>
              <a:prstGeom prst="rect">
                <a:avLst/>
              </a:prstGeom>
              <a:blipFill rotWithShape="0">
                <a:blip r:embed="rId3"/>
                <a:stretch>
                  <a:fillRect t="-4615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621" y="5999534"/>
            <a:ext cx="1257300" cy="3143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710" y="2061556"/>
            <a:ext cx="9191625" cy="695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2710" y="2757393"/>
            <a:ext cx="2933700" cy="12477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8310" y="2776480"/>
            <a:ext cx="6334125" cy="4000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8309" y="3199290"/>
            <a:ext cx="6334125" cy="4572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88785" y="3618888"/>
            <a:ext cx="63055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2485</Words>
  <Application>Microsoft Office PowerPoint</Application>
  <PresentationFormat>Широкоэкранный</PresentationFormat>
  <Paragraphs>565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50" baseType="lpstr">
      <vt:lpstr>Arial</vt:lpstr>
      <vt:lpstr>Calibri</vt:lpstr>
      <vt:lpstr>Calibri Light</vt:lpstr>
      <vt:lpstr>Cambria Math</vt:lpstr>
      <vt:lpstr>MathJax_Main</vt:lpstr>
      <vt:lpstr>MathJax_Math-italic</vt:lpstr>
      <vt:lpstr>Open Sans</vt:lpstr>
      <vt:lpstr>Times New Roman</vt:lpstr>
      <vt:lpstr>Times New Roman</vt:lpstr>
      <vt:lpstr>Тема Office</vt:lpstr>
      <vt:lpstr>кредитные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Кредитные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ВКЛАДЫ</vt:lpstr>
      <vt:lpstr>Презентация PowerPoint</vt:lpstr>
      <vt:lpstr>Презентация PowerPoint</vt:lpstr>
      <vt:lpstr>Презентация PowerPoint</vt:lpstr>
      <vt:lpstr>Презентация PowerPoint</vt:lpstr>
      <vt:lpstr>Ошибки в кредитных задачах</vt:lpstr>
      <vt:lpstr>Критерии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 3  кредитные задачи</dc:title>
  <dc:creator>Anna</dc:creator>
  <cp:lastModifiedBy>Anna</cp:lastModifiedBy>
  <cp:revision>54</cp:revision>
  <dcterms:created xsi:type="dcterms:W3CDTF">2023-09-16T07:48:25Z</dcterms:created>
  <dcterms:modified xsi:type="dcterms:W3CDTF">2024-11-09T04:16:22Z</dcterms:modified>
</cp:coreProperties>
</file>