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80" r:id="rId6"/>
    <p:sldId id="260" r:id="rId7"/>
    <p:sldId id="262" r:id="rId8"/>
    <p:sldId id="281" r:id="rId9"/>
    <p:sldId id="282" r:id="rId10"/>
    <p:sldId id="283" r:id="rId11"/>
    <p:sldId id="263" r:id="rId12"/>
    <p:sldId id="264" r:id="rId13"/>
    <p:sldId id="275" r:id="rId14"/>
    <p:sldId id="284" r:id="rId15"/>
    <p:sldId id="285" r:id="rId16"/>
    <p:sldId id="265" r:id="rId17"/>
    <p:sldId id="286" r:id="rId18"/>
    <p:sldId id="287" r:id="rId19"/>
    <p:sldId id="266" r:id="rId20"/>
    <p:sldId id="267" r:id="rId21"/>
    <p:sldId id="277" r:id="rId22"/>
    <p:sldId id="276" r:id="rId23"/>
    <p:sldId id="269" r:id="rId24"/>
    <p:sldId id="271" r:id="rId25"/>
    <p:sldId id="288" r:id="rId26"/>
    <p:sldId id="289" r:id="rId27"/>
    <p:sldId id="290" r:id="rId28"/>
    <p:sldId id="29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4660"/>
  </p:normalViewPr>
  <p:slideViewPr>
    <p:cSldViewPr>
      <p:cViewPr>
        <p:scale>
          <a:sx n="50" d="100"/>
          <a:sy n="50" d="100"/>
        </p:scale>
        <p:origin x="-1950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31E0867-8DA7-4000-8402-BEFD45BE11AE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61CF29-1178-4423-B670-38FD71F5C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E0867-8DA7-4000-8402-BEFD45BE11AE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61CF29-1178-4423-B670-38FD71F5C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E0867-8DA7-4000-8402-BEFD45BE11AE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61CF29-1178-4423-B670-38FD71F5C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E0867-8DA7-4000-8402-BEFD45BE11AE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61CF29-1178-4423-B670-38FD71F5CD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E0867-8DA7-4000-8402-BEFD45BE11AE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61CF29-1178-4423-B670-38FD71F5CD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E0867-8DA7-4000-8402-BEFD45BE11AE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61CF29-1178-4423-B670-38FD71F5CD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E0867-8DA7-4000-8402-BEFD45BE11AE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61CF29-1178-4423-B670-38FD71F5C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E0867-8DA7-4000-8402-BEFD45BE11AE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61CF29-1178-4423-B670-38FD71F5CD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E0867-8DA7-4000-8402-BEFD45BE11AE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61CF29-1178-4423-B670-38FD71F5C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31E0867-8DA7-4000-8402-BEFD45BE11AE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61CF29-1178-4423-B670-38FD71F5C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31E0867-8DA7-4000-8402-BEFD45BE11AE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61CF29-1178-4423-B670-38FD71F5CD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31E0867-8DA7-4000-8402-BEFD45BE11AE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61CF29-1178-4423-B670-38FD71F5C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4;&#1082;&#1089;&#1072;&#1085;&#1072;\Desktop\&#1052;&#1040;&#1057;&#1058;&#1045;&#1056;%20&#1050;&#1051;&#1040;&#1057;&#1057;%20&#1054;&#1050;&#1057;&#1040;&#1053;&#1040;%201\&#1080;&#1075;&#1088;&#1072;%20&#1074;&#1077;&#1089;&#1077;&#1083;&#1086;&#1077;%20&#1079;&#1085;&#1072;&#1082;&#1086;&#1084;&#1089;&#1090;&#1074;&#1086;%20(1).mp4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4;&#1082;&#1089;&#1072;&#1085;&#1072;\Desktop\&#1052;&#1040;&#1057;&#1058;&#1045;&#1056;%20&#1050;&#1051;&#1040;&#1057;&#1057;%20&#1054;&#1050;&#1057;&#1040;&#1053;&#1040;%201\Serdcebienie_ploda_-_19_nedel_(Zvyki.com).mp3" TargetMode="Externa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4;&#1082;&#1089;&#1072;&#1085;&#1072;\Desktop\&#1052;&#1040;&#1057;&#1058;&#1045;&#1056;%20&#1050;&#1051;&#1040;&#1057;&#1057;%20&#1054;&#1050;&#1057;&#1040;&#1053;&#1040;%201\&#1055;&#1088;&#1103;&#1090;&#1082;&#1080;%20&#1089;%20&#1083;&#1072;&#1076;&#1086;&#1096;&#1082;&#1072;&#1084;&#1080;%202.mp4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4;&#1082;&#1089;&#1072;&#1085;&#1072;\Desktop\&#1052;&#1040;&#1057;&#1058;&#1045;&#1056;%20&#1050;&#1051;&#1040;&#1057;&#1057;%20&#1054;&#1050;&#1057;&#1040;&#1053;&#1040;%201\&#1086;&#1095;&#1077;&#1085;&#1100;%20&#1074;&#1077;&#1089;&#1077;&#1083;&#1099;&#1077;%20&#1085;&#1086;&#1078;&#1082;&#1080;%203.mp4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4;&#1082;&#1089;&#1072;&#1085;&#1072;\Desktop\&#1052;&#1040;&#1057;&#1058;&#1045;&#1056;%20&#1050;&#1051;&#1040;&#1057;&#1057;%20&#1054;&#1050;&#1057;&#1040;&#1053;&#1040;%201\&#1042;&#1085;&#1080;&#1084;&#1072;&#1090;&#1077;&#1083;&#1100;&#1085;&#1099;&#1077;%20&#1087;&#1072;&#1083;&#1100;&#1095;&#1080;&#1082;&#1080;.mp4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1571612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Мастер- класс «Игровые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приемы в коррекции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темпо- ритмической стороны речи дошкольников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тяжелыми нарушениями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речи»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72198" y="3857628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Учитель-логопед:</a:t>
            </a:r>
          </a:p>
          <a:p>
            <a:pPr algn="r"/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Аваева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Оксана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28860" y="500042"/>
            <a:ext cx="471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МБДОУ 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Горскинский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детский сад «Радуга»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7554" y="6143644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Горскино</a:t>
            </a: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2024г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6000768"/>
            <a:ext cx="5929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Проигрывание упражнения по показу педагога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Барс\Desktop\с телефона\Изображение WhatsApp 2024-10-12 в 20.19.41_a1fc150a.jpg"/>
          <p:cNvPicPr>
            <a:picLocks noChangeAspect="1" noChangeArrowheads="1"/>
          </p:cNvPicPr>
          <p:nvPr/>
        </p:nvPicPr>
        <p:blipFill>
          <a:blip r:embed="rId2" cstate="print"/>
          <a:srcRect t="14063" r="4807" b="10216"/>
          <a:stretch>
            <a:fillRect/>
          </a:stretch>
        </p:blipFill>
        <p:spPr bwMode="auto">
          <a:xfrm>
            <a:off x="1928794" y="285728"/>
            <a:ext cx="5286412" cy="5606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714488"/>
            <a:ext cx="814393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Игровые приемы в коррекции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темпо- ритмической стороны речи дошкольников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тяжелыми нарушениями речи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1142984"/>
            <a:ext cx="47863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178695" y="230832"/>
            <a:ext cx="6786610" cy="498598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0575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05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Ритмическое приветствие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0575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0575" algn="l"/>
              </a:tabLst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0575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0575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0575" algn="l"/>
              </a:tabLst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привЕт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вам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дОбрый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дЕнь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0575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057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здрОватьсЯ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лЕнь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0575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0575" algn="l"/>
              </a:tabLst>
            </a:pP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ТА-ба-ДА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тА-ба-ДА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0575" algn="l"/>
              </a:tabLst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0575" algn="l"/>
              </a:tabLst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НАм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kumimoji="0" lang="ru-RU" sz="2000" b="1" i="0" u="none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дрУга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нИ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кудА</a:t>
            </a:r>
            <a:endParaRPr kumimoji="0" lang="ru-RU" sz="2000" b="1" i="0" u="none" strike="noStrike" cap="none" normalizeH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0575" algn="l"/>
              </a:tabLst>
            </a:pPr>
            <a:endParaRPr kumimoji="0" lang="ru-RU" sz="20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0575" algn="l"/>
              </a:tabLst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0575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057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1142984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 установление контакта, снятие психологического напряжения 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1142984"/>
            <a:ext cx="7286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знакомство игроков друг с другом, установления контакта и положительной эмоции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0298" y="428604"/>
            <a:ext cx="40005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 Знакомство»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1736" y="214290"/>
            <a:ext cx="40005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 Знакомство»</a:t>
            </a:r>
          </a:p>
          <a:p>
            <a:endParaRPr lang="ru-RU" dirty="0"/>
          </a:p>
        </p:txBody>
      </p:sp>
      <p:pic>
        <p:nvPicPr>
          <p:cNvPr id="6" name="игра веселое знакомство (1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47726" y="785794"/>
            <a:ext cx="7239050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285860"/>
            <a:ext cx="5364183" cy="33861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19cdc9948c55ddbbecba41a69bbe32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1714488"/>
            <a:ext cx="3910024" cy="3509164"/>
          </a:xfrm>
          <a:prstGeom prst="rect">
            <a:avLst/>
          </a:prstGeom>
        </p:spPr>
      </p:pic>
      <p:pic>
        <p:nvPicPr>
          <p:cNvPr id="6" name="Serdcebienie_ploda_-_19_nedel_(Zvyki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6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Picture background"/>
          <p:cNvPicPr>
            <a:picLocks noChangeAspect="1" noChangeArrowheads="1"/>
          </p:cNvPicPr>
          <p:nvPr/>
        </p:nvPicPr>
        <p:blipFill>
          <a:blip r:embed="rId2" cstate="print"/>
          <a:srcRect r="21600"/>
          <a:stretch>
            <a:fillRect/>
          </a:stretch>
        </p:blipFill>
        <p:spPr bwMode="auto">
          <a:xfrm rot="-60000">
            <a:off x="928661" y="714355"/>
            <a:ext cx="7574000" cy="529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428604"/>
            <a:ext cx="5857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«Беру-дарю»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6050" y="2428868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285728"/>
            <a:ext cx="6072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» Мешочки»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ксана\Desktop\1 002.jpg"/>
          <p:cNvPicPr>
            <a:picLocks noChangeAspect="1" noChangeArrowheads="1"/>
          </p:cNvPicPr>
          <p:nvPr/>
        </p:nvPicPr>
        <p:blipFill>
          <a:blip r:embed="rId2" cstate="print"/>
          <a:srcRect r="10000"/>
          <a:stretch>
            <a:fillRect/>
          </a:stretch>
        </p:blipFill>
        <p:spPr bwMode="auto">
          <a:xfrm rot="5400000">
            <a:off x="-271005" y="2128337"/>
            <a:ext cx="4899664" cy="2786082"/>
          </a:xfrm>
          <a:prstGeom prst="rect">
            <a:avLst/>
          </a:prstGeom>
          <a:noFill/>
        </p:spPr>
      </p:pic>
      <p:pic>
        <p:nvPicPr>
          <p:cNvPr id="1027" name="Picture 3" descr="C:\Users\Оксана\Desktop\1 003.jpg"/>
          <p:cNvPicPr>
            <a:picLocks noChangeAspect="1" noChangeArrowheads="1"/>
          </p:cNvPicPr>
          <p:nvPr/>
        </p:nvPicPr>
        <p:blipFill>
          <a:blip r:embed="rId3" cstate="print"/>
          <a:srcRect l="7247" r="10144"/>
          <a:stretch>
            <a:fillRect/>
          </a:stretch>
        </p:blipFill>
        <p:spPr bwMode="auto">
          <a:xfrm rot="5400000">
            <a:off x="3599337" y="1997084"/>
            <a:ext cx="5613275" cy="3382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928670"/>
            <a:ext cx="8001056" cy="3270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600" b="1" kern="1800" dirty="0" smtClean="0">
                <a:latin typeface="Times New Roman"/>
                <a:ea typeface="Times New Roman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Цель: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Представление опыта работы учителя-логопеда в области развития чувства темпа и ритма с помощью речедвигательных игр и упражнений у детей дошкольного возраста с тяжелыми нарушениями речи (ТНР).</a:t>
            </a:r>
            <a:endParaRPr lang="ru-RU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indent="450215" algn="just">
              <a:spcAft>
                <a:spcPts val="0"/>
              </a:spcAft>
              <a:tabLst>
                <a:tab pos="765175" algn="l"/>
              </a:tabLst>
            </a:pPr>
            <a:endParaRPr lang="ru-RU" b="1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indent="450215" algn="just">
              <a:spcAft>
                <a:spcPts val="0"/>
              </a:spcAft>
              <a:tabLst>
                <a:tab pos="765175" algn="l"/>
              </a:tabLst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Задачи: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	</a:t>
            </a:r>
            <a:endParaRPr lang="ru-RU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indent="450215"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• Представить практический опыт путём прямого и комментированного показа методов , приёмов и форм педагогической деятельности по развитию чувства темпа и ритма у детей с ТНР.</a:t>
            </a:r>
            <a:b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         • Совместно с коллегами отработать применения методических подходов и приёмов в деятельностно - имитационном режиме.</a:t>
            </a:r>
            <a:endParaRPr lang="ru-RU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0100" y="857232"/>
            <a:ext cx="692948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Влияние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кинезиологических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упражнений:</a:t>
            </a:r>
          </a:p>
          <a:p>
            <a:pPr algn="ctr"/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-повышают мотивацию к занятиям;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-формируют умение быстро переключаться;</a:t>
            </a:r>
          </a:p>
          <a:p>
            <a:pPr algn="ctr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Повышает концентрацию внимания на речи;</a:t>
            </a:r>
          </a:p>
          <a:p>
            <a:pPr algn="ctr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-тренирует способность воспринимать и воспроизводить ритмический рисунок;</a:t>
            </a:r>
          </a:p>
          <a:p>
            <a:pPr algn="ctr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-улучшает зрительно-моторную координацию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Прятки с ладошками 2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352800" y="2514600"/>
            <a:ext cx="24384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85786" y="714356"/>
            <a:ext cx="7429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 « Музыкальные стихи»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 descr="C:\Users\Барс\Desktop\ОКСАНА\карточки музо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2714620"/>
            <a:ext cx="2786082" cy="1052669"/>
          </a:xfrm>
          <a:prstGeom prst="rect">
            <a:avLst/>
          </a:prstGeom>
          <a:noFill/>
        </p:spPr>
      </p:pic>
      <p:pic>
        <p:nvPicPr>
          <p:cNvPr id="9218" name="Picture 2" descr="C:\Users\Барс\Desktop\ОКСАНА\карточки музо\Рисунок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4000504"/>
            <a:ext cx="2824173" cy="1067061"/>
          </a:xfrm>
          <a:prstGeom prst="rect">
            <a:avLst/>
          </a:prstGeom>
          <a:noFill/>
        </p:spPr>
      </p:pic>
      <p:pic>
        <p:nvPicPr>
          <p:cNvPr id="9219" name="Picture 3" descr="C:\Users\Барс\Desktop\ОКСАНА\карточки музо\Рисунок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1428736"/>
            <a:ext cx="2846399" cy="1075460"/>
          </a:xfrm>
          <a:prstGeom prst="rect">
            <a:avLst/>
          </a:prstGeom>
          <a:noFill/>
        </p:spPr>
      </p:pic>
      <p:pic>
        <p:nvPicPr>
          <p:cNvPr id="9220" name="Picture 4" descr="C:\Users\Барс\Desktop\ОКСАНА\карточки музо\Рисунок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5357826"/>
            <a:ext cx="2850508" cy="109377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142976" y="1571612"/>
            <a:ext cx="371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Ходит осень по дорожк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3000372"/>
            <a:ext cx="4500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Промочила в лужах ножки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1538" y="4214818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Льют дожди и нет просвета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14414" y="5643578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Затерялось где-то лето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1736" y="428604"/>
            <a:ext cx="4113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  «Цветные ладошки»</a:t>
            </a:r>
            <a:r>
              <a:rPr lang="ru-RU" dirty="0" smtClean="0"/>
              <a:t> .</a:t>
            </a:r>
            <a:endParaRPr lang="ru-RU" dirty="0"/>
          </a:p>
        </p:txBody>
      </p:sp>
      <p:pic>
        <p:nvPicPr>
          <p:cNvPr id="8193" name="Picture 1" descr="C:\Users\Барс\Desktop\с телефона\Изображение WhatsApp 2024-10-12 в 21.18.44_62ceff0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000240"/>
            <a:ext cx="4000528" cy="300039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86512" y="421481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Фото с ребенком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57290" y="1000108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чень веселые ножки 3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357554" y="2428868"/>
            <a:ext cx="24384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500042"/>
            <a:ext cx="564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Кинезеологические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упражнения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5984" y="1142984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Внимательные пальчики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352800" y="2514600"/>
            <a:ext cx="24384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357158" y="210026"/>
            <a:ext cx="8501122" cy="66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детей в процессе овладения навыками игр: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расширение словарного запаса по лексическим темам, умение самостоятельно составлять небольшие рассказы на определенную тему, придумывать необычные окончания знакомых сказок, песен;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сформированность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умений ритмично выполнять движения в соответствии со словами, выразительно передавая заданный характер, образ;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развитость модуляции голоса, плавности и интонационной выразительности речи, правильного речевого и физиологического дыхания, умения правильно брать дыхание во время пения;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сформированность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произносительных навыков, подвижности артикуляционного аппарата;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способность правильно выполнять артикуляции звуков отдельно и в слоговых рядах, дифференцировать парные согласные звуки в слоговых рядах, словах,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чистоговорках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способность ориентироваться в пространстве, двигаться в заданном направлении, перестраиваться в колонны и шеренги, выполнять различные виды ходьбы и бега;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способность координировать движения в мелких мышечных группах пальцев рук и кистей, быстро реагировать на смену движений;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воспитание у детей потребности в здоровом образе жизни, чувства ответственности за сохранение и укрепление своего здоровья и здоровья окружающих людей.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00232" y="928670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Приглашаем к сотрудничеству!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1714488"/>
            <a:ext cx="70009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Учитель-логопед    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Аваева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оксана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Анатольевна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Тел.8-905-962-79-34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Эл.почта.:8-905-962-79-34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@</a:t>
            </a:r>
            <a:r>
              <a:rPr lang="en-US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yandex.ru</a:t>
            </a: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714356"/>
            <a:ext cx="75009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арушения темпо- ритмической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стороны речи дошкольников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500174"/>
            <a:ext cx="35719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Тахилалия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нарушение темпа речепроизводства, характеризующееся патологически быстрым речевым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потоком,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затрудняющий восприятие и понимание речи окружающими затрудняющий восприятие и понимание речи окружающими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тахилалии значительно ускорен темп речи и общей моторики; отмечаются повторения, запинки, «проглатывания», искажения слогов и слов, нарушения письма и чтения.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1500174"/>
            <a:ext cx="38576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Брадилалия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 нарушение темпа речепроизводства, характеризующееся замедленной реализацией артикуляторного акта. При брадилалии замедляется темп внутренней и внешней речи, чтения, письма; голос становится немодулированным, монотонным, артикуляция – нечеткой.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ксана\Desktop\1728102052015.jpg"/>
          <p:cNvPicPr>
            <a:picLocks noChangeAspect="1" noChangeArrowheads="1"/>
          </p:cNvPicPr>
          <p:nvPr/>
        </p:nvPicPr>
        <p:blipFill>
          <a:blip r:embed="rId2" cstate="print"/>
          <a:srcRect l="7000" t="3132" r="8250" b="11451"/>
          <a:stretch>
            <a:fillRect/>
          </a:stretch>
        </p:blipFill>
        <p:spPr bwMode="auto">
          <a:xfrm>
            <a:off x="214282" y="3214686"/>
            <a:ext cx="1714512" cy="1866233"/>
          </a:xfrm>
          <a:prstGeom prst="rect">
            <a:avLst/>
          </a:prstGeom>
          <a:noFill/>
        </p:spPr>
      </p:pic>
      <p:pic>
        <p:nvPicPr>
          <p:cNvPr id="1027" name="Picture 3" descr="C:\Users\Оксана\Desktop\logop5.jpg"/>
          <p:cNvPicPr>
            <a:picLocks noChangeAspect="1" noChangeArrowheads="1"/>
          </p:cNvPicPr>
          <p:nvPr/>
        </p:nvPicPr>
        <p:blipFill>
          <a:blip r:embed="rId3" cstate="print"/>
          <a:srcRect l="5425" t="8240" r="7775" b="12106"/>
          <a:stretch>
            <a:fillRect/>
          </a:stretch>
        </p:blipFill>
        <p:spPr bwMode="auto">
          <a:xfrm>
            <a:off x="4857752" y="3429000"/>
            <a:ext cx="1682488" cy="1524755"/>
          </a:xfrm>
          <a:prstGeom prst="rect">
            <a:avLst/>
          </a:prstGeom>
          <a:noFill/>
        </p:spPr>
      </p:pic>
      <p:pic>
        <p:nvPicPr>
          <p:cNvPr id="1036" name="Picture 12" descr="Picture background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3286124"/>
            <a:ext cx="1888869" cy="1714512"/>
          </a:xfrm>
          <a:prstGeom prst="rect">
            <a:avLst/>
          </a:prstGeom>
          <a:noFill/>
        </p:spPr>
      </p:pic>
      <p:pic>
        <p:nvPicPr>
          <p:cNvPr id="1040" name="Picture 16" descr="Picture background"/>
          <p:cNvPicPr>
            <a:picLocks noChangeAspect="1" noChangeArrowheads="1"/>
          </p:cNvPicPr>
          <p:nvPr/>
        </p:nvPicPr>
        <p:blipFill>
          <a:blip r:embed="rId5" cstate="print"/>
          <a:srcRect l="25038" t="13779" r="29927" b="14338"/>
          <a:stretch>
            <a:fillRect/>
          </a:stretch>
        </p:blipFill>
        <p:spPr bwMode="auto">
          <a:xfrm>
            <a:off x="2428860" y="3143248"/>
            <a:ext cx="1227372" cy="1959074"/>
          </a:xfrm>
          <a:prstGeom prst="rect">
            <a:avLst/>
          </a:prstGeom>
          <a:noFill/>
        </p:spPr>
      </p:pic>
      <p:pic>
        <p:nvPicPr>
          <p:cNvPr id="1042" name="Picture 18" descr="Picture background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1981" t="1845" r="12539" b="1291"/>
          <a:stretch>
            <a:fillRect/>
          </a:stretch>
        </p:blipFill>
        <p:spPr bwMode="auto">
          <a:xfrm>
            <a:off x="3786182" y="0"/>
            <a:ext cx="1214446" cy="2024077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714348" y="1643050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Медицинское обследование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86380" y="1571612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Психолого - педагогическое обследование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право 18"/>
          <p:cNvSpPr/>
          <p:nvPr/>
        </p:nvSpPr>
        <p:spPr>
          <a:xfrm rot="8878146">
            <a:off x="2573403" y="1094838"/>
            <a:ext cx="978408" cy="287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1764767">
            <a:off x="5150950" y="1078975"/>
            <a:ext cx="978408" cy="287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2639076">
            <a:off x="7106259" y="2585462"/>
            <a:ext cx="978408" cy="287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8206947">
            <a:off x="787453" y="2595038"/>
            <a:ext cx="978408" cy="287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8065807">
            <a:off x="5670785" y="2592272"/>
            <a:ext cx="978408" cy="287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2794860">
            <a:off x="2022986" y="2596436"/>
            <a:ext cx="978408" cy="287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214282" y="528638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невролог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58016" y="528638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86314" y="528638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логопед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357422" y="528638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психиатр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00042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Диагностика нарушений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темпоритмической –стороны речи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28794" y="1857364"/>
            <a:ext cx="528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-нарушение  темпо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ритмического рисунка слов;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-нарушение слоговой структуры;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-нарушения в мелкой и крупной моторики;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1285852" y="642918"/>
            <a:ext cx="6581772" cy="6215082"/>
            <a:chOff x="857224" y="-152401"/>
            <a:chExt cx="7010400" cy="7010401"/>
          </a:xfrm>
        </p:grpSpPr>
        <p:pic>
          <p:nvPicPr>
            <p:cNvPr id="17416" name="Picture 8" descr="Picture background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57224" y="-152401"/>
              <a:ext cx="7010400" cy="7010401"/>
            </a:xfrm>
            <a:prstGeom prst="rect">
              <a:avLst/>
            </a:prstGeom>
            <a:noFill/>
          </p:spPr>
        </p:pic>
        <p:sp>
          <p:nvSpPr>
            <p:cNvPr id="6" name="Овал 5"/>
            <p:cNvSpPr/>
            <p:nvPr/>
          </p:nvSpPr>
          <p:spPr>
            <a:xfrm>
              <a:off x="3500430" y="2214554"/>
              <a:ext cx="2143140" cy="2143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7414" name="Picture 6" descr="Picture background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16145" t="13014" r="14467" b="20865"/>
            <a:stretch>
              <a:fillRect/>
            </a:stretch>
          </p:blipFill>
          <p:spPr bwMode="auto">
            <a:xfrm>
              <a:off x="3643306" y="2214554"/>
              <a:ext cx="2143140" cy="2206174"/>
            </a:xfrm>
            <a:prstGeom prst="rect">
              <a:avLst/>
            </a:prstGeom>
            <a:noFill/>
          </p:spPr>
        </p:pic>
      </p:grpSp>
      <p:sp>
        <p:nvSpPr>
          <p:cNvPr id="8" name="TextBox 7"/>
          <p:cNvSpPr txBox="1"/>
          <p:nvPr/>
        </p:nvSpPr>
        <p:spPr>
          <a:xfrm>
            <a:off x="1428728" y="214290"/>
            <a:ext cx="6072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Организация режима дня ребенка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 l="1353" t="15319" r="2551" b="25594"/>
          <a:stretch>
            <a:fillRect/>
          </a:stretch>
        </p:blipFill>
        <p:spPr bwMode="auto">
          <a:xfrm>
            <a:off x="535770" y="642918"/>
            <a:ext cx="8072461" cy="3826068"/>
          </a:xfrm>
          <a:prstGeom prst="rect">
            <a:avLst/>
          </a:prstGeom>
          <a:noFill/>
        </p:spPr>
      </p:pic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3" cstate="print"/>
          <a:srcRect l="1353" t="74308" b="5899"/>
          <a:stretch>
            <a:fillRect/>
          </a:stretch>
        </p:blipFill>
        <p:spPr bwMode="auto">
          <a:xfrm>
            <a:off x="0" y="6858000"/>
            <a:ext cx="8765039" cy="13049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14546" y="214290"/>
            <a:ext cx="4643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Нормы речевого развития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71480"/>
            <a:ext cx="2143140" cy="857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Барс\Desktop\с телефона\Изображение WhatsApp 2024-10-12 в 19.37.06_8879d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785926"/>
            <a:ext cx="2952736" cy="393698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85786" y="5000636"/>
            <a:ext cx="2928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Проговаривание скороговорок с помощью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кинезиологических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жестов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357166"/>
            <a:ext cx="6715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Применение игровых упражнений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7818" y="5786454"/>
            <a:ext cx="3143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Заучивание стихотворения с помощью технологии «Дорожка»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Барс\Desktop\с телефона\Изображение WhatsApp 2024-10-12 в 19.37.09_051614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142984"/>
            <a:ext cx="2744390" cy="36591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арс\Pictures\vlcsnap-2024-10-12-20h14m02s488.png"/>
          <p:cNvPicPr>
            <a:picLocks noChangeAspect="1" noChangeArrowheads="1"/>
          </p:cNvPicPr>
          <p:nvPr/>
        </p:nvPicPr>
        <p:blipFill>
          <a:blip r:embed="rId2" cstate="print"/>
          <a:srcRect r="2929" b="20882"/>
          <a:stretch>
            <a:fillRect/>
          </a:stretch>
        </p:blipFill>
        <p:spPr bwMode="auto">
          <a:xfrm>
            <a:off x="857223" y="785794"/>
            <a:ext cx="3154535" cy="4572032"/>
          </a:xfrm>
          <a:prstGeom prst="rect">
            <a:avLst/>
          </a:prstGeom>
          <a:noFill/>
        </p:spPr>
      </p:pic>
      <p:pic>
        <p:nvPicPr>
          <p:cNvPr id="2051" name="Picture 3" descr="C:\Users\Барс\Desktop\с телефона\Изображение WhatsApp 2024-10-12 в 20.12.59_eeed8a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785794"/>
            <a:ext cx="3417083" cy="455611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929190" y="5643578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Проговаривание стихотворения «Ежик»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5715016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Проговаривание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чистоговорки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636</TotalTime>
  <Words>458</Words>
  <Application>Microsoft Office PowerPoint</Application>
  <PresentationFormat>Экран (4:3)</PresentationFormat>
  <Paragraphs>97</Paragraphs>
  <Slides>28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Оксана</cp:lastModifiedBy>
  <cp:revision>79</cp:revision>
  <dcterms:created xsi:type="dcterms:W3CDTF">2024-10-05T03:57:31Z</dcterms:created>
  <dcterms:modified xsi:type="dcterms:W3CDTF">2024-10-22T01:02:24Z</dcterms:modified>
</cp:coreProperties>
</file>