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472518" cy="1285860"/>
          </a:xfrm>
        </p:spPr>
        <p:txBody>
          <a:bodyPr>
            <a:noAutofit/>
          </a:bodyPr>
          <a:lstStyle/>
          <a:p>
            <a:r>
              <a:rPr lang="en-US" sz="4000" dirty="0" smtClean="0"/>
              <a:t>       </a:t>
            </a:r>
            <a:r>
              <a:rPr lang="ru-RU" sz="4000" dirty="0" smtClean="0"/>
              <a:t>Строение и функции печени </a:t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10" name="Содержимое 9" descr="photo_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306" y="1428736"/>
            <a:ext cx="5500694" cy="4714908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 Содержание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- Строение печени.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- Топография печени.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- Функции печени.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echen-5-550x4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9"/>
            <a:ext cx="8715404" cy="657227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612" y="285728"/>
            <a:ext cx="40366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Функции печени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00108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Роль печени в организме человека велика, железа относится к жизненно важным органам. Эта железа выполняет много разных функций. Главная роль в их выполнении отводится структурным элементам – </a:t>
            </a:r>
            <a:r>
              <a:rPr lang="ru-RU" dirty="0" err="1" smtClean="0"/>
              <a:t>гепатоцитам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Как работает печень и какие процессы в ней происходят? Она принимает участие в пищеварении, во всех видах обменных процессов, выполняет барьерную и гормональную функцию, а также кроветворную в период эмбрионального развития.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pechen-6-350x4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714620"/>
            <a:ext cx="5429288" cy="387191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42918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Что делает печень в качестве фильтра?</a:t>
            </a:r>
          </a:p>
          <a:p>
            <a:r>
              <a:rPr lang="ru-RU" sz="2000" dirty="0" smtClean="0"/>
              <a:t>Она нейтрализует ядовитые продукты протеинового обмена, поступающие с кровью, то есть обеззараживает токсичные вещества, превращая их в менее безвредные, легко выводимые из организма. Благодаря фагоцитарным свойствам эндотелия капилляров печени, обезвреживаются вещества, всасывающиеся в кишечном тракте.</a:t>
            </a:r>
          </a:p>
          <a:p>
            <a:r>
              <a:rPr lang="ru-RU" sz="2000" dirty="0" smtClean="0"/>
              <a:t>Она отвечает за вывод из организма избытков витаминов, гормонов, медиаторов, других токсичных промежуточных и конечных продуктов метаболизма.</a:t>
            </a:r>
          </a:p>
          <a:p>
            <a:r>
              <a:rPr lang="ru-RU" b="1" dirty="0" smtClean="0"/>
              <a:t>Какова роль печени в пищеварении?</a:t>
            </a:r>
          </a:p>
          <a:p>
            <a:r>
              <a:rPr lang="ru-RU" sz="2000" dirty="0" smtClean="0"/>
              <a:t>Она вырабатывает желчь, которая затем поступает в двенадцатиперстную кишку. Желчь – желтое, зеленоватое или коричневое желеобразное вещество со специфическим запахом горькое на вкус. Ее цвет зависит от содержания в ней желчных пигментов, образующихся при распаде красных клеток крови. Она содержит билирубин, холестерин, лецитин, желчные кислоты, слизь. Благодаря желчным кислотам, происходит эмульгирование и всасывание жиров в ЖКТ. Половина всей желчи, которую вырабатывают клетки печени, поступает в желчный пузырь.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Какова роль печени в обменных процессах?</a:t>
            </a:r>
          </a:p>
          <a:p>
            <a:r>
              <a:rPr lang="ru-RU" sz="2000" dirty="0" smtClean="0"/>
              <a:t>Она получила название депо гликогена. Углеводы, которые всасываются тонким кишечником, превращаются в печеночных клетках в гликоген. Он откладывается в </a:t>
            </a:r>
            <a:r>
              <a:rPr lang="ru-RU" sz="2000" dirty="0" err="1" smtClean="0"/>
              <a:t>гепатоцитах</a:t>
            </a:r>
            <a:r>
              <a:rPr lang="ru-RU" sz="2000" dirty="0" smtClean="0"/>
              <a:t> и мышечных клетках и при дефиците глюкозы начинает расходоваться организмом. Глюкоза синтезируется в печени из фруктозы, галактозы и других органических соединений. При накоплении в организме в избытке она превращается в жиры и оседает по всему телу в жировых клетках. Откладывание гликогена и расщепление его с выходом глюкозы регулируется инсулином и глюкагоном – гормонами поджелудочной железы.</a:t>
            </a:r>
          </a:p>
          <a:p>
            <a:r>
              <a:rPr lang="ru-RU" sz="2000" dirty="0" smtClean="0"/>
              <a:t>В печени расщепляются аминокислоты и синтезируются белки.</a:t>
            </a:r>
          </a:p>
          <a:p>
            <a:r>
              <a:rPr lang="ru-RU" sz="2000" dirty="0" smtClean="0"/>
              <a:t>Она обезвреживает выделяющийся при распаде протеинов аммиак (он превращается в мочевину и выходит из организма с мочой) и другие токсичные вещества.</a:t>
            </a:r>
          </a:p>
          <a:p>
            <a:r>
              <a:rPr lang="ru-RU" sz="2000" dirty="0" smtClean="0"/>
              <a:t>Из поступающих из пищи жирных кислот синтезируются </a:t>
            </a:r>
            <a:r>
              <a:rPr lang="ru-RU" sz="2000" dirty="0" err="1" smtClean="0"/>
              <a:t>фосфолипиды</a:t>
            </a:r>
            <a:r>
              <a:rPr lang="ru-RU" sz="2000" dirty="0" smtClean="0"/>
              <a:t> и другие жиры, необходимые организму.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Какую функцию выполняет печень у плода?</a:t>
            </a:r>
          </a:p>
          <a:p>
            <a:r>
              <a:rPr lang="ru-RU" sz="2000" dirty="0" smtClean="0"/>
              <a:t>Во время эмбрионального развития она вырабатывает красные кровяные тельца – эритроциты. Обезвреживающая роль в этот период отведена плаценте.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" name="Рисунок 2" descr="img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285860"/>
            <a:ext cx="7810528" cy="50006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2214554"/>
            <a:ext cx="4572000" cy="37240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5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Благодарю </a:t>
            </a:r>
          </a:p>
          <a:p>
            <a:pPr algn="ctr"/>
            <a:r>
              <a:rPr lang="ru-RU" sz="5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 внимание! </a:t>
            </a:r>
          </a:p>
          <a:p>
            <a:pPr algn="ctr"/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/>
              <a:t>Уманец Ирина Ивановна</a:t>
            </a:r>
            <a:endParaRPr lang="ru-RU" sz="20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8847"/>
            <a:ext cx="521494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/>
              <a:t>Печень человека </a:t>
            </a:r>
            <a:r>
              <a:rPr lang="ru-RU" sz="2000" dirty="0" smtClean="0"/>
              <a:t>– крупный непарный орган брюшной полости. У взрослого условно здорового человека ее вес в среднем составляет 1,5 кг, длина – около 28 см, ширина – около 16 см, высота – около 12 см. Размер и форма зависят от телосложения, возраста, протекающих патологических процессов. Масса может меняться – уменьшаться при атрофии и увеличиваться при паразитарных инфекциях, фиброзе и опухолевых процессах.</a:t>
            </a:r>
          </a:p>
          <a:p>
            <a:r>
              <a:rPr lang="ru-RU" sz="2000" u="sng" dirty="0" smtClean="0"/>
              <a:t>Печень у человека соприкасается </a:t>
            </a:r>
            <a:r>
              <a:rPr lang="ru-RU" sz="2000" dirty="0" smtClean="0"/>
              <a:t>со</a:t>
            </a:r>
          </a:p>
          <a:p>
            <a:r>
              <a:rPr lang="ru-RU" sz="2000" dirty="0" smtClean="0"/>
              <a:t> следующими органами:</a:t>
            </a:r>
          </a:p>
          <a:p>
            <a:r>
              <a:rPr lang="ru-RU" sz="2000" dirty="0" smtClean="0"/>
              <a:t>-диафрагмой – мышцей, которая разделяет грудную и брюшную полость;</a:t>
            </a:r>
          </a:p>
          <a:p>
            <a:r>
              <a:rPr lang="ru-RU" sz="2000" dirty="0" smtClean="0"/>
              <a:t>-желудком;</a:t>
            </a:r>
          </a:p>
          <a:p>
            <a:r>
              <a:rPr lang="ru-RU" sz="2000" dirty="0" smtClean="0"/>
              <a:t>-желчным пузырем;</a:t>
            </a:r>
          </a:p>
          <a:p>
            <a:r>
              <a:rPr lang="ru-RU" sz="2000" dirty="0" smtClean="0"/>
              <a:t>-двенадцатиперстной кишкой;</a:t>
            </a:r>
          </a:p>
          <a:p>
            <a:r>
              <a:rPr lang="ru-RU" sz="2000" dirty="0" smtClean="0"/>
              <a:t>-правой почкой и правым надпочечником;</a:t>
            </a:r>
          </a:p>
          <a:p>
            <a:r>
              <a:rPr lang="ru-RU" sz="2000" dirty="0" smtClean="0"/>
              <a:t>-поперечно-ободочной кишкой.</a:t>
            </a:r>
          </a:p>
          <a:p>
            <a:r>
              <a:rPr lang="ru-RU" sz="2000" dirty="0" smtClean="0"/>
              <a:t>Находится печень справа под ребрами, имеет клиновидную форму.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89176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1571612"/>
            <a:ext cx="4143372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У органа две поверхности:</a:t>
            </a:r>
          </a:p>
          <a:p>
            <a:r>
              <a:rPr lang="ru-RU" sz="2000" u="sng" dirty="0" smtClean="0"/>
              <a:t>Диафрагмальная (верхняя) </a:t>
            </a:r>
            <a:r>
              <a:rPr lang="ru-RU" sz="2000" dirty="0" smtClean="0"/>
              <a:t>– выпуклая, куполообразная, соответствует вогнутости диафрагмы.</a:t>
            </a:r>
          </a:p>
          <a:p>
            <a:r>
              <a:rPr lang="ru-RU" sz="2000" u="sng" dirty="0" smtClean="0"/>
              <a:t>Висцеральная (нижняя)</a:t>
            </a:r>
            <a:r>
              <a:rPr lang="ru-RU" sz="2000" dirty="0" smtClean="0"/>
              <a:t> – неровная, с оттисками прилегающих органов, с тремя бороздами (одной поперечной и двумя продольными), образующими букву Н. В поперечной борозде – ворота печени, через которые входят нервы и сосуды и выходят </a:t>
            </a:r>
            <a:r>
              <a:rPr lang="ru-RU" sz="2000" dirty="0" err="1" smtClean="0"/>
              <a:t>лимфососуды</a:t>
            </a:r>
            <a:r>
              <a:rPr lang="ru-RU" sz="2000" dirty="0" smtClean="0"/>
              <a:t> и желчные протоки. В середине правой продольной борозды находится желчный пузырь, в задней части находится НПВ (нижняя полая вена). Через переднюю часть левой продольной борозды проходит пупочная вена, в задней части расположен остаток венозного протока </a:t>
            </a:r>
            <a:r>
              <a:rPr lang="ru-RU" sz="2000" dirty="0" err="1" smtClean="0"/>
              <a:t>Аранти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У печени выделяют два края – острый нижний и тупой верхнезадний. Верхняя и нижняя поверхности разделяются нижним острым краем. Верхнезадний край выглядит практически как задняя поверхность.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Рисунок 6" descr="pechen-2-460x2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4000504"/>
            <a:ext cx="4857784" cy="2643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Строение печени человека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42918"/>
            <a:ext cx="87154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Она состоит из очень мягкой ткани, ее структура зернистая. Она находится в </a:t>
            </a:r>
            <a:r>
              <a:rPr lang="ru-RU" sz="2000" dirty="0" err="1" smtClean="0"/>
              <a:t>глиссоновой</a:t>
            </a:r>
            <a:r>
              <a:rPr lang="ru-RU" sz="2000" dirty="0" smtClean="0"/>
              <a:t> капсуле из соединительной ткани. </a:t>
            </a:r>
          </a:p>
          <a:p>
            <a:r>
              <a:rPr lang="ru-RU" sz="2000" dirty="0" smtClean="0"/>
              <a:t>В зоне ворот печени </a:t>
            </a:r>
            <a:r>
              <a:rPr lang="ru-RU" sz="2000" dirty="0" err="1" smtClean="0"/>
              <a:t>глиссонова</a:t>
            </a:r>
            <a:r>
              <a:rPr lang="ru-RU" sz="2000" dirty="0" smtClean="0"/>
              <a:t> капсула более толстая и называется воротной пластинкой. Сверху печень покрыта листком брюшины, который плотно срастается с соединительнотканной капсулой. Висцерального листка брюшины нет на месте прикрепления органа к диафрагме, в месте входа сосудов и выхода желчевыводящих путей. Брюшинный листок отсутствует на заднем участке, прилегающем к </a:t>
            </a:r>
            <a:r>
              <a:rPr lang="ru-RU" sz="2000" dirty="0" err="1" smtClean="0"/>
              <a:t>забрюшинной</a:t>
            </a:r>
            <a:r>
              <a:rPr lang="ru-RU" sz="2000" dirty="0" smtClean="0"/>
              <a:t> клетчатке. В этом месте возможет доступ к задним отделам печени, например, для вскрытия абсцессов.</a:t>
            </a:r>
          </a:p>
          <a:p>
            <a:r>
              <a:rPr lang="ru-RU" sz="2000" dirty="0" smtClean="0"/>
              <a:t>В центре нижнего отдела органа находятся </a:t>
            </a:r>
            <a:r>
              <a:rPr lang="ru-RU" sz="2000" dirty="0" err="1" smtClean="0"/>
              <a:t>глиссоновы</a:t>
            </a:r>
            <a:r>
              <a:rPr lang="ru-RU" sz="2000" dirty="0" smtClean="0"/>
              <a:t> ворота – выход желчевыводящих путей и вход крупных сосудов. Кровь в печень поступает по воротной вене (75%) и печеночной артерии (25%). Воротная вена и печеночная артерия примерно в 60% случаев делятся на правые и левые ветви.</a:t>
            </a:r>
          </a:p>
          <a:p>
            <a:r>
              <a:rPr lang="ru-RU" sz="2000" dirty="0" smtClean="0"/>
              <a:t>Серповидная и поперечная связки делят орган на две неравные по размеру доли – правую и левую. Это основные доли печени, кроме них, есть еще хвостовая и квадратная.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pechen-3-550x3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85728"/>
            <a:ext cx="5929354" cy="30765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428860" y="3429000"/>
            <a:ext cx="5085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              Печень состоит из паренхимы и стромы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786190"/>
            <a:ext cx="892971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/>
              <a:t>Паренхима </a:t>
            </a:r>
            <a:r>
              <a:rPr lang="ru-RU" sz="2000" dirty="0" smtClean="0"/>
              <a:t>образована из долек, которые являются ее структурными единицами. По своему строению дольки напоминают призмы, вставленные друг в друга.</a:t>
            </a:r>
          </a:p>
          <a:p>
            <a:r>
              <a:rPr lang="ru-RU" sz="2000" u="sng" dirty="0" smtClean="0"/>
              <a:t>Строма</a:t>
            </a:r>
            <a:r>
              <a:rPr lang="ru-RU" sz="2000" dirty="0" smtClean="0"/>
              <a:t> представляет собой фиброзную оболочку, или </a:t>
            </a:r>
            <a:r>
              <a:rPr lang="ru-RU" sz="2000" dirty="0" err="1" smtClean="0"/>
              <a:t>глиссонову</a:t>
            </a:r>
            <a:r>
              <a:rPr lang="ru-RU" sz="2000" dirty="0" smtClean="0"/>
              <a:t> капсулу, из плотной соединительной ткани с перегородками из рыхлой соединительной ткани, которые проникают в паренхиму и делят ее на дольки. Ее пронизывают нервы и кровеносные сосуды.</a:t>
            </a:r>
          </a:p>
          <a:p>
            <a:r>
              <a:rPr lang="ru-RU" sz="2000" dirty="0" smtClean="0"/>
              <a:t>Печень принято делить на трубчатые системы, сегменты и секторы (зоны). Сегменты и секторы разделены углублениями – бороздами. Деление определяется ветвлением воротной вены.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 трубчатым системам относятся:</a:t>
            </a:r>
            <a:endParaRPr lang="ru-RU" dirty="0" smtClean="0"/>
          </a:p>
          <a:p>
            <a:r>
              <a:rPr lang="ru-RU" sz="2000" b="1" dirty="0" smtClean="0"/>
              <a:t>-</a:t>
            </a:r>
            <a:r>
              <a:rPr lang="ru-RU" sz="2000" dirty="0" smtClean="0"/>
              <a:t>Артерии.</a:t>
            </a:r>
          </a:p>
          <a:p>
            <a:r>
              <a:rPr lang="ru-RU" sz="2000" b="1" dirty="0" smtClean="0"/>
              <a:t>-</a:t>
            </a:r>
            <a:r>
              <a:rPr lang="ru-RU" sz="2000" dirty="0" smtClean="0"/>
              <a:t>Портальная система (ветви воротной вены).</a:t>
            </a:r>
          </a:p>
          <a:p>
            <a:r>
              <a:rPr lang="ru-RU" sz="2000" b="1" dirty="0" smtClean="0"/>
              <a:t>-</a:t>
            </a:r>
            <a:r>
              <a:rPr lang="ru-RU" sz="2000" dirty="0" err="1" smtClean="0"/>
              <a:t>Кавальная</a:t>
            </a:r>
            <a:r>
              <a:rPr lang="ru-RU" sz="2000" dirty="0" smtClean="0"/>
              <a:t> система (печеночные вены).</a:t>
            </a:r>
          </a:p>
          <a:p>
            <a:r>
              <a:rPr lang="ru-RU" sz="2000" b="1" dirty="0" smtClean="0"/>
              <a:t>-</a:t>
            </a:r>
            <a:r>
              <a:rPr lang="ru-RU" sz="2000" dirty="0" smtClean="0"/>
              <a:t>Желчные пути.</a:t>
            </a:r>
          </a:p>
          <a:p>
            <a:r>
              <a:rPr lang="ru-RU" sz="2000" b="1" dirty="0" smtClean="0"/>
              <a:t>-</a:t>
            </a:r>
            <a:r>
              <a:rPr lang="ru-RU" sz="2000" dirty="0" err="1" smtClean="0"/>
              <a:t>Лимфосистема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Трубчатые системы, кроме портальной и </a:t>
            </a:r>
            <a:r>
              <a:rPr lang="ru-RU" sz="2000" dirty="0" err="1" smtClean="0"/>
              <a:t>кавальной</a:t>
            </a:r>
            <a:r>
              <a:rPr lang="ru-RU" sz="2000" dirty="0" smtClean="0"/>
              <a:t>, идут рядом с ветвями воротной вены параллельно друг другу, образуют пучки. К ним присоединяются нервы.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" name="Рисунок 2" descr="pechen-4-550x46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714620"/>
            <a:ext cx="5286412" cy="414338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2857496"/>
            <a:ext cx="35718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 smtClean="0"/>
              <a:t>На фото трубчатые системы по Синельникову:</a:t>
            </a:r>
          </a:p>
          <a:p>
            <a:r>
              <a:rPr lang="ru-RU" sz="2000" i="1" dirty="0" smtClean="0"/>
              <a:t>1 – нижняя полая вена;</a:t>
            </a:r>
          </a:p>
          <a:p>
            <a:r>
              <a:rPr lang="ru-RU" sz="2000" i="1" dirty="0" smtClean="0"/>
              <a:t>2 – правая доля печени; </a:t>
            </a:r>
          </a:p>
          <a:p>
            <a:r>
              <a:rPr lang="ru-RU" sz="2000" i="1" dirty="0" smtClean="0"/>
              <a:t>3 – общий печеночный проток;</a:t>
            </a:r>
          </a:p>
          <a:p>
            <a:r>
              <a:rPr lang="ru-RU" sz="2000" i="1" dirty="0" smtClean="0"/>
              <a:t>4 – воротная вена;</a:t>
            </a:r>
          </a:p>
          <a:p>
            <a:r>
              <a:rPr lang="ru-RU" sz="2000" i="1" dirty="0" smtClean="0"/>
              <a:t>5 – лимфатические сосуды; </a:t>
            </a:r>
          </a:p>
          <a:p>
            <a:r>
              <a:rPr lang="ru-RU" sz="2000" i="1" dirty="0" smtClean="0"/>
              <a:t>6 – общая печеночная артерия; </a:t>
            </a:r>
          </a:p>
          <a:p>
            <a:r>
              <a:rPr lang="ru-RU" sz="2000" i="1" dirty="0" smtClean="0"/>
              <a:t>7 – левая доля печени;</a:t>
            </a:r>
          </a:p>
          <a:p>
            <a:r>
              <a:rPr lang="ru-RU" sz="2000" i="1" dirty="0" smtClean="0"/>
              <a:t>8 – печеночные вены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85728"/>
            <a:ext cx="8643998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Сегментами называют участки паренхимы, имеющие форму пирамиды и прилегающие к ветви воротной вены второго порядка, ветви печеночного протока, ветви печеночной артерии. Они расположены вокруг ворот по радиусам.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643051"/>
            <a:ext cx="500066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Выделяют восемь сегментов (справа налево против часовой стрелки от I до VIII):</a:t>
            </a:r>
          </a:p>
          <a:p>
            <a:r>
              <a:rPr lang="ru-RU" sz="2000" dirty="0" smtClean="0"/>
              <a:t>Левой доли: хвостатый – I, задний – II, передний – III, квадратный – IV.</a:t>
            </a:r>
          </a:p>
          <a:p>
            <a:r>
              <a:rPr lang="ru-RU" sz="2000" dirty="0" smtClean="0"/>
              <a:t>Правой доли: средний </a:t>
            </a:r>
            <a:r>
              <a:rPr lang="ru-RU" sz="2000" dirty="0" err="1" smtClean="0"/>
              <a:t>верхнепередний</a:t>
            </a:r>
            <a:r>
              <a:rPr lang="ru-RU" sz="2000" dirty="0" smtClean="0"/>
              <a:t> – V, латеральный </a:t>
            </a:r>
            <a:r>
              <a:rPr lang="ru-RU" sz="2000" dirty="0" err="1" smtClean="0"/>
              <a:t>нижнепередний</a:t>
            </a:r>
            <a:r>
              <a:rPr lang="ru-RU" sz="2000" dirty="0" smtClean="0"/>
              <a:t> – VI и латеральный нижнезадний – VII, средний верхнезадний – VIII.</a:t>
            </a:r>
          </a:p>
          <a:p>
            <a:r>
              <a:rPr lang="ru-RU" sz="2000" dirty="0" smtClean="0"/>
              <a:t>Из сегментов образуются более крупные участки – секторы (зоны). Их насчитывается пять. Они образованы определенным сегментам:</a:t>
            </a:r>
          </a:p>
          <a:p>
            <a:r>
              <a:rPr lang="ru-RU" sz="2000" dirty="0" smtClean="0"/>
              <a:t>-Левый латеральный (сегмент II).</a:t>
            </a:r>
          </a:p>
          <a:p>
            <a:r>
              <a:rPr lang="ru-RU" sz="2000" dirty="0" smtClean="0"/>
              <a:t>-Левый </a:t>
            </a:r>
            <a:r>
              <a:rPr lang="ru-RU" sz="2000" dirty="0" err="1" smtClean="0"/>
              <a:t>парамедианный</a:t>
            </a:r>
            <a:r>
              <a:rPr lang="ru-RU" sz="2000" dirty="0" smtClean="0"/>
              <a:t> (III и IV).</a:t>
            </a:r>
          </a:p>
          <a:p>
            <a:r>
              <a:rPr lang="ru-RU" sz="2000" dirty="0" smtClean="0"/>
              <a:t>-Правый </a:t>
            </a:r>
            <a:r>
              <a:rPr lang="ru-RU" sz="2000" dirty="0" err="1" smtClean="0"/>
              <a:t>парамедианный</a:t>
            </a:r>
            <a:r>
              <a:rPr lang="ru-RU" sz="2000" dirty="0" smtClean="0"/>
              <a:t> (V и VIII).</a:t>
            </a:r>
          </a:p>
          <a:p>
            <a:r>
              <a:rPr lang="ru-RU" sz="2000" dirty="0" smtClean="0"/>
              <a:t>-Правый латеральный(VI и VII).</a:t>
            </a:r>
          </a:p>
          <a:p>
            <a:r>
              <a:rPr lang="ru-RU" sz="2000" dirty="0" smtClean="0"/>
              <a:t>-Левый дорсальный (I).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97f2108d46a25b3d58e960e0009029c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785926"/>
            <a:ext cx="3929058" cy="464347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128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Отток крови осуществляется через три печеночные вены, сближающиеся на задней поверхности печени и впадающие в нижнюю полую, которая пролегает на границе правой части органа и левой.</a:t>
            </a:r>
          </a:p>
          <a:p>
            <a:r>
              <a:rPr lang="ru-RU" sz="2000" dirty="0" smtClean="0"/>
              <a:t>Желчные протоки (правый и левый), выводящие желчь, в </a:t>
            </a:r>
            <a:r>
              <a:rPr lang="ru-RU" sz="2000" dirty="0" err="1" smtClean="0"/>
              <a:t>глиссоновых</a:t>
            </a:r>
            <a:r>
              <a:rPr lang="ru-RU" sz="2000" dirty="0" smtClean="0"/>
              <a:t> воротах сливаются в печеночный проток.</a:t>
            </a:r>
          </a:p>
          <a:p>
            <a:r>
              <a:rPr lang="ru-RU" sz="2000" dirty="0" smtClean="0"/>
              <a:t>Отток лимфы от печени происходит через </a:t>
            </a:r>
            <a:r>
              <a:rPr lang="ru-RU" sz="2000" dirty="0" err="1" smtClean="0"/>
              <a:t>лимфоузлы</a:t>
            </a:r>
            <a:r>
              <a:rPr lang="ru-RU" sz="2000" dirty="0" smtClean="0"/>
              <a:t> </a:t>
            </a:r>
            <a:r>
              <a:rPr lang="ru-RU" sz="2000" dirty="0" err="1" smtClean="0"/>
              <a:t>глиссоновых</a:t>
            </a:r>
            <a:r>
              <a:rPr lang="ru-RU" sz="2000" dirty="0" smtClean="0"/>
              <a:t> ворот, </a:t>
            </a:r>
            <a:r>
              <a:rPr lang="ru-RU" sz="2000" dirty="0" err="1" smtClean="0"/>
              <a:t>забрюшинного</a:t>
            </a:r>
            <a:r>
              <a:rPr lang="ru-RU" sz="2000" dirty="0" smtClean="0"/>
              <a:t> пространства и связки печеночно-двенадцатиперстной. Внутри печеночных долек нет лимфатических капилляров, они находятся в соединительной ткани и впадают в лимфатические сосудистые сплетения, сопровождающие воротную вену, печеночные артерии, желчевыводящие пути и печеночные вены.</a:t>
            </a:r>
          </a:p>
          <a:p>
            <a:r>
              <a:rPr lang="ru-RU" sz="2000" dirty="0" smtClean="0"/>
              <a:t>Снабжение печени нервами осуществляется от блуждающего нерва (его основного ствола – нерва </a:t>
            </a:r>
            <a:r>
              <a:rPr lang="ru-RU" sz="2000" dirty="0" err="1" smtClean="0"/>
              <a:t>Латтарже</a:t>
            </a:r>
            <a:r>
              <a:rPr lang="ru-RU" sz="2000" dirty="0" smtClean="0"/>
              <a:t>).</a:t>
            </a:r>
          </a:p>
          <a:p>
            <a:r>
              <a:rPr lang="ru-RU" sz="2000" dirty="0" smtClean="0"/>
              <a:t>Связочный аппарат, состоящий из полулунной, серповидной и треугольной связок, крепит печень к задней стенке брюшины и диафрагме.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                   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Топография печени</a:t>
            </a:r>
          </a:p>
          <a:p>
            <a:r>
              <a:rPr lang="ru-RU" sz="1900" dirty="0" smtClean="0"/>
              <a:t>Расположена печень с правой стороны под диафрагмой. Она занимает большую часть верхнего отдела брюшной полости. Небольшая часть органа заходит за среднюю линию в левую часть </a:t>
            </a:r>
            <a:r>
              <a:rPr lang="ru-RU" sz="1900" dirty="0" err="1" smtClean="0"/>
              <a:t>поддиафрагмальной</a:t>
            </a:r>
            <a:r>
              <a:rPr lang="ru-RU" sz="1900" dirty="0" smtClean="0"/>
              <a:t> области и доходит до левого подреберья. Сверху прилегает к нижней поверхности диафрагмы, небольшая часть передней поверхности печени прилегает к передней стенке брюшины.</a:t>
            </a:r>
          </a:p>
          <a:p>
            <a:r>
              <a:rPr lang="ru-RU" sz="1900" dirty="0" smtClean="0"/>
              <a:t>Большая часть органа находится под правыми ребрами, небольшая часть в зоне </a:t>
            </a:r>
            <a:r>
              <a:rPr lang="ru-RU" sz="1900" dirty="0" err="1" smtClean="0"/>
              <a:t>эпигастрии</a:t>
            </a:r>
            <a:r>
              <a:rPr lang="ru-RU" sz="1900" dirty="0" smtClean="0"/>
              <a:t> и под левыми ребрами. Средняя линия совпадает с границей между долями печени.</a:t>
            </a:r>
          </a:p>
          <a:p>
            <a:r>
              <a:rPr lang="ru-RU" sz="1900" dirty="0" smtClean="0"/>
              <a:t>У печени выделяют четыре границы: правую, левую, верхнюю, нижнюю. Орган проецируется на переднюю стенку брюшины. Верхняя и нижняя границы проецируются на переднебоковую поверхность туловища и сходятся в двух точках – с правой и левой </a:t>
            </a:r>
            <a:r>
              <a:rPr lang="ru-RU" sz="1900" dirty="0" err="1" smtClean="0"/>
              <a:t>стороны.Расположение</a:t>
            </a:r>
            <a:r>
              <a:rPr lang="ru-RU" sz="1900" dirty="0" smtClean="0"/>
              <a:t> верхней границы печени – правая сосковая линия, уровень четвертого </a:t>
            </a:r>
            <a:r>
              <a:rPr lang="ru-RU" sz="1900" dirty="0" err="1" smtClean="0"/>
              <a:t>межреберья</a:t>
            </a:r>
            <a:r>
              <a:rPr lang="ru-RU" sz="1900" dirty="0" smtClean="0"/>
              <a:t>.</a:t>
            </a:r>
          </a:p>
          <a:p>
            <a:r>
              <a:rPr lang="ru-RU" sz="1900" dirty="0" smtClean="0"/>
              <a:t>Верхушка левой доли – левая </a:t>
            </a:r>
            <a:r>
              <a:rPr lang="ru-RU" sz="1900" dirty="0" err="1" smtClean="0"/>
              <a:t>парастериальная</a:t>
            </a:r>
            <a:r>
              <a:rPr lang="ru-RU" sz="1900" dirty="0" smtClean="0"/>
              <a:t> линия, уровень пятого </a:t>
            </a:r>
            <a:r>
              <a:rPr lang="ru-RU" sz="1900" dirty="0" err="1" smtClean="0"/>
              <a:t>межреберья</a:t>
            </a:r>
            <a:r>
              <a:rPr lang="ru-RU" sz="1900" dirty="0" smtClean="0"/>
              <a:t>.</a:t>
            </a:r>
          </a:p>
          <a:p>
            <a:r>
              <a:rPr lang="ru-RU" sz="1900" dirty="0" smtClean="0"/>
              <a:t>Передний нижний край – уровень десятого </a:t>
            </a:r>
            <a:r>
              <a:rPr lang="ru-RU" sz="1900" dirty="0" err="1" smtClean="0"/>
              <a:t>межреберья</a:t>
            </a:r>
            <a:r>
              <a:rPr lang="ru-RU" sz="1900" dirty="0" smtClean="0"/>
              <a:t>.</a:t>
            </a:r>
          </a:p>
          <a:p>
            <a:r>
              <a:rPr lang="ru-RU" sz="1900" dirty="0" smtClean="0"/>
              <a:t>Передний край – правая сосковая линия, реберный край, затем он отходит от ребер и тянется косо влево вверх.</a:t>
            </a:r>
          </a:p>
          <a:p>
            <a:r>
              <a:rPr lang="ru-RU" sz="1900" dirty="0" smtClean="0"/>
              <a:t>Передний контур органа имеет треугольную форму.</a:t>
            </a:r>
          </a:p>
          <a:p>
            <a:r>
              <a:rPr lang="ru-RU" sz="1900" dirty="0" smtClean="0"/>
              <a:t>Нижний край не покрыт ребрами только в зоне </a:t>
            </a:r>
            <a:r>
              <a:rPr lang="ru-RU" sz="1900" dirty="0" err="1" smtClean="0"/>
              <a:t>эпигастрии</a:t>
            </a:r>
            <a:r>
              <a:rPr lang="ru-RU" sz="1900" dirty="0" smtClean="0"/>
              <a:t>.</a:t>
            </a:r>
          </a:p>
          <a:p>
            <a:r>
              <a:rPr lang="ru-RU" sz="1900" dirty="0" smtClean="0"/>
              <a:t>Передний край печени при заболеваниях выступает за край ребер и легко прощупывается.</a:t>
            </a:r>
            <a:br>
              <a:rPr lang="ru-RU" sz="1900" dirty="0" smtClean="0"/>
            </a:br>
            <a:endParaRPr lang="ru-RU" sz="1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86</TotalTime>
  <Words>1537</Words>
  <PresentationFormat>Экран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    Строение и функции печени  </vt:lpstr>
      <vt:lpstr>Слайд 2</vt:lpstr>
      <vt:lpstr>Слайд 3</vt:lpstr>
      <vt:lpstr>Строение печени человека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Строение и функции печени  </dc:title>
  <dc:creator>Иван Григорьевич</dc:creator>
  <cp:lastModifiedBy>Иван Григорьевич</cp:lastModifiedBy>
  <cp:revision>24</cp:revision>
  <dcterms:created xsi:type="dcterms:W3CDTF">2019-12-15T08:11:23Z</dcterms:created>
  <dcterms:modified xsi:type="dcterms:W3CDTF">2019-12-18T06:58:23Z</dcterms:modified>
</cp:coreProperties>
</file>