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5"/>
  </p:notesMasterIdLst>
  <p:sldIdLst>
    <p:sldId id="320" r:id="rId2"/>
    <p:sldId id="262" r:id="rId3"/>
    <p:sldId id="279" r:id="rId4"/>
    <p:sldId id="260" r:id="rId5"/>
    <p:sldId id="269" r:id="rId6"/>
    <p:sldId id="281" r:id="rId7"/>
    <p:sldId id="304" r:id="rId8"/>
    <p:sldId id="322" r:id="rId9"/>
    <p:sldId id="327" r:id="rId10"/>
    <p:sldId id="323" r:id="rId11"/>
    <p:sldId id="324" r:id="rId12"/>
    <p:sldId id="325" r:id="rId13"/>
    <p:sldId id="326"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E929F9F4-4A8F-4326-A1B4-22849713DDAB}" styleName="Темный стиль 1 - акцент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65" autoAdjust="0"/>
    <p:restoredTop sz="48250" autoAdjust="0"/>
  </p:normalViewPr>
  <p:slideViewPr>
    <p:cSldViewPr>
      <p:cViewPr varScale="1">
        <p:scale>
          <a:sx n="61" d="100"/>
          <a:sy n="61" d="100"/>
        </p:scale>
        <p:origin x="3078" y="66"/>
      </p:cViewPr>
      <p:guideLst>
        <p:guide orient="horz" pos="2160"/>
        <p:guide pos="2880"/>
      </p:guideLst>
    </p:cSldViewPr>
  </p:slideViewPr>
  <p:outlineViewPr>
    <p:cViewPr>
      <p:scale>
        <a:sx n="33" d="100"/>
        <a:sy n="33" d="100"/>
      </p:scale>
      <p:origin x="0" y="51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031A80-D5BB-4CD3-B247-24D0068E1F61}" type="doc">
      <dgm:prSet loTypeId="urn:microsoft.com/office/officeart/2005/8/layout/vProcess5" loCatId="process" qsTypeId="urn:microsoft.com/office/officeart/2005/8/quickstyle/simple3" qsCatId="simple" csTypeId="urn:microsoft.com/office/officeart/2005/8/colors/accent2_5" csCatId="accent2" phldr="1"/>
      <dgm:spPr/>
      <dgm:t>
        <a:bodyPr/>
        <a:lstStyle/>
        <a:p>
          <a:endParaRPr lang="ru-RU"/>
        </a:p>
      </dgm:t>
    </dgm:pt>
    <dgm:pt modelId="{5DE02988-47E5-419B-A04E-585DAFDD8D81}" type="pres">
      <dgm:prSet presAssocID="{54031A80-D5BB-4CD3-B247-24D0068E1F61}" presName="outerComposite" presStyleCnt="0">
        <dgm:presLayoutVars>
          <dgm:chMax val="5"/>
          <dgm:dir/>
          <dgm:resizeHandles val="exact"/>
        </dgm:presLayoutVars>
      </dgm:prSet>
      <dgm:spPr/>
    </dgm:pt>
    <dgm:pt modelId="{1B94874C-3CBC-47CA-917F-3A1073C03606}" type="pres">
      <dgm:prSet presAssocID="{54031A80-D5BB-4CD3-B247-24D0068E1F61}" presName="dummyMaxCanvas" presStyleCnt="0">
        <dgm:presLayoutVars/>
      </dgm:prSet>
      <dgm:spPr/>
    </dgm:pt>
  </dgm:ptLst>
  <dgm:cxnLst>
    <dgm:cxn modelId="{92EDD905-1468-421E-BDF3-C84D3B761425}" type="presOf" srcId="{54031A80-D5BB-4CD3-B247-24D0068E1F61}" destId="{5DE02988-47E5-419B-A04E-585DAFDD8D81}" srcOrd="0" destOrd="0" presId="urn:microsoft.com/office/officeart/2005/8/layout/vProcess5"/>
    <dgm:cxn modelId="{C5FF27BF-C878-4E1E-90E8-967D959B0A10}" type="presParOf" srcId="{5DE02988-47E5-419B-A04E-585DAFDD8D81}" destId="{1B94874C-3CBC-47CA-917F-3A1073C03606}" srcOrd="0"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70C9AB-C985-4E2A-9A3A-1D27FB6E68E8}"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ru-RU"/>
        </a:p>
      </dgm:t>
    </dgm:pt>
    <dgm:pt modelId="{C6EFAA90-203F-40BE-884A-EF7CB6391345}">
      <dgm:prSet phldrT="[Текст]"/>
      <dgm:spPr/>
      <dgm:t>
        <a:bodyPr/>
        <a:lstStyle/>
        <a:p>
          <a:r>
            <a:rPr lang="ru-RU" dirty="0"/>
            <a:t>1 уровень</a:t>
          </a:r>
        </a:p>
      </dgm:t>
    </dgm:pt>
    <dgm:pt modelId="{9F14FBFD-D1A9-4064-92E3-586900EDDC04}" type="parTrans" cxnId="{3F4242B6-A0D0-44AC-9543-33C37014493A}">
      <dgm:prSet/>
      <dgm:spPr/>
      <dgm:t>
        <a:bodyPr/>
        <a:lstStyle/>
        <a:p>
          <a:endParaRPr lang="ru-RU"/>
        </a:p>
      </dgm:t>
    </dgm:pt>
    <dgm:pt modelId="{003229B1-B0E4-4226-876E-F52A90C60D05}" type="sibTrans" cxnId="{3F4242B6-A0D0-44AC-9543-33C37014493A}">
      <dgm:prSet/>
      <dgm:spPr/>
      <dgm:t>
        <a:bodyPr/>
        <a:lstStyle/>
        <a:p>
          <a:endParaRPr lang="ru-RU"/>
        </a:p>
      </dgm:t>
    </dgm:pt>
    <dgm:pt modelId="{D46BD228-0219-4133-868A-A7917F6ECB85}">
      <dgm:prSet phldrT="[Текст]" custT="1"/>
      <dgm:spPr/>
      <dgm:t>
        <a:bodyPr/>
        <a:lstStyle/>
        <a:p>
          <a:r>
            <a:rPr lang="ru-RU" sz="1800" dirty="0"/>
            <a:t>Бедность словарного запаса</a:t>
          </a:r>
        </a:p>
      </dgm:t>
    </dgm:pt>
    <dgm:pt modelId="{2C5214FC-3787-4AC2-99E5-67B34842BC03}" type="parTrans" cxnId="{3763409A-5D46-4D47-876B-2180F87A3179}">
      <dgm:prSet/>
      <dgm:spPr/>
      <dgm:t>
        <a:bodyPr/>
        <a:lstStyle/>
        <a:p>
          <a:endParaRPr lang="ru-RU"/>
        </a:p>
      </dgm:t>
    </dgm:pt>
    <dgm:pt modelId="{A4A0C007-C2A5-440C-821C-AD2CC3D8953D}" type="sibTrans" cxnId="{3763409A-5D46-4D47-876B-2180F87A3179}">
      <dgm:prSet/>
      <dgm:spPr/>
      <dgm:t>
        <a:bodyPr/>
        <a:lstStyle/>
        <a:p>
          <a:endParaRPr lang="ru-RU"/>
        </a:p>
      </dgm:t>
    </dgm:pt>
    <dgm:pt modelId="{F0DEFB67-01A0-431F-ADEB-48D410594E07}">
      <dgm:prSet phldrT="[Текст]" custT="1"/>
      <dgm:spPr/>
      <dgm:t>
        <a:bodyPr/>
        <a:lstStyle/>
        <a:p>
          <a:r>
            <a:rPr lang="ru-RU" sz="1800" dirty="0"/>
            <a:t>Речь ситуативная</a:t>
          </a:r>
        </a:p>
      </dgm:t>
    </dgm:pt>
    <dgm:pt modelId="{EEB6FE6D-0150-4E61-8F4A-EE1F3417FF77}" type="parTrans" cxnId="{2C67E679-A97F-49C4-8434-D0175F3DD164}">
      <dgm:prSet/>
      <dgm:spPr/>
      <dgm:t>
        <a:bodyPr/>
        <a:lstStyle/>
        <a:p>
          <a:endParaRPr lang="ru-RU"/>
        </a:p>
      </dgm:t>
    </dgm:pt>
    <dgm:pt modelId="{782F6B26-2274-4096-8EA9-09C0C4322AE0}" type="sibTrans" cxnId="{2C67E679-A97F-49C4-8434-D0175F3DD164}">
      <dgm:prSet/>
      <dgm:spPr/>
      <dgm:t>
        <a:bodyPr/>
        <a:lstStyle/>
        <a:p>
          <a:endParaRPr lang="ru-RU"/>
        </a:p>
      </dgm:t>
    </dgm:pt>
    <dgm:pt modelId="{99C2974C-A4C4-47C7-BCA3-5355A469BD01}">
      <dgm:prSet phldrT="[Текст]"/>
      <dgm:spPr/>
      <dgm:t>
        <a:bodyPr/>
        <a:lstStyle/>
        <a:p>
          <a:r>
            <a:rPr lang="ru-RU" dirty="0"/>
            <a:t>2 уровень</a:t>
          </a:r>
        </a:p>
      </dgm:t>
    </dgm:pt>
    <dgm:pt modelId="{D8F86419-0AE2-4F96-ABC5-2DE5456D39D2}" type="parTrans" cxnId="{EBA3D988-075D-4F24-95A6-6A9B8E971590}">
      <dgm:prSet/>
      <dgm:spPr/>
      <dgm:t>
        <a:bodyPr/>
        <a:lstStyle/>
        <a:p>
          <a:endParaRPr lang="ru-RU"/>
        </a:p>
      </dgm:t>
    </dgm:pt>
    <dgm:pt modelId="{4E79FC62-8FB8-4A17-80C9-5F67465183C8}" type="sibTrans" cxnId="{EBA3D988-075D-4F24-95A6-6A9B8E971590}">
      <dgm:prSet/>
      <dgm:spPr/>
      <dgm:t>
        <a:bodyPr/>
        <a:lstStyle/>
        <a:p>
          <a:endParaRPr lang="ru-RU"/>
        </a:p>
      </dgm:t>
    </dgm:pt>
    <dgm:pt modelId="{334A683D-15C3-4B25-8FE7-EB5247F6245E}">
      <dgm:prSet phldrT="[Текст]" custT="1"/>
      <dgm:spPr/>
      <dgm:t>
        <a:bodyPr/>
        <a:lstStyle/>
        <a:p>
          <a:r>
            <a:rPr lang="ru-RU" sz="1800" dirty="0"/>
            <a:t>Фразовая речь грубо </a:t>
          </a:r>
          <a:r>
            <a:rPr lang="ru-RU" sz="1800" dirty="0" err="1"/>
            <a:t>аграмматична</a:t>
          </a:r>
          <a:endParaRPr lang="ru-RU" sz="1800" dirty="0"/>
        </a:p>
      </dgm:t>
    </dgm:pt>
    <dgm:pt modelId="{40898F41-9EFD-4089-86C0-4A2363E8B81A}" type="parTrans" cxnId="{83DBB459-B3F1-44F0-8A7F-5F19F7222589}">
      <dgm:prSet/>
      <dgm:spPr/>
      <dgm:t>
        <a:bodyPr/>
        <a:lstStyle/>
        <a:p>
          <a:endParaRPr lang="ru-RU"/>
        </a:p>
      </dgm:t>
    </dgm:pt>
    <dgm:pt modelId="{F0712CB5-A56A-4512-836D-2B13CE59ED57}" type="sibTrans" cxnId="{83DBB459-B3F1-44F0-8A7F-5F19F7222589}">
      <dgm:prSet/>
      <dgm:spPr/>
      <dgm:t>
        <a:bodyPr/>
        <a:lstStyle/>
        <a:p>
          <a:endParaRPr lang="ru-RU"/>
        </a:p>
      </dgm:t>
    </dgm:pt>
    <dgm:pt modelId="{1E0B8BB5-99EE-4BBE-8885-7CCDF633B066}">
      <dgm:prSet phldrT="[Текст]" custT="1"/>
      <dgm:spPr/>
      <dgm:t>
        <a:bodyPr/>
        <a:lstStyle/>
        <a:p>
          <a:r>
            <a:rPr lang="ru-RU" sz="1800" dirty="0"/>
            <a:t>10-15 дефектно произносимых звуков</a:t>
          </a:r>
        </a:p>
      </dgm:t>
    </dgm:pt>
    <dgm:pt modelId="{72BFC41E-D159-45F4-8827-70167CF0905E}" type="parTrans" cxnId="{B457A8B7-43C8-41B5-A843-B7DCE5C94DE0}">
      <dgm:prSet/>
      <dgm:spPr/>
      <dgm:t>
        <a:bodyPr/>
        <a:lstStyle/>
        <a:p>
          <a:endParaRPr lang="ru-RU"/>
        </a:p>
      </dgm:t>
    </dgm:pt>
    <dgm:pt modelId="{FDCAA0C0-0CA0-44B0-9D7C-F80E29236416}" type="sibTrans" cxnId="{B457A8B7-43C8-41B5-A843-B7DCE5C94DE0}">
      <dgm:prSet/>
      <dgm:spPr/>
      <dgm:t>
        <a:bodyPr/>
        <a:lstStyle/>
        <a:p>
          <a:endParaRPr lang="ru-RU"/>
        </a:p>
      </dgm:t>
    </dgm:pt>
    <dgm:pt modelId="{4B08236B-36EF-406F-890E-A246B0A060B3}">
      <dgm:prSet phldrT="[Текст]"/>
      <dgm:spPr/>
      <dgm:t>
        <a:bodyPr/>
        <a:lstStyle/>
        <a:p>
          <a:r>
            <a:rPr lang="ru-RU" dirty="0"/>
            <a:t>3 уровень</a:t>
          </a:r>
        </a:p>
      </dgm:t>
    </dgm:pt>
    <dgm:pt modelId="{BD3666E8-4F23-4829-AC4F-1E091995DB26}" type="parTrans" cxnId="{D73CEF88-D12B-45D2-BE33-2686B149CF02}">
      <dgm:prSet/>
      <dgm:spPr/>
      <dgm:t>
        <a:bodyPr/>
        <a:lstStyle/>
        <a:p>
          <a:endParaRPr lang="ru-RU"/>
        </a:p>
      </dgm:t>
    </dgm:pt>
    <dgm:pt modelId="{2F28692E-D6F1-49EE-B936-6F032F573FFF}" type="sibTrans" cxnId="{D73CEF88-D12B-45D2-BE33-2686B149CF02}">
      <dgm:prSet/>
      <dgm:spPr/>
      <dgm:t>
        <a:bodyPr/>
        <a:lstStyle/>
        <a:p>
          <a:endParaRPr lang="ru-RU"/>
        </a:p>
      </dgm:t>
    </dgm:pt>
    <dgm:pt modelId="{7369C679-001F-41D5-8001-C1D4CBB182C9}">
      <dgm:prSet phldrT="[Текст]" custT="1"/>
      <dgm:spPr/>
      <dgm:t>
        <a:bodyPr/>
        <a:lstStyle/>
        <a:p>
          <a:r>
            <a:rPr lang="ru-RU" sz="1800" dirty="0"/>
            <a:t>Ошибки в согласовании</a:t>
          </a:r>
        </a:p>
      </dgm:t>
    </dgm:pt>
    <dgm:pt modelId="{1ED731E8-2B8E-4659-8B30-88418F15D990}" type="parTrans" cxnId="{B399FE64-9A08-41AD-8787-DC24E373D2D0}">
      <dgm:prSet/>
      <dgm:spPr/>
      <dgm:t>
        <a:bodyPr/>
        <a:lstStyle/>
        <a:p>
          <a:endParaRPr lang="ru-RU"/>
        </a:p>
      </dgm:t>
    </dgm:pt>
    <dgm:pt modelId="{9453D886-55A2-4D34-BFD3-98BED030FDA6}" type="sibTrans" cxnId="{B399FE64-9A08-41AD-8787-DC24E373D2D0}">
      <dgm:prSet/>
      <dgm:spPr/>
      <dgm:t>
        <a:bodyPr/>
        <a:lstStyle/>
        <a:p>
          <a:endParaRPr lang="ru-RU"/>
        </a:p>
      </dgm:t>
    </dgm:pt>
    <dgm:pt modelId="{0F9D9101-8975-417E-8467-97FCC72F1E1B}">
      <dgm:prSet phldrT="[Текст]" custT="1"/>
      <dgm:spPr/>
      <dgm:t>
        <a:bodyPr/>
        <a:lstStyle/>
        <a:p>
          <a:r>
            <a:rPr lang="ru-RU" sz="1800" dirty="0"/>
            <a:t>Ошибки в произношении основных групп звуков</a:t>
          </a:r>
        </a:p>
      </dgm:t>
    </dgm:pt>
    <dgm:pt modelId="{B68117C9-FE34-4ABD-BE60-4A375BAF30B4}" type="parTrans" cxnId="{2E83AC14-F980-4DA5-8C3E-56D440FB49C2}">
      <dgm:prSet/>
      <dgm:spPr/>
      <dgm:t>
        <a:bodyPr/>
        <a:lstStyle/>
        <a:p>
          <a:endParaRPr lang="ru-RU"/>
        </a:p>
      </dgm:t>
    </dgm:pt>
    <dgm:pt modelId="{3EB59F2B-D57F-4459-A8F5-842EF53FAAD6}" type="sibTrans" cxnId="{2E83AC14-F980-4DA5-8C3E-56D440FB49C2}">
      <dgm:prSet/>
      <dgm:spPr/>
      <dgm:t>
        <a:bodyPr/>
        <a:lstStyle/>
        <a:p>
          <a:endParaRPr lang="ru-RU"/>
        </a:p>
      </dgm:t>
    </dgm:pt>
    <dgm:pt modelId="{D988ABF3-5461-4E93-AA88-D62A48048996}">
      <dgm:prSet phldrT="[Текст]" custT="1"/>
      <dgm:spPr/>
      <dgm:t>
        <a:bodyPr/>
        <a:lstStyle/>
        <a:p>
          <a:r>
            <a:rPr lang="ru-RU" sz="1800" dirty="0"/>
            <a:t>Низкий уровень восприятия фонем</a:t>
          </a:r>
        </a:p>
      </dgm:t>
    </dgm:pt>
    <dgm:pt modelId="{15D4812D-54DE-403B-9A3D-E31912FF3C3F}" type="parTrans" cxnId="{FB9F47E4-4E55-4696-8AEB-DFB5BA9A2D4A}">
      <dgm:prSet/>
      <dgm:spPr/>
      <dgm:t>
        <a:bodyPr/>
        <a:lstStyle/>
        <a:p>
          <a:endParaRPr lang="ru-RU"/>
        </a:p>
      </dgm:t>
    </dgm:pt>
    <dgm:pt modelId="{380690F2-A9AD-43B0-B953-AD55870D0FAD}" type="sibTrans" cxnId="{FB9F47E4-4E55-4696-8AEB-DFB5BA9A2D4A}">
      <dgm:prSet/>
      <dgm:spPr/>
      <dgm:t>
        <a:bodyPr/>
        <a:lstStyle/>
        <a:p>
          <a:endParaRPr lang="ru-RU"/>
        </a:p>
      </dgm:t>
    </dgm:pt>
    <dgm:pt modelId="{C8CAF5F0-B462-44EC-B62A-B6806955E49A}">
      <dgm:prSet phldrT="[Текст]" custT="1"/>
      <dgm:spPr/>
      <dgm:t>
        <a:bodyPr/>
        <a:lstStyle/>
        <a:p>
          <a:r>
            <a:rPr lang="ru-RU" sz="1800" dirty="0"/>
            <a:t>Отсутствие навыков словообразования</a:t>
          </a:r>
        </a:p>
      </dgm:t>
    </dgm:pt>
    <dgm:pt modelId="{CEE8E60F-EBA7-4269-B7D5-DF163057F1A7}" type="parTrans" cxnId="{2D83DE26-4C77-4630-907B-C5A6889D4A64}">
      <dgm:prSet/>
      <dgm:spPr/>
      <dgm:t>
        <a:bodyPr/>
        <a:lstStyle/>
        <a:p>
          <a:endParaRPr lang="ru-RU"/>
        </a:p>
      </dgm:t>
    </dgm:pt>
    <dgm:pt modelId="{377A72C9-B579-486C-82CF-2771FC50FC84}" type="sibTrans" cxnId="{2D83DE26-4C77-4630-907B-C5A6889D4A64}">
      <dgm:prSet/>
      <dgm:spPr/>
      <dgm:t>
        <a:bodyPr/>
        <a:lstStyle/>
        <a:p>
          <a:endParaRPr lang="ru-RU"/>
        </a:p>
      </dgm:t>
    </dgm:pt>
    <dgm:pt modelId="{12307BA1-5215-4DFB-B67A-91CA497D885C}">
      <dgm:prSet phldrT="[Текст]" custT="1"/>
      <dgm:spPr/>
      <dgm:t>
        <a:bodyPr/>
        <a:lstStyle/>
        <a:p>
          <a:r>
            <a:rPr lang="ru-RU" sz="1800" dirty="0"/>
            <a:t>Звукопроизношение нарушено</a:t>
          </a:r>
        </a:p>
      </dgm:t>
    </dgm:pt>
    <dgm:pt modelId="{16B56C73-FF50-4284-95D7-5AAC761D373F}" type="parTrans" cxnId="{3B9A90F6-4DB0-45B5-991F-591EAEED7A9F}">
      <dgm:prSet/>
      <dgm:spPr/>
      <dgm:t>
        <a:bodyPr/>
        <a:lstStyle/>
        <a:p>
          <a:endParaRPr lang="ru-RU"/>
        </a:p>
      </dgm:t>
    </dgm:pt>
    <dgm:pt modelId="{BFE53CCF-21AC-464E-9B5F-B172B337D973}" type="sibTrans" cxnId="{3B9A90F6-4DB0-45B5-991F-591EAEED7A9F}">
      <dgm:prSet/>
      <dgm:spPr/>
      <dgm:t>
        <a:bodyPr/>
        <a:lstStyle/>
        <a:p>
          <a:endParaRPr lang="ru-RU"/>
        </a:p>
      </dgm:t>
    </dgm:pt>
    <dgm:pt modelId="{B38964E5-52B8-4578-A833-2AB26F63EEE9}">
      <dgm:prSet phldrT="[Текст]" custT="1"/>
      <dgm:spPr/>
      <dgm:t>
        <a:bodyPr/>
        <a:lstStyle/>
        <a:p>
          <a:r>
            <a:rPr lang="ru-RU" sz="1800" dirty="0"/>
            <a:t>Слоговая структура грубо нарушена</a:t>
          </a:r>
          <a:endParaRPr lang="ru-RU" sz="1500" dirty="0"/>
        </a:p>
      </dgm:t>
    </dgm:pt>
    <dgm:pt modelId="{D70EE0F1-1529-475B-879B-D3C2D2AC02B8}" type="parTrans" cxnId="{14FF97E4-DD78-4BA0-B303-011167B35BF4}">
      <dgm:prSet/>
      <dgm:spPr/>
      <dgm:t>
        <a:bodyPr/>
        <a:lstStyle/>
        <a:p>
          <a:endParaRPr lang="ru-RU"/>
        </a:p>
      </dgm:t>
    </dgm:pt>
    <dgm:pt modelId="{C9B30361-89D0-46A8-98DC-557DCC6E99EE}" type="sibTrans" cxnId="{14FF97E4-DD78-4BA0-B303-011167B35BF4}">
      <dgm:prSet/>
      <dgm:spPr/>
      <dgm:t>
        <a:bodyPr/>
        <a:lstStyle/>
        <a:p>
          <a:endParaRPr lang="ru-RU"/>
        </a:p>
      </dgm:t>
    </dgm:pt>
    <dgm:pt modelId="{3DB3F99A-B9BE-4C44-A016-8BB9F21D11A2}">
      <dgm:prSet phldrT="[Текст]" custT="1"/>
      <dgm:spPr/>
      <dgm:t>
        <a:bodyPr/>
        <a:lstStyle/>
        <a:p>
          <a:r>
            <a:rPr lang="ru-RU" sz="1800" dirty="0"/>
            <a:t>Затруднения в использовании сложных синтаксических конструкций </a:t>
          </a:r>
        </a:p>
      </dgm:t>
    </dgm:pt>
    <dgm:pt modelId="{6CF91D6E-8D98-46BE-BD22-98001C0C65C3}" type="parTrans" cxnId="{16C4465E-E641-49FA-8E95-86FD17B0B0C2}">
      <dgm:prSet/>
      <dgm:spPr/>
      <dgm:t>
        <a:bodyPr/>
        <a:lstStyle/>
        <a:p>
          <a:endParaRPr lang="ru-RU"/>
        </a:p>
      </dgm:t>
    </dgm:pt>
    <dgm:pt modelId="{0A95EC3A-C824-454E-8421-E62D493D539F}" type="sibTrans" cxnId="{16C4465E-E641-49FA-8E95-86FD17B0B0C2}">
      <dgm:prSet/>
      <dgm:spPr/>
      <dgm:t>
        <a:bodyPr/>
        <a:lstStyle/>
        <a:p>
          <a:endParaRPr lang="ru-RU"/>
        </a:p>
      </dgm:t>
    </dgm:pt>
    <dgm:pt modelId="{6CCB15C1-244D-44E1-A187-2A0F237ABF7A}">
      <dgm:prSet phldrT="[Текст]" custT="1"/>
      <dgm:spPr/>
      <dgm:t>
        <a:bodyPr/>
        <a:lstStyle/>
        <a:p>
          <a:r>
            <a:rPr lang="ru-RU" sz="1800" dirty="0"/>
            <a:t>Нарушения слоговой структуры</a:t>
          </a:r>
        </a:p>
      </dgm:t>
    </dgm:pt>
    <dgm:pt modelId="{E781916A-21B1-43B0-9CF4-A2845DDD666D}" type="parTrans" cxnId="{8F19BCC5-0506-4D1C-87FD-89999D8747B0}">
      <dgm:prSet/>
      <dgm:spPr/>
      <dgm:t>
        <a:bodyPr/>
        <a:lstStyle/>
        <a:p>
          <a:endParaRPr lang="ru-RU"/>
        </a:p>
      </dgm:t>
    </dgm:pt>
    <dgm:pt modelId="{BE85CB08-2C91-4990-81D1-1CC4DE181706}" type="sibTrans" cxnId="{8F19BCC5-0506-4D1C-87FD-89999D8747B0}">
      <dgm:prSet/>
      <dgm:spPr/>
      <dgm:t>
        <a:bodyPr/>
        <a:lstStyle/>
        <a:p>
          <a:endParaRPr lang="ru-RU"/>
        </a:p>
      </dgm:t>
    </dgm:pt>
    <dgm:pt modelId="{DC1D4A78-15FA-410A-A2A6-1A84851FF2C4}" type="pres">
      <dgm:prSet presAssocID="{A770C9AB-C985-4E2A-9A3A-1D27FB6E68E8}" presName="linearFlow" presStyleCnt="0">
        <dgm:presLayoutVars>
          <dgm:dir/>
          <dgm:animLvl val="lvl"/>
          <dgm:resizeHandles val="exact"/>
        </dgm:presLayoutVars>
      </dgm:prSet>
      <dgm:spPr/>
    </dgm:pt>
    <dgm:pt modelId="{8C12E994-4ADA-43B5-817C-F2CAD64F4A5D}" type="pres">
      <dgm:prSet presAssocID="{C6EFAA90-203F-40BE-884A-EF7CB6391345}" presName="composite" presStyleCnt="0"/>
      <dgm:spPr/>
    </dgm:pt>
    <dgm:pt modelId="{66BB4281-FAA3-4A03-99DE-62A04FE6DA6C}" type="pres">
      <dgm:prSet presAssocID="{C6EFAA90-203F-40BE-884A-EF7CB6391345}" presName="parentText" presStyleLbl="alignNode1" presStyleIdx="0" presStyleCnt="3">
        <dgm:presLayoutVars>
          <dgm:chMax val="1"/>
          <dgm:bulletEnabled val="1"/>
        </dgm:presLayoutVars>
      </dgm:prSet>
      <dgm:spPr/>
    </dgm:pt>
    <dgm:pt modelId="{20DF552B-1B64-474C-B609-792F3304BAE0}" type="pres">
      <dgm:prSet presAssocID="{C6EFAA90-203F-40BE-884A-EF7CB6391345}" presName="descendantText" presStyleLbl="alignAcc1" presStyleIdx="0" presStyleCnt="3">
        <dgm:presLayoutVars>
          <dgm:bulletEnabled val="1"/>
        </dgm:presLayoutVars>
      </dgm:prSet>
      <dgm:spPr/>
    </dgm:pt>
    <dgm:pt modelId="{C8417991-2B73-4404-B441-91EF12789387}" type="pres">
      <dgm:prSet presAssocID="{003229B1-B0E4-4226-876E-F52A90C60D05}" presName="sp" presStyleCnt="0"/>
      <dgm:spPr/>
    </dgm:pt>
    <dgm:pt modelId="{60F5EF60-50C1-4E7E-B2F3-916A6A24DB0D}" type="pres">
      <dgm:prSet presAssocID="{99C2974C-A4C4-47C7-BCA3-5355A469BD01}" presName="composite" presStyleCnt="0"/>
      <dgm:spPr/>
    </dgm:pt>
    <dgm:pt modelId="{F923A069-6F0F-48F6-9787-80BF54A136F6}" type="pres">
      <dgm:prSet presAssocID="{99C2974C-A4C4-47C7-BCA3-5355A469BD01}" presName="parentText" presStyleLbl="alignNode1" presStyleIdx="1" presStyleCnt="3">
        <dgm:presLayoutVars>
          <dgm:chMax val="1"/>
          <dgm:bulletEnabled val="1"/>
        </dgm:presLayoutVars>
      </dgm:prSet>
      <dgm:spPr/>
    </dgm:pt>
    <dgm:pt modelId="{4EB4BD2A-F167-4A71-8F7B-8339AE5DF6B8}" type="pres">
      <dgm:prSet presAssocID="{99C2974C-A4C4-47C7-BCA3-5355A469BD01}" presName="descendantText" presStyleLbl="alignAcc1" presStyleIdx="1" presStyleCnt="3">
        <dgm:presLayoutVars>
          <dgm:bulletEnabled val="1"/>
        </dgm:presLayoutVars>
      </dgm:prSet>
      <dgm:spPr/>
    </dgm:pt>
    <dgm:pt modelId="{17C6319B-99F0-41A2-9E32-16987C6AE9EB}" type="pres">
      <dgm:prSet presAssocID="{4E79FC62-8FB8-4A17-80C9-5F67465183C8}" presName="sp" presStyleCnt="0"/>
      <dgm:spPr/>
    </dgm:pt>
    <dgm:pt modelId="{C8FF0949-9AC1-415E-8520-A9100E64B908}" type="pres">
      <dgm:prSet presAssocID="{4B08236B-36EF-406F-890E-A246B0A060B3}" presName="composite" presStyleCnt="0"/>
      <dgm:spPr/>
    </dgm:pt>
    <dgm:pt modelId="{03173516-6E26-4229-A21B-75A2CC42BA5C}" type="pres">
      <dgm:prSet presAssocID="{4B08236B-36EF-406F-890E-A246B0A060B3}" presName="parentText" presStyleLbl="alignNode1" presStyleIdx="2" presStyleCnt="3">
        <dgm:presLayoutVars>
          <dgm:chMax val="1"/>
          <dgm:bulletEnabled val="1"/>
        </dgm:presLayoutVars>
      </dgm:prSet>
      <dgm:spPr/>
    </dgm:pt>
    <dgm:pt modelId="{BC4D39F5-2B13-498A-8F10-A8E4CD9F5DCC}" type="pres">
      <dgm:prSet presAssocID="{4B08236B-36EF-406F-890E-A246B0A060B3}" presName="descendantText" presStyleLbl="alignAcc1" presStyleIdx="2" presStyleCnt="3" custScaleY="127131">
        <dgm:presLayoutVars>
          <dgm:bulletEnabled val="1"/>
        </dgm:presLayoutVars>
      </dgm:prSet>
      <dgm:spPr/>
    </dgm:pt>
  </dgm:ptLst>
  <dgm:cxnLst>
    <dgm:cxn modelId="{D991B306-C63E-4ADE-BD54-11877734A298}" type="presOf" srcId="{C6EFAA90-203F-40BE-884A-EF7CB6391345}" destId="{66BB4281-FAA3-4A03-99DE-62A04FE6DA6C}" srcOrd="0" destOrd="0" presId="urn:microsoft.com/office/officeart/2005/8/layout/chevron2"/>
    <dgm:cxn modelId="{2E83AC14-F980-4DA5-8C3E-56D440FB49C2}" srcId="{4B08236B-36EF-406F-890E-A246B0A060B3}" destId="{0F9D9101-8975-417E-8467-97FCC72F1E1B}" srcOrd="2" destOrd="0" parTransId="{B68117C9-FE34-4ABD-BE60-4A375BAF30B4}" sibTransId="{3EB59F2B-D57F-4459-A8F5-842EF53FAAD6}"/>
    <dgm:cxn modelId="{1B77801C-5356-40A5-B19F-4F355051E5A1}" type="presOf" srcId="{F0DEFB67-01A0-431F-ADEB-48D410594E07}" destId="{20DF552B-1B64-474C-B609-792F3304BAE0}" srcOrd="0" destOrd="1" presId="urn:microsoft.com/office/officeart/2005/8/layout/chevron2"/>
    <dgm:cxn modelId="{CFF76223-6424-4C96-B078-68053FC7EE85}" type="presOf" srcId="{A770C9AB-C985-4E2A-9A3A-1D27FB6E68E8}" destId="{DC1D4A78-15FA-410A-A2A6-1A84851FF2C4}" srcOrd="0" destOrd="0" presId="urn:microsoft.com/office/officeart/2005/8/layout/chevron2"/>
    <dgm:cxn modelId="{2D83DE26-4C77-4630-907B-C5A6889D4A64}" srcId="{99C2974C-A4C4-47C7-BCA3-5355A469BD01}" destId="{C8CAF5F0-B462-44EC-B62A-B6806955E49A}" srcOrd="3" destOrd="0" parTransId="{CEE8E60F-EBA7-4269-B7D5-DF163057F1A7}" sibTransId="{377A72C9-B579-486C-82CF-2771FC50FC84}"/>
    <dgm:cxn modelId="{316D105D-5F7B-4FDE-8D1A-D09B04EF8629}" type="presOf" srcId="{B38964E5-52B8-4578-A833-2AB26F63EEE9}" destId="{20DF552B-1B64-474C-B609-792F3304BAE0}" srcOrd="0" destOrd="3" presId="urn:microsoft.com/office/officeart/2005/8/layout/chevron2"/>
    <dgm:cxn modelId="{16C4465E-E641-49FA-8E95-86FD17B0B0C2}" srcId="{4B08236B-36EF-406F-890E-A246B0A060B3}" destId="{3DB3F99A-B9BE-4C44-A016-8BB9F21D11A2}" srcOrd="1" destOrd="0" parTransId="{6CF91D6E-8D98-46BE-BD22-98001C0C65C3}" sibTransId="{0A95EC3A-C824-454E-8421-E62D493D539F}"/>
    <dgm:cxn modelId="{B399FE64-9A08-41AD-8787-DC24E373D2D0}" srcId="{4B08236B-36EF-406F-890E-A246B0A060B3}" destId="{7369C679-001F-41D5-8001-C1D4CBB182C9}" srcOrd="0" destOrd="0" parTransId="{1ED731E8-2B8E-4659-8B30-88418F15D990}" sibTransId="{9453D886-55A2-4D34-BFD3-98BED030FDA6}"/>
    <dgm:cxn modelId="{E1D26665-B66A-4A4A-B6B3-FC65B0728FC1}" type="presOf" srcId="{4B08236B-36EF-406F-890E-A246B0A060B3}" destId="{03173516-6E26-4229-A21B-75A2CC42BA5C}" srcOrd="0" destOrd="0" presId="urn:microsoft.com/office/officeart/2005/8/layout/chevron2"/>
    <dgm:cxn modelId="{B605EB6A-4437-4944-818D-680D22F49443}" type="presOf" srcId="{99C2974C-A4C4-47C7-BCA3-5355A469BD01}" destId="{F923A069-6F0F-48F6-9787-80BF54A136F6}" srcOrd="0" destOrd="0" presId="urn:microsoft.com/office/officeart/2005/8/layout/chevron2"/>
    <dgm:cxn modelId="{83DBB459-B3F1-44F0-8A7F-5F19F7222589}" srcId="{99C2974C-A4C4-47C7-BCA3-5355A469BD01}" destId="{334A683D-15C3-4B25-8FE7-EB5247F6245E}" srcOrd="0" destOrd="0" parTransId="{40898F41-9EFD-4089-86C0-4A2363E8B81A}" sibTransId="{F0712CB5-A56A-4512-836D-2B13CE59ED57}"/>
    <dgm:cxn modelId="{2C67E679-A97F-49C4-8434-D0175F3DD164}" srcId="{C6EFAA90-203F-40BE-884A-EF7CB6391345}" destId="{F0DEFB67-01A0-431F-ADEB-48D410594E07}" srcOrd="1" destOrd="0" parTransId="{EEB6FE6D-0150-4E61-8F4A-EE1F3417FF77}" sibTransId="{782F6B26-2274-4096-8EA9-09C0C4322AE0}"/>
    <dgm:cxn modelId="{EBA3D988-075D-4F24-95A6-6A9B8E971590}" srcId="{A770C9AB-C985-4E2A-9A3A-1D27FB6E68E8}" destId="{99C2974C-A4C4-47C7-BCA3-5355A469BD01}" srcOrd="1" destOrd="0" parTransId="{D8F86419-0AE2-4F96-ABC5-2DE5456D39D2}" sibTransId="{4E79FC62-8FB8-4A17-80C9-5F67465183C8}"/>
    <dgm:cxn modelId="{D73CEF88-D12B-45D2-BE33-2686B149CF02}" srcId="{A770C9AB-C985-4E2A-9A3A-1D27FB6E68E8}" destId="{4B08236B-36EF-406F-890E-A246B0A060B3}" srcOrd="2" destOrd="0" parTransId="{BD3666E8-4F23-4829-AC4F-1E091995DB26}" sibTransId="{2F28692E-D6F1-49EE-B936-6F032F573FFF}"/>
    <dgm:cxn modelId="{2FB43791-D3D7-4206-875C-B298CE6FA67E}" type="presOf" srcId="{D988ABF3-5461-4E93-AA88-D62A48048996}" destId="{4EB4BD2A-F167-4A71-8F7B-8339AE5DF6B8}" srcOrd="0" destOrd="2" presId="urn:microsoft.com/office/officeart/2005/8/layout/chevron2"/>
    <dgm:cxn modelId="{3763409A-5D46-4D47-876B-2180F87A3179}" srcId="{C6EFAA90-203F-40BE-884A-EF7CB6391345}" destId="{D46BD228-0219-4133-868A-A7917F6ECB85}" srcOrd="0" destOrd="0" parTransId="{2C5214FC-3787-4AC2-99E5-67B34842BC03}" sibTransId="{A4A0C007-C2A5-440C-821C-AD2CC3D8953D}"/>
    <dgm:cxn modelId="{9C691BA2-1FEA-4727-BF2A-76473E9C499C}" type="presOf" srcId="{6CCB15C1-244D-44E1-A187-2A0F237ABF7A}" destId="{BC4D39F5-2B13-498A-8F10-A8E4CD9F5DCC}" srcOrd="0" destOrd="3" presId="urn:microsoft.com/office/officeart/2005/8/layout/chevron2"/>
    <dgm:cxn modelId="{8BA7C3AB-E041-45A1-8D25-65515745EBE8}" type="presOf" srcId="{C8CAF5F0-B462-44EC-B62A-B6806955E49A}" destId="{4EB4BD2A-F167-4A71-8F7B-8339AE5DF6B8}" srcOrd="0" destOrd="3" presId="urn:microsoft.com/office/officeart/2005/8/layout/chevron2"/>
    <dgm:cxn modelId="{3F4242B6-A0D0-44AC-9543-33C37014493A}" srcId="{A770C9AB-C985-4E2A-9A3A-1D27FB6E68E8}" destId="{C6EFAA90-203F-40BE-884A-EF7CB6391345}" srcOrd="0" destOrd="0" parTransId="{9F14FBFD-D1A9-4064-92E3-586900EDDC04}" sibTransId="{003229B1-B0E4-4226-876E-F52A90C60D05}"/>
    <dgm:cxn modelId="{B457A8B7-43C8-41B5-A843-B7DCE5C94DE0}" srcId="{99C2974C-A4C4-47C7-BCA3-5355A469BD01}" destId="{1E0B8BB5-99EE-4BBE-8885-7CCDF633B066}" srcOrd="1" destOrd="0" parTransId="{72BFC41E-D159-45F4-8827-70167CF0905E}" sibTransId="{FDCAA0C0-0CA0-44B0-9D7C-F80E29236416}"/>
    <dgm:cxn modelId="{A52E1CB8-8C48-489E-8168-38107CED3EEE}" type="presOf" srcId="{1E0B8BB5-99EE-4BBE-8885-7CCDF633B066}" destId="{4EB4BD2A-F167-4A71-8F7B-8339AE5DF6B8}" srcOrd="0" destOrd="1" presId="urn:microsoft.com/office/officeart/2005/8/layout/chevron2"/>
    <dgm:cxn modelId="{8F19BCC5-0506-4D1C-87FD-89999D8747B0}" srcId="{4B08236B-36EF-406F-890E-A246B0A060B3}" destId="{6CCB15C1-244D-44E1-A187-2A0F237ABF7A}" srcOrd="3" destOrd="0" parTransId="{E781916A-21B1-43B0-9CF4-A2845DDD666D}" sibTransId="{BE85CB08-2C91-4990-81D1-1CC4DE181706}"/>
    <dgm:cxn modelId="{EC1074D1-E311-4CFA-B6DD-9EF333A6FB69}" type="presOf" srcId="{12307BA1-5215-4DFB-B67A-91CA497D885C}" destId="{20DF552B-1B64-474C-B609-792F3304BAE0}" srcOrd="0" destOrd="2" presId="urn:microsoft.com/office/officeart/2005/8/layout/chevron2"/>
    <dgm:cxn modelId="{11DB26D4-C52A-4480-83D6-FD27F8EF50C9}" type="presOf" srcId="{D46BD228-0219-4133-868A-A7917F6ECB85}" destId="{20DF552B-1B64-474C-B609-792F3304BAE0}" srcOrd="0" destOrd="0" presId="urn:microsoft.com/office/officeart/2005/8/layout/chevron2"/>
    <dgm:cxn modelId="{2A8BA7D5-B823-45B0-800F-940FF32C12C9}" type="presOf" srcId="{7369C679-001F-41D5-8001-C1D4CBB182C9}" destId="{BC4D39F5-2B13-498A-8F10-A8E4CD9F5DCC}" srcOrd="0" destOrd="0" presId="urn:microsoft.com/office/officeart/2005/8/layout/chevron2"/>
    <dgm:cxn modelId="{FB9F47E4-4E55-4696-8AEB-DFB5BA9A2D4A}" srcId="{99C2974C-A4C4-47C7-BCA3-5355A469BD01}" destId="{D988ABF3-5461-4E93-AA88-D62A48048996}" srcOrd="2" destOrd="0" parTransId="{15D4812D-54DE-403B-9A3D-E31912FF3C3F}" sibTransId="{380690F2-A9AD-43B0-B953-AD55870D0FAD}"/>
    <dgm:cxn modelId="{14FF97E4-DD78-4BA0-B303-011167B35BF4}" srcId="{C6EFAA90-203F-40BE-884A-EF7CB6391345}" destId="{B38964E5-52B8-4578-A833-2AB26F63EEE9}" srcOrd="3" destOrd="0" parTransId="{D70EE0F1-1529-475B-879B-D3C2D2AC02B8}" sibTransId="{C9B30361-89D0-46A8-98DC-557DCC6E99EE}"/>
    <dgm:cxn modelId="{31155CE7-035A-4453-BC59-D910319311D7}" type="presOf" srcId="{3DB3F99A-B9BE-4C44-A016-8BB9F21D11A2}" destId="{BC4D39F5-2B13-498A-8F10-A8E4CD9F5DCC}" srcOrd="0" destOrd="1" presId="urn:microsoft.com/office/officeart/2005/8/layout/chevron2"/>
    <dgm:cxn modelId="{3B9A90F6-4DB0-45B5-991F-591EAEED7A9F}" srcId="{C6EFAA90-203F-40BE-884A-EF7CB6391345}" destId="{12307BA1-5215-4DFB-B67A-91CA497D885C}" srcOrd="2" destOrd="0" parTransId="{16B56C73-FF50-4284-95D7-5AAC761D373F}" sibTransId="{BFE53CCF-21AC-464E-9B5F-B172B337D973}"/>
    <dgm:cxn modelId="{A3693DFA-CEAD-4BAD-A8A3-9D616D290364}" type="presOf" srcId="{334A683D-15C3-4B25-8FE7-EB5247F6245E}" destId="{4EB4BD2A-F167-4A71-8F7B-8339AE5DF6B8}" srcOrd="0" destOrd="0" presId="urn:microsoft.com/office/officeart/2005/8/layout/chevron2"/>
    <dgm:cxn modelId="{600463FA-CBB2-4B07-8FF7-46205F90C39E}" type="presOf" srcId="{0F9D9101-8975-417E-8467-97FCC72F1E1B}" destId="{BC4D39F5-2B13-498A-8F10-A8E4CD9F5DCC}" srcOrd="0" destOrd="2" presId="urn:microsoft.com/office/officeart/2005/8/layout/chevron2"/>
    <dgm:cxn modelId="{2A60139A-D779-4F26-9CE8-A31A0369640A}" type="presParOf" srcId="{DC1D4A78-15FA-410A-A2A6-1A84851FF2C4}" destId="{8C12E994-4ADA-43B5-817C-F2CAD64F4A5D}" srcOrd="0" destOrd="0" presId="urn:microsoft.com/office/officeart/2005/8/layout/chevron2"/>
    <dgm:cxn modelId="{4C41F3F9-7804-47D8-9D7E-3B51C5934CEA}" type="presParOf" srcId="{8C12E994-4ADA-43B5-817C-F2CAD64F4A5D}" destId="{66BB4281-FAA3-4A03-99DE-62A04FE6DA6C}" srcOrd="0" destOrd="0" presId="urn:microsoft.com/office/officeart/2005/8/layout/chevron2"/>
    <dgm:cxn modelId="{F9AE6A5D-BEE3-4A4D-A058-5589C48BA35A}" type="presParOf" srcId="{8C12E994-4ADA-43B5-817C-F2CAD64F4A5D}" destId="{20DF552B-1B64-474C-B609-792F3304BAE0}" srcOrd="1" destOrd="0" presId="urn:microsoft.com/office/officeart/2005/8/layout/chevron2"/>
    <dgm:cxn modelId="{0A7143DF-E574-40A0-901C-C567BACC81FF}" type="presParOf" srcId="{DC1D4A78-15FA-410A-A2A6-1A84851FF2C4}" destId="{C8417991-2B73-4404-B441-91EF12789387}" srcOrd="1" destOrd="0" presId="urn:microsoft.com/office/officeart/2005/8/layout/chevron2"/>
    <dgm:cxn modelId="{ABCD77D8-21A6-4E98-8308-2FA5BE3ABEF7}" type="presParOf" srcId="{DC1D4A78-15FA-410A-A2A6-1A84851FF2C4}" destId="{60F5EF60-50C1-4E7E-B2F3-916A6A24DB0D}" srcOrd="2" destOrd="0" presId="urn:microsoft.com/office/officeart/2005/8/layout/chevron2"/>
    <dgm:cxn modelId="{9F5C0A3A-8740-45B4-9E9B-57A3FEE23D50}" type="presParOf" srcId="{60F5EF60-50C1-4E7E-B2F3-916A6A24DB0D}" destId="{F923A069-6F0F-48F6-9787-80BF54A136F6}" srcOrd="0" destOrd="0" presId="urn:microsoft.com/office/officeart/2005/8/layout/chevron2"/>
    <dgm:cxn modelId="{13B7F8E7-DCA9-4DED-AD3A-14D58886675D}" type="presParOf" srcId="{60F5EF60-50C1-4E7E-B2F3-916A6A24DB0D}" destId="{4EB4BD2A-F167-4A71-8F7B-8339AE5DF6B8}" srcOrd="1" destOrd="0" presId="urn:microsoft.com/office/officeart/2005/8/layout/chevron2"/>
    <dgm:cxn modelId="{AB4F2837-E307-4A20-9383-C116DDAFC694}" type="presParOf" srcId="{DC1D4A78-15FA-410A-A2A6-1A84851FF2C4}" destId="{17C6319B-99F0-41A2-9E32-16987C6AE9EB}" srcOrd="3" destOrd="0" presId="urn:microsoft.com/office/officeart/2005/8/layout/chevron2"/>
    <dgm:cxn modelId="{66B9DF54-ACDD-43D4-A505-200FFAD1F1AD}" type="presParOf" srcId="{DC1D4A78-15FA-410A-A2A6-1A84851FF2C4}" destId="{C8FF0949-9AC1-415E-8520-A9100E64B908}" srcOrd="4" destOrd="0" presId="urn:microsoft.com/office/officeart/2005/8/layout/chevron2"/>
    <dgm:cxn modelId="{C4D0C07F-11DA-434C-AED4-B644B563A0B8}" type="presParOf" srcId="{C8FF0949-9AC1-415E-8520-A9100E64B908}" destId="{03173516-6E26-4229-A21B-75A2CC42BA5C}" srcOrd="0" destOrd="0" presId="urn:microsoft.com/office/officeart/2005/8/layout/chevron2"/>
    <dgm:cxn modelId="{628821E0-4CA7-4928-A457-FD6FDB0F58CB}" type="presParOf" srcId="{C8FF0949-9AC1-415E-8520-A9100E64B908}" destId="{BC4D39F5-2B13-498A-8F10-A8E4CD9F5DC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9E799B-39F2-4627-A7FE-157FAA5FEFB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F9AD1286-83B4-44D7-931D-8482579242EF}">
      <dgm:prSet phldrT="[Текст]" custT="1"/>
      <dgm:spPr/>
      <dgm:t>
        <a:bodyPr/>
        <a:lstStyle/>
        <a:p>
          <a:r>
            <a:rPr lang="ru-RU" sz="1800" dirty="0"/>
            <a:t>максимально пополняет, уточняет и активизирует словарный запас детей в процессе режимных моментов</a:t>
          </a:r>
        </a:p>
      </dgm:t>
    </dgm:pt>
    <dgm:pt modelId="{504BA128-C756-4F52-989D-E5E2E867C669}" type="parTrans" cxnId="{6384839D-16A3-43EF-B6C6-E69F16980D3C}">
      <dgm:prSet/>
      <dgm:spPr/>
      <dgm:t>
        <a:bodyPr/>
        <a:lstStyle/>
        <a:p>
          <a:endParaRPr lang="ru-RU"/>
        </a:p>
      </dgm:t>
    </dgm:pt>
    <dgm:pt modelId="{19DE3102-3DFE-4721-9758-02F43518DB13}" type="sibTrans" cxnId="{6384839D-16A3-43EF-B6C6-E69F16980D3C}">
      <dgm:prSet/>
      <dgm:spPr/>
      <dgm:t>
        <a:bodyPr/>
        <a:lstStyle/>
        <a:p>
          <a:endParaRPr lang="ru-RU"/>
        </a:p>
      </dgm:t>
    </dgm:pt>
    <dgm:pt modelId="{87999D71-0FC3-4CF4-BBA1-74205D9648FB}">
      <dgm:prSet phldrT="[Текст]" custT="1"/>
      <dgm:spPr/>
      <dgm:t>
        <a:bodyPr/>
        <a:lstStyle/>
        <a:p>
          <a:r>
            <a:rPr lang="ru-RU" sz="1800" dirty="0"/>
            <a:t>осуществляет систематический контроль за поставленными звуками и грамматической правильностью речи детей на занятиях и в свободной деятельности</a:t>
          </a:r>
        </a:p>
      </dgm:t>
    </dgm:pt>
    <dgm:pt modelId="{2D1AF252-E4DD-44AA-9733-5B20FF7EC2DD}" type="parTrans" cxnId="{28E6D53D-AFBE-46BA-909D-81A74A895DB4}">
      <dgm:prSet/>
      <dgm:spPr/>
      <dgm:t>
        <a:bodyPr/>
        <a:lstStyle/>
        <a:p>
          <a:endParaRPr lang="ru-RU"/>
        </a:p>
      </dgm:t>
    </dgm:pt>
    <dgm:pt modelId="{FDF2563A-7362-41A4-A6B5-90BBB3FDC126}" type="sibTrans" cxnId="{28E6D53D-AFBE-46BA-909D-81A74A895DB4}">
      <dgm:prSet/>
      <dgm:spPr/>
      <dgm:t>
        <a:bodyPr/>
        <a:lstStyle/>
        <a:p>
          <a:endParaRPr lang="ru-RU"/>
        </a:p>
      </dgm:t>
    </dgm:pt>
    <dgm:pt modelId="{20F7BFA8-FD0F-4E9D-8F5E-8B4288C95431}">
      <dgm:prSet phldrT="[Текст]" custT="1"/>
      <dgm:spPr/>
      <dgm:t>
        <a:bodyPr/>
        <a:lstStyle/>
        <a:p>
          <a:r>
            <a:rPr lang="ru-RU" sz="1800" dirty="0"/>
            <a:t>на занятиях включает задания на развитие внимания и памяти, стимуляцию словесно-логического мышления детей</a:t>
          </a:r>
        </a:p>
      </dgm:t>
    </dgm:pt>
    <dgm:pt modelId="{F5768835-D08E-455A-BB9B-5FE4B7826871}" type="parTrans" cxnId="{700D667E-8832-4677-90F6-D1D73B9DD206}">
      <dgm:prSet/>
      <dgm:spPr/>
      <dgm:t>
        <a:bodyPr/>
        <a:lstStyle/>
        <a:p>
          <a:endParaRPr lang="ru-RU"/>
        </a:p>
      </dgm:t>
    </dgm:pt>
    <dgm:pt modelId="{C4A53D36-1090-43A5-BB22-F07DBA5A9239}" type="sibTrans" cxnId="{700D667E-8832-4677-90F6-D1D73B9DD206}">
      <dgm:prSet/>
      <dgm:spPr/>
      <dgm:t>
        <a:bodyPr/>
        <a:lstStyle/>
        <a:p>
          <a:endParaRPr lang="ru-RU"/>
        </a:p>
      </dgm:t>
    </dgm:pt>
    <dgm:pt modelId="{C7C82CEC-5466-4840-A430-8B756732E857}">
      <dgm:prSet phldrT="[Текст]" custT="1"/>
      <dgm:spPr/>
      <dgm:t>
        <a:bodyPr/>
        <a:lstStyle/>
        <a:p>
          <a:r>
            <a:rPr lang="ru-RU" sz="1800" dirty="0"/>
            <a:t>развивают произвольную пальцевую моторику детей</a:t>
          </a:r>
          <a:endParaRPr lang="ru-RU" sz="1600" dirty="0"/>
        </a:p>
      </dgm:t>
    </dgm:pt>
    <dgm:pt modelId="{1184CEE9-BE48-4AF3-8065-7AD792718D56}" type="parTrans" cxnId="{2C52C28B-0AC7-4797-94D8-5A1F11F88255}">
      <dgm:prSet/>
      <dgm:spPr/>
      <dgm:t>
        <a:bodyPr/>
        <a:lstStyle/>
        <a:p>
          <a:endParaRPr lang="ru-RU"/>
        </a:p>
      </dgm:t>
    </dgm:pt>
    <dgm:pt modelId="{41707147-0AE0-46CB-BA8B-294A4A5ABF52}" type="sibTrans" cxnId="{2C52C28B-0AC7-4797-94D8-5A1F11F88255}">
      <dgm:prSet/>
      <dgm:spPr/>
      <dgm:t>
        <a:bodyPr/>
        <a:lstStyle/>
        <a:p>
          <a:endParaRPr lang="ru-RU"/>
        </a:p>
      </dgm:t>
    </dgm:pt>
    <dgm:pt modelId="{F863AE10-5853-4F50-B6B2-B3212FC8CD2A}">
      <dgm:prSet custT="1"/>
      <dgm:spPr/>
      <dgm:t>
        <a:bodyPr/>
        <a:lstStyle/>
        <a:p>
          <a:r>
            <a:rPr lang="ru-RU" sz="1800" dirty="0"/>
            <a:t>закрепляет речевые навыки по заданию логопеда</a:t>
          </a:r>
        </a:p>
      </dgm:t>
    </dgm:pt>
    <dgm:pt modelId="{8F5D587D-BF57-408B-9E97-387E9938705F}" type="parTrans" cxnId="{CB4FA60B-A037-41CC-AFD5-896B88A56A67}">
      <dgm:prSet/>
      <dgm:spPr/>
      <dgm:t>
        <a:bodyPr/>
        <a:lstStyle/>
        <a:p>
          <a:endParaRPr lang="ru-RU"/>
        </a:p>
      </dgm:t>
    </dgm:pt>
    <dgm:pt modelId="{FBDE1C23-6AB4-4097-B941-0726A17D81A2}" type="sibTrans" cxnId="{CB4FA60B-A037-41CC-AFD5-896B88A56A67}">
      <dgm:prSet/>
      <dgm:spPr/>
      <dgm:t>
        <a:bodyPr/>
        <a:lstStyle/>
        <a:p>
          <a:endParaRPr lang="ru-RU"/>
        </a:p>
      </dgm:t>
    </dgm:pt>
    <dgm:pt modelId="{82865016-83F8-480A-A2A5-907C2F6D47A7}" type="pres">
      <dgm:prSet presAssocID="{339E799B-39F2-4627-A7FE-157FAA5FEFB0}" presName="diagram" presStyleCnt="0">
        <dgm:presLayoutVars>
          <dgm:dir/>
          <dgm:resizeHandles val="exact"/>
        </dgm:presLayoutVars>
      </dgm:prSet>
      <dgm:spPr/>
    </dgm:pt>
    <dgm:pt modelId="{4C9969FC-33EF-4390-9B62-60C5E84C875B}" type="pres">
      <dgm:prSet presAssocID="{F9AD1286-83B4-44D7-931D-8482579242EF}" presName="node" presStyleLbl="node1" presStyleIdx="0" presStyleCnt="5" custScaleX="115176" custScaleY="193827" custLinFactNeighborX="-24590" custLinFactNeighborY="-293">
        <dgm:presLayoutVars>
          <dgm:bulletEnabled val="1"/>
        </dgm:presLayoutVars>
      </dgm:prSet>
      <dgm:spPr/>
    </dgm:pt>
    <dgm:pt modelId="{6C44267D-E816-4BC7-B166-A864B3D882A2}" type="pres">
      <dgm:prSet presAssocID="{19DE3102-3DFE-4721-9758-02F43518DB13}" presName="sibTrans" presStyleCnt="0"/>
      <dgm:spPr/>
    </dgm:pt>
    <dgm:pt modelId="{00ABF443-6F59-4C73-BAF7-72A872FA2396}" type="pres">
      <dgm:prSet presAssocID="{F863AE10-5853-4F50-B6B2-B3212FC8CD2A}" presName="node" presStyleLbl="node1" presStyleIdx="1" presStyleCnt="5" custScaleY="139029" custLinFactNeighborX="-13412" custLinFactNeighborY="-4829">
        <dgm:presLayoutVars>
          <dgm:bulletEnabled val="1"/>
        </dgm:presLayoutVars>
      </dgm:prSet>
      <dgm:spPr/>
    </dgm:pt>
    <dgm:pt modelId="{5F0A1000-70C6-4B78-A676-7FB88F74CD28}" type="pres">
      <dgm:prSet presAssocID="{FBDE1C23-6AB4-4097-B941-0726A17D81A2}" presName="sibTrans" presStyleCnt="0"/>
      <dgm:spPr/>
    </dgm:pt>
    <dgm:pt modelId="{DCBBCA03-BDDE-4FF7-A8E6-FBC9FDC3140C}" type="pres">
      <dgm:prSet presAssocID="{87999D71-0FC3-4CF4-BBA1-74205D9648FB}" presName="node" presStyleLbl="node1" presStyleIdx="2" presStyleCnt="5" custScaleX="107642" custScaleY="252740" custLinFactY="11845" custLinFactNeighborX="5012" custLinFactNeighborY="100000">
        <dgm:presLayoutVars>
          <dgm:bulletEnabled val="1"/>
        </dgm:presLayoutVars>
      </dgm:prSet>
      <dgm:spPr/>
    </dgm:pt>
    <dgm:pt modelId="{053F44ED-0AAC-47B5-922F-F3218CDC5B4B}" type="pres">
      <dgm:prSet presAssocID="{FDF2563A-7362-41A4-A6B5-90BBB3FDC126}" presName="sibTrans" presStyleCnt="0"/>
      <dgm:spPr/>
    </dgm:pt>
    <dgm:pt modelId="{1F5614A1-9827-455B-882E-D91D28DC3C86}" type="pres">
      <dgm:prSet presAssocID="{20F7BFA8-FD0F-4E9D-8F5E-8B4288C95431}" presName="node" presStyleLbl="node1" presStyleIdx="3" presStyleCnt="5" custScaleX="120478" custScaleY="190556" custLinFactNeighborX="-79307" custLinFactNeighborY="-26555">
        <dgm:presLayoutVars>
          <dgm:bulletEnabled val="1"/>
        </dgm:presLayoutVars>
      </dgm:prSet>
      <dgm:spPr/>
    </dgm:pt>
    <dgm:pt modelId="{24190997-1FCE-4FF7-B8FB-85C0AE74BB15}" type="pres">
      <dgm:prSet presAssocID="{C4A53D36-1090-43A5-BB22-F07DBA5A9239}" presName="sibTrans" presStyleCnt="0"/>
      <dgm:spPr/>
    </dgm:pt>
    <dgm:pt modelId="{299247BE-FDAD-4E77-8101-EF31B7FDAD51}" type="pres">
      <dgm:prSet presAssocID="{C7C82CEC-5466-4840-A430-8B756732E857}" presName="node" presStyleLbl="node1" presStyleIdx="4" presStyleCnt="5" custScaleY="164948" custLinFactNeighborX="-71134" custLinFactNeighborY="-32808">
        <dgm:presLayoutVars>
          <dgm:bulletEnabled val="1"/>
        </dgm:presLayoutVars>
      </dgm:prSet>
      <dgm:spPr/>
    </dgm:pt>
  </dgm:ptLst>
  <dgm:cxnLst>
    <dgm:cxn modelId="{67303503-D38D-444A-9F70-2590B66CD9A0}" type="presOf" srcId="{C7C82CEC-5466-4840-A430-8B756732E857}" destId="{299247BE-FDAD-4E77-8101-EF31B7FDAD51}" srcOrd="0" destOrd="0" presId="urn:microsoft.com/office/officeart/2005/8/layout/default"/>
    <dgm:cxn modelId="{CB4FA60B-A037-41CC-AFD5-896B88A56A67}" srcId="{339E799B-39F2-4627-A7FE-157FAA5FEFB0}" destId="{F863AE10-5853-4F50-B6B2-B3212FC8CD2A}" srcOrd="1" destOrd="0" parTransId="{8F5D587D-BF57-408B-9E97-387E9938705F}" sibTransId="{FBDE1C23-6AB4-4097-B941-0726A17D81A2}"/>
    <dgm:cxn modelId="{D35E913D-29D0-417C-99AC-B8CA4235A8C0}" type="presOf" srcId="{F863AE10-5853-4F50-B6B2-B3212FC8CD2A}" destId="{00ABF443-6F59-4C73-BAF7-72A872FA2396}" srcOrd="0" destOrd="0" presId="urn:microsoft.com/office/officeart/2005/8/layout/default"/>
    <dgm:cxn modelId="{28E6D53D-AFBE-46BA-909D-81A74A895DB4}" srcId="{339E799B-39F2-4627-A7FE-157FAA5FEFB0}" destId="{87999D71-0FC3-4CF4-BBA1-74205D9648FB}" srcOrd="2" destOrd="0" parTransId="{2D1AF252-E4DD-44AA-9733-5B20FF7EC2DD}" sibTransId="{FDF2563A-7362-41A4-A6B5-90BBB3FDC126}"/>
    <dgm:cxn modelId="{D3BFFD60-2BB1-4A1D-B0CD-CC9962EB14BF}" type="presOf" srcId="{87999D71-0FC3-4CF4-BBA1-74205D9648FB}" destId="{DCBBCA03-BDDE-4FF7-A8E6-FBC9FDC3140C}" srcOrd="0" destOrd="0" presId="urn:microsoft.com/office/officeart/2005/8/layout/default"/>
    <dgm:cxn modelId="{85A7C154-6F60-440F-BFBA-FE351A710F5B}" type="presOf" srcId="{20F7BFA8-FD0F-4E9D-8F5E-8B4288C95431}" destId="{1F5614A1-9827-455B-882E-D91D28DC3C86}" srcOrd="0" destOrd="0" presId="urn:microsoft.com/office/officeart/2005/8/layout/default"/>
    <dgm:cxn modelId="{700D667E-8832-4677-90F6-D1D73B9DD206}" srcId="{339E799B-39F2-4627-A7FE-157FAA5FEFB0}" destId="{20F7BFA8-FD0F-4E9D-8F5E-8B4288C95431}" srcOrd="3" destOrd="0" parTransId="{F5768835-D08E-455A-BB9B-5FE4B7826871}" sibTransId="{C4A53D36-1090-43A5-BB22-F07DBA5A9239}"/>
    <dgm:cxn modelId="{2C52C28B-0AC7-4797-94D8-5A1F11F88255}" srcId="{339E799B-39F2-4627-A7FE-157FAA5FEFB0}" destId="{C7C82CEC-5466-4840-A430-8B756732E857}" srcOrd="4" destOrd="0" parTransId="{1184CEE9-BE48-4AF3-8065-7AD792718D56}" sibTransId="{41707147-0AE0-46CB-BA8B-294A4A5ABF52}"/>
    <dgm:cxn modelId="{ADB8E097-1B4F-42E9-947E-1E96703F8AD0}" type="presOf" srcId="{F9AD1286-83B4-44D7-931D-8482579242EF}" destId="{4C9969FC-33EF-4390-9B62-60C5E84C875B}" srcOrd="0" destOrd="0" presId="urn:microsoft.com/office/officeart/2005/8/layout/default"/>
    <dgm:cxn modelId="{6384839D-16A3-43EF-B6C6-E69F16980D3C}" srcId="{339E799B-39F2-4627-A7FE-157FAA5FEFB0}" destId="{F9AD1286-83B4-44D7-931D-8482579242EF}" srcOrd="0" destOrd="0" parTransId="{504BA128-C756-4F52-989D-E5E2E867C669}" sibTransId="{19DE3102-3DFE-4721-9758-02F43518DB13}"/>
    <dgm:cxn modelId="{54EE61EC-6D3B-4A4E-AD9B-1C68BB399A3B}" type="presOf" srcId="{339E799B-39F2-4627-A7FE-157FAA5FEFB0}" destId="{82865016-83F8-480A-A2A5-907C2F6D47A7}" srcOrd="0" destOrd="0" presId="urn:microsoft.com/office/officeart/2005/8/layout/default"/>
    <dgm:cxn modelId="{BFA1A299-814A-47D3-A990-E7B15D5329B3}" type="presParOf" srcId="{82865016-83F8-480A-A2A5-907C2F6D47A7}" destId="{4C9969FC-33EF-4390-9B62-60C5E84C875B}" srcOrd="0" destOrd="0" presId="urn:microsoft.com/office/officeart/2005/8/layout/default"/>
    <dgm:cxn modelId="{8D81D8F4-EB8B-44CC-8FAA-84D934EA3DAC}" type="presParOf" srcId="{82865016-83F8-480A-A2A5-907C2F6D47A7}" destId="{6C44267D-E816-4BC7-B166-A864B3D882A2}" srcOrd="1" destOrd="0" presId="urn:microsoft.com/office/officeart/2005/8/layout/default"/>
    <dgm:cxn modelId="{FC9B1D70-08B9-4C5A-B757-E6B5C1E07E05}" type="presParOf" srcId="{82865016-83F8-480A-A2A5-907C2F6D47A7}" destId="{00ABF443-6F59-4C73-BAF7-72A872FA2396}" srcOrd="2" destOrd="0" presId="urn:microsoft.com/office/officeart/2005/8/layout/default"/>
    <dgm:cxn modelId="{0B4B6D84-A719-406A-8106-6700E54F9E8A}" type="presParOf" srcId="{82865016-83F8-480A-A2A5-907C2F6D47A7}" destId="{5F0A1000-70C6-4B78-A676-7FB88F74CD28}" srcOrd="3" destOrd="0" presId="urn:microsoft.com/office/officeart/2005/8/layout/default"/>
    <dgm:cxn modelId="{CCD0FDDB-6B35-4E33-B22A-D4AE2A876D20}" type="presParOf" srcId="{82865016-83F8-480A-A2A5-907C2F6D47A7}" destId="{DCBBCA03-BDDE-4FF7-A8E6-FBC9FDC3140C}" srcOrd="4" destOrd="0" presId="urn:microsoft.com/office/officeart/2005/8/layout/default"/>
    <dgm:cxn modelId="{D23B7F0A-0958-4D66-8411-81395677D4E3}" type="presParOf" srcId="{82865016-83F8-480A-A2A5-907C2F6D47A7}" destId="{053F44ED-0AAC-47B5-922F-F3218CDC5B4B}" srcOrd="5" destOrd="0" presId="urn:microsoft.com/office/officeart/2005/8/layout/default"/>
    <dgm:cxn modelId="{87C3B429-6DA6-435C-A344-8851AA5B57D6}" type="presParOf" srcId="{82865016-83F8-480A-A2A5-907C2F6D47A7}" destId="{1F5614A1-9827-455B-882E-D91D28DC3C86}" srcOrd="6" destOrd="0" presId="urn:microsoft.com/office/officeart/2005/8/layout/default"/>
    <dgm:cxn modelId="{F8232B15-40DB-4BCF-A401-3D89A9BA5281}" type="presParOf" srcId="{82865016-83F8-480A-A2A5-907C2F6D47A7}" destId="{24190997-1FCE-4FF7-B8FB-85C0AE74BB15}" srcOrd="7" destOrd="0" presId="urn:microsoft.com/office/officeart/2005/8/layout/default"/>
    <dgm:cxn modelId="{A278298A-C9D8-4E16-825D-59C47D2E2A12}" type="presParOf" srcId="{82865016-83F8-480A-A2A5-907C2F6D47A7}" destId="{299247BE-FDAD-4E77-8101-EF31B7FDAD51}"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BB4281-FAA3-4A03-99DE-62A04FE6DA6C}">
      <dsp:nvSpPr>
        <dsp:cNvPr id="0" name=""/>
        <dsp:cNvSpPr/>
      </dsp:nvSpPr>
      <dsp:spPr>
        <a:xfrm rot="5400000">
          <a:off x="-273133" y="282702"/>
          <a:ext cx="1820891" cy="1274623"/>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ru-RU" sz="2100" kern="1200" dirty="0"/>
            <a:t>1 уровень</a:t>
          </a:r>
        </a:p>
      </dsp:txBody>
      <dsp:txXfrm rot="-5400000">
        <a:off x="2" y="646880"/>
        <a:ext cx="1274623" cy="546268"/>
      </dsp:txXfrm>
    </dsp:sp>
    <dsp:sp modelId="{20DF552B-1B64-474C-B609-792F3304BAE0}">
      <dsp:nvSpPr>
        <dsp:cNvPr id="0" name=""/>
        <dsp:cNvSpPr/>
      </dsp:nvSpPr>
      <dsp:spPr>
        <a:xfrm rot="5400000">
          <a:off x="3958126" y="-2673933"/>
          <a:ext cx="1183579" cy="6550584"/>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ru-RU" sz="1800" kern="1200" dirty="0"/>
            <a:t>Бедность словарного запаса</a:t>
          </a:r>
        </a:p>
        <a:p>
          <a:pPr marL="171450" lvl="1" indent="-171450" algn="l" defTabSz="800100">
            <a:lnSpc>
              <a:spcPct val="90000"/>
            </a:lnSpc>
            <a:spcBef>
              <a:spcPct val="0"/>
            </a:spcBef>
            <a:spcAft>
              <a:spcPct val="15000"/>
            </a:spcAft>
            <a:buChar char="•"/>
          </a:pPr>
          <a:r>
            <a:rPr lang="ru-RU" sz="1800" kern="1200" dirty="0"/>
            <a:t>Речь ситуативная</a:t>
          </a:r>
        </a:p>
        <a:p>
          <a:pPr marL="171450" lvl="1" indent="-171450" algn="l" defTabSz="800100">
            <a:lnSpc>
              <a:spcPct val="90000"/>
            </a:lnSpc>
            <a:spcBef>
              <a:spcPct val="0"/>
            </a:spcBef>
            <a:spcAft>
              <a:spcPct val="15000"/>
            </a:spcAft>
            <a:buChar char="•"/>
          </a:pPr>
          <a:r>
            <a:rPr lang="ru-RU" sz="1800" kern="1200" dirty="0"/>
            <a:t>Звукопроизношение нарушено</a:t>
          </a:r>
        </a:p>
        <a:p>
          <a:pPr marL="171450" lvl="1" indent="-171450" algn="l" defTabSz="800100">
            <a:lnSpc>
              <a:spcPct val="90000"/>
            </a:lnSpc>
            <a:spcBef>
              <a:spcPct val="0"/>
            </a:spcBef>
            <a:spcAft>
              <a:spcPct val="15000"/>
            </a:spcAft>
            <a:buChar char="•"/>
          </a:pPr>
          <a:r>
            <a:rPr lang="ru-RU" sz="1800" kern="1200" dirty="0"/>
            <a:t>Слоговая структура грубо нарушена</a:t>
          </a:r>
          <a:endParaRPr lang="ru-RU" sz="1500" kern="1200" dirty="0"/>
        </a:p>
      </dsp:txBody>
      <dsp:txXfrm rot="-5400000">
        <a:off x="1274624" y="67347"/>
        <a:ext cx="6492806" cy="1068023"/>
      </dsp:txXfrm>
    </dsp:sp>
    <dsp:sp modelId="{F923A069-6F0F-48F6-9787-80BF54A136F6}">
      <dsp:nvSpPr>
        <dsp:cNvPr id="0" name=""/>
        <dsp:cNvSpPr/>
      </dsp:nvSpPr>
      <dsp:spPr>
        <a:xfrm rot="5400000">
          <a:off x="-273133" y="1918588"/>
          <a:ext cx="1820891" cy="1274623"/>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ru-RU" sz="2100" kern="1200" dirty="0"/>
            <a:t>2 уровень</a:t>
          </a:r>
        </a:p>
      </dsp:txBody>
      <dsp:txXfrm rot="-5400000">
        <a:off x="2" y="2282766"/>
        <a:ext cx="1274623" cy="546268"/>
      </dsp:txXfrm>
    </dsp:sp>
    <dsp:sp modelId="{4EB4BD2A-F167-4A71-8F7B-8339AE5DF6B8}">
      <dsp:nvSpPr>
        <dsp:cNvPr id="0" name=""/>
        <dsp:cNvSpPr/>
      </dsp:nvSpPr>
      <dsp:spPr>
        <a:xfrm rot="5400000">
          <a:off x="3958126" y="-1038047"/>
          <a:ext cx="1183579" cy="6550584"/>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ru-RU" sz="1800" kern="1200" dirty="0"/>
            <a:t>Фразовая речь грубо </a:t>
          </a:r>
          <a:r>
            <a:rPr lang="ru-RU" sz="1800" kern="1200" dirty="0" err="1"/>
            <a:t>аграмматична</a:t>
          </a:r>
          <a:endParaRPr lang="ru-RU" sz="1800" kern="1200" dirty="0"/>
        </a:p>
        <a:p>
          <a:pPr marL="171450" lvl="1" indent="-171450" algn="l" defTabSz="800100">
            <a:lnSpc>
              <a:spcPct val="90000"/>
            </a:lnSpc>
            <a:spcBef>
              <a:spcPct val="0"/>
            </a:spcBef>
            <a:spcAft>
              <a:spcPct val="15000"/>
            </a:spcAft>
            <a:buChar char="•"/>
          </a:pPr>
          <a:r>
            <a:rPr lang="ru-RU" sz="1800" kern="1200" dirty="0"/>
            <a:t>10-15 дефектно произносимых звуков</a:t>
          </a:r>
        </a:p>
        <a:p>
          <a:pPr marL="171450" lvl="1" indent="-171450" algn="l" defTabSz="800100">
            <a:lnSpc>
              <a:spcPct val="90000"/>
            </a:lnSpc>
            <a:spcBef>
              <a:spcPct val="0"/>
            </a:spcBef>
            <a:spcAft>
              <a:spcPct val="15000"/>
            </a:spcAft>
            <a:buChar char="•"/>
          </a:pPr>
          <a:r>
            <a:rPr lang="ru-RU" sz="1800" kern="1200" dirty="0"/>
            <a:t>Низкий уровень восприятия фонем</a:t>
          </a:r>
        </a:p>
        <a:p>
          <a:pPr marL="171450" lvl="1" indent="-171450" algn="l" defTabSz="800100">
            <a:lnSpc>
              <a:spcPct val="90000"/>
            </a:lnSpc>
            <a:spcBef>
              <a:spcPct val="0"/>
            </a:spcBef>
            <a:spcAft>
              <a:spcPct val="15000"/>
            </a:spcAft>
            <a:buChar char="•"/>
          </a:pPr>
          <a:r>
            <a:rPr lang="ru-RU" sz="1800" kern="1200" dirty="0"/>
            <a:t>Отсутствие навыков словообразования</a:t>
          </a:r>
        </a:p>
      </dsp:txBody>
      <dsp:txXfrm rot="-5400000">
        <a:off x="1274624" y="1703233"/>
        <a:ext cx="6492806" cy="1068023"/>
      </dsp:txXfrm>
    </dsp:sp>
    <dsp:sp modelId="{03173516-6E26-4229-A21B-75A2CC42BA5C}">
      <dsp:nvSpPr>
        <dsp:cNvPr id="0" name=""/>
        <dsp:cNvSpPr/>
      </dsp:nvSpPr>
      <dsp:spPr>
        <a:xfrm rot="5400000">
          <a:off x="-273133" y="3715033"/>
          <a:ext cx="1820891" cy="1274623"/>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ru-RU" sz="2100" kern="1200" dirty="0"/>
            <a:t>3 уровень</a:t>
          </a:r>
        </a:p>
      </dsp:txBody>
      <dsp:txXfrm rot="-5400000">
        <a:off x="2" y="4079211"/>
        <a:ext cx="1274623" cy="546268"/>
      </dsp:txXfrm>
    </dsp:sp>
    <dsp:sp modelId="{BC4D39F5-2B13-498A-8F10-A8E4CD9F5DCC}">
      <dsp:nvSpPr>
        <dsp:cNvPr id="0" name=""/>
        <dsp:cNvSpPr/>
      </dsp:nvSpPr>
      <dsp:spPr>
        <a:xfrm rot="5400000">
          <a:off x="3797567" y="758397"/>
          <a:ext cx="1504696" cy="6550584"/>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ru-RU" sz="1800" kern="1200" dirty="0"/>
            <a:t>Ошибки в согласовании</a:t>
          </a:r>
        </a:p>
        <a:p>
          <a:pPr marL="171450" lvl="1" indent="-171450" algn="l" defTabSz="800100">
            <a:lnSpc>
              <a:spcPct val="90000"/>
            </a:lnSpc>
            <a:spcBef>
              <a:spcPct val="0"/>
            </a:spcBef>
            <a:spcAft>
              <a:spcPct val="15000"/>
            </a:spcAft>
            <a:buChar char="•"/>
          </a:pPr>
          <a:r>
            <a:rPr lang="ru-RU" sz="1800" kern="1200" dirty="0"/>
            <a:t>Затруднения в использовании сложных синтаксических конструкций </a:t>
          </a:r>
        </a:p>
        <a:p>
          <a:pPr marL="171450" lvl="1" indent="-171450" algn="l" defTabSz="800100">
            <a:lnSpc>
              <a:spcPct val="90000"/>
            </a:lnSpc>
            <a:spcBef>
              <a:spcPct val="0"/>
            </a:spcBef>
            <a:spcAft>
              <a:spcPct val="15000"/>
            </a:spcAft>
            <a:buChar char="•"/>
          </a:pPr>
          <a:r>
            <a:rPr lang="ru-RU" sz="1800" kern="1200" dirty="0"/>
            <a:t>Ошибки в произношении основных групп звуков</a:t>
          </a:r>
        </a:p>
        <a:p>
          <a:pPr marL="171450" lvl="1" indent="-171450" algn="l" defTabSz="800100">
            <a:lnSpc>
              <a:spcPct val="90000"/>
            </a:lnSpc>
            <a:spcBef>
              <a:spcPct val="0"/>
            </a:spcBef>
            <a:spcAft>
              <a:spcPct val="15000"/>
            </a:spcAft>
            <a:buChar char="•"/>
          </a:pPr>
          <a:r>
            <a:rPr lang="ru-RU" sz="1800" kern="1200" dirty="0"/>
            <a:t>Нарушения слоговой структуры</a:t>
          </a:r>
        </a:p>
      </dsp:txBody>
      <dsp:txXfrm rot="-5400000">
        <a:off x="1274624" y="3354794"/>
        <a:ext cx="6477131" cy="13577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9969FC-33EF-4390-9B62-60C5E84C875B}">
      <dsp:nvSpPr>
        <dsp:cNvPr id="0" name=""/>
        <dsp:cNvSpPr/>
      </dsp:nvSpPr>
      <dsp:spPr>
        <a:xfrm>
          <a:off x="261411" y="321612"/>
          <a:ext cx="2110209" cy="213073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dirty="0"/>
            <a:t>максимально пополняет, уточняет и активизирует словарный запас детей в процессе режимных моментов</a:t>
          </a:r>
        </a:p>
      </dsp:txBody>
      <dsp:txXfrm>
        <a:off x="261411" y="321612"/>
        <a:ext cx="2110209" cy="2130733"/>
      </dsp:txXfrm>
    </dsp:sp>
    <dsp:sp modelId="{00ABF443-6F59-4C73-BAF7-72A872FA2396}">
      <dsp:nvSpPr>
        <dsp:cNvPr id="0" name=""/>
        <dsp:cNvSpPr/>
      </dsp:nvSpPr>
      <dsp:spPr>
        <a:xfrm>
          <a:off x="2759635" y="572944"/>
          <a:ext cx="1832160" cy="152834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dirty="0"/>
            <a:t>закрепляет речевые навыки по заданию логопеда</a:t>
          </a:r>
        </a:p>
      </dsp:txBody>
      <dsp:txXfrm>
        <a:off x="2759635" y="572944"/>
        <a:ext cx="1832160" cy="1528340"/>
      </dsp:txXfrm>
    </dsp:sp>
    <dsp:sp modelId="{DCBBCA03-BDDE-4FF7-A8E6-FBC9FDC3140C}">
      <dsp:nvSpPr>
        <dsp:cNvPr id="0" name=""/>
        <dsp:cNvSpPr/>
      </dsp:nvSpPr>
      <dsp:spPr>
        <a:xfrm>
          <a:off x="5112569" y="1230527"/>
          <a:ext cx="1972174" cy="277836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dirty="0"/>
            <a:t>осуществляет систематический контроль за поставленными звуками и грамматической правильностью речи детей на занятиях и в свободной деятельности</a:t>
          </a:r>
        </a:p>
      </dsp:txBody>
      <dsp:txXfrm>
        <a:off x="5112569" y="1230527"/>
        <a:ext cx="1972174" cy="2778361"/>
      </dsp:txXfrm>
    </dsp:sp>
    <dsp:sp modelId="{1F5614A1-9827-455B-882E-D91D28DC3C86}">
      <dsp:nvSpPr>
        <dsp:cNvPr id="0" name=""/>
        <dsp:cNvSpPr/>
      </dsp:nvSpPr>
      <dsp:spPr>
        <a:xfrm>
          <a:off x="288032" y="2670678"/>
          <a:ext cx="2207350" cy="209477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dirty="0"/>
            <a:t>на занятиях включает задания на развитие внимания и памяти, стимуляцию словесно-логического мышления детей</a:t>
          </a:r>
        </a:p>
      </dsp:txBody>
      <dsp:txXfrm>
        <a:off x="288032" y="2670678"/>
        <a:ext cx="2207350" cy="2094775"/>
      </dsp:txXfrm>
    </dsp:sp>
    <dsp:sp modelId="{299247BE-FDAD-4E77-8101-EF31B7FDAD51}">
      <dsp:nvSpPr>
        <dsp:cNvPr id="0" name=""/>
        <dsp:cNvSpPr/>
      </dsp:nvSpPr>
      <dsp:spPr>
        <a:xfrm>
          <a:off x="2828341" y="2742693"/>
          <a:ext cx="1832160" cy="181326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dirty="0"/>
            <a:t>развивают произвольную пальцевую моторику детей</a:t>
          </a:r>
          <a:endParaRPr lang="ru-RU" sz="1600" kern="1200" dirty="0"/>
        </a:p>
      </dsp:txBody>
      <dsp:txXfrm>
        <a:off x="2828341" y="2742693"/>
        <a:ext cx="1832160" cy="181326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ACFF60-6CF7-4946-97C2-AED59ACF50F9}" type="datetimeFigureOut">
              <a:rPr lang="ru-RU" smtClean="0"/>
              <a:pPr/>
              <a:t>04.10.2022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23F140-2CFE-467F-BAC6-FC636718AD47}" type="slidenum">
              <a:rPr lang="ru-RU" smtClean="0"/>
              <a:pPr/>
              <a:t>‹#›</a:t>
            </a:fld>
            <a:endParaRPr lang="ru-RU"/>
          </a:p>
        </p:txBody>
      </p:sp>
    </p:spTree>
    <p:extLst>
      <p:ext uri="{BB962C8B-B14F-4D97-AF65-F5344CB8AC3E}">
        <p14:creationId xmlns:p14="http://schemas.microsoft.com/office/powerpoint/2010/main" val="1381150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 Уважаемые преподаватели и студенты вашему вниманию предоставляется исследовательская работа на тему «...»</a:t>
            </a:r>
          </a:p>
          <a:p>
            <a:r>
              <a:rPr lang="ru-RU" dirty="0"/>
              <a:t>На сегодняшний день число дошкольников с нарушениями речи</a:t>
            </a:r>
          </a:p>
          <a:p>
            <a:r>
              <a:rPr lang="ru-RU" dirty="0"/>
              <a:t>увеличивается. Коррекционная работа с дошкольниками, страдающими общим</a:t>
            </a:r>
          </a:p>
          <a:p>
            <a:r>
              <a:rPr lang="ru-RU" dirty="0"/>
              <a:t>недоразвитием речи, представляет сложную проблему для специалистов, так</a:t>
            </a:r>
          </a:p>
          <a:p>
            <a:r>
              <a:rPr lang="ru-RU" dirty="0"/>
              <a:t>как данная группа детей характеризуется различной природой дефекта и</a:t>
            </a:r>
          </a:p>
          <a:p>
            <a:r>
              <a:rPr lang="ru-RU" dirty="0"/>
              <a:t>неоднородностью клинических проявлений. В дошкольных образовательных</a:t>
            </a:r>
          </a:p>
          <a:p>
            <a:r>
              <a:rPr lang="ru-RU" dirty="0"/>
              <a:t>учреждениях ведется работа по преодолению речевых дефектов, в которой</a:t>
            </a:r>
          </a:p>
          <a:p>
            <a:r>
              <a:rPr lang="ru-RU" dirty="0"/>
              <a:t>задействованы многие специалисты – учителя-логопеды, педагоги-психологи,</a:t>
            </a:r>
          </a:p>
          <a:p>
            <a:r>
              <a:rPr lang="ru-RU" dirty="0"/>
              <a:t>дефектологи, инструкторы по физической культуре, медицинский персонал и</a:t>
            </a:r>
          </a:p>
          <a:p>
            <a:r>
              <a:rPr lang="ru-RU" dirty="0"/>
              <a:t>воспитатели. Характерные особенности детей с общим нарушением речи проявляются на занятиях, в игровой и бытовой деятельности. Воспитатели групп для детей с ОНР сталкиваются с необходимостью постоянно искать подход к трудным и неконтактным детям, обучать их нормам и требованиям общения в коллективе, без которых невозможна социализация и полноценное воспитание. Именно важность работы воспитателя и определил выбор тему моей исследовательской работы.</a:t>
            </a:r>
          </a:p>
          <a:p>
            <a:endParaRPr lang="ru-RU" dirty="0"/>
          </a:p>
        </p:txBody>
      </p:sp>
      <p:sp>
        <p:nvSpPr>
          <p:cNvPr id="4" name="Номер слайда 3"/>
          <p:cNvSpPr>
            <a:spLocks noGrp="1"/>
          </p:cNvSpPr>
          <p:nvPr>
            <p:ph type="sldNum" sz="quarter" idx="5"/>
          </p:nvPr>
        </p:nvSpPr>
        <p:spPr/>
        <p:txBody>
          <a:bodyPr/>
          <a:lstStyle/>
          <a:p>
            <a:fld id="{B123F140-2CFE-467F-BAC6-FC636718AD47}" type="slidenum">
              <a:rPr lang="ru-RU" smtClean="0"/>
              <a:pPr/>
              <a:t>1</a:t>
            </a:fld>
            <a:endParaRPr lang="ru-RU"/>
          </a:p>
        </p:txBody>
      </p:sp>
    </p:spTree>
    <p:extLst>
      <p:ext uri="{BB962C8B-B14F-4D97-AF65-F5344CB8AC3E}">
        <p14:creationId xmlns:p14="http://schemas.microsoft.com/office/powerpoint/2010/main" val="215442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B123F140-2CFE-467F-BAC6-FC636718AD47}" type="slidenum">
              <a:rPr lang="ru-RU" smtClean="0"/>
              <a:pPr/>
              <a:t>12</a:t>
            </a:fld>
            <a:endParaRPr lang="ru-RU"/>
          </a:p>
        </p:txBody>
      </p:sp>
    </p:spTree>
    <p:extLst>
      <p:ext uri="{BB962C8B-B14F-4D97-AF65-F5344CB8AC3E}">
        <p14:creationId xmlns:p14="http://schemas.microsoft.com/office/powerpoint/2010/main" val="3468353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123F140-2CFE-467F-BAC6-FC636718AD47}" type="slidenum">
              <a:rPr lang="ru-RU" smtClean="0"/>
              <a:pPr/>
              <a:t>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Теоретическое обоснование Общего Недоразвития Речи было сформулировано Левиной Розой Евгеньевной  советским педагогом-психологом в 50 – 60 х. годах XX века на основе результатов многоаспектных исследований различных форм речевой патологии у детей дошкольного и школьного возраста.</a:t>
            </a:r>
          </a:p>
          <a:p>
            <a:r>
              <a:rPr lang="ru-RU" dirty="0"/>
              <a:t>Отклонения в формировании речи стали рассматриваться как нарушения развития, протекающие по законам иерархического строения высших психических функций. С позиций системного подхода был решён вопрос о структуре различных форм патологии речи в зависимости от состояния компонентов речевой системы.</a:t>
            </a:r>
          </a:p>
          <a:p>
            <a:r>
              <a:rPr lang="ru-RU" dirty="0"/>
              <a:t>Понятие общего недоразвития речи основывается на прогрессивной точке зрения о возможностях единого педагогического подхода к разнородным по своей этиологии проявлениям недоразвитости речи у детей, исходя из конкретного состояния языкового развития ребенка.</a:t>
            </a:r>
          </a:p>
          <a:p>
            <a:r>
              <a:rPr lang="ru-RU" dirty="0"/>
              <a:t>Жукова надежда Сергеевна утверждает, что к общему недоразвитию речи могут привести различные неблагоприятные воздействия, как во внутриутробном периоде развития, так и во время родов (родовая травма, асфиксия), а также в первые годы жизни ребёнка. Наиболее часто имеет место сочетание наследственной предрасположенности, неблагоприятного окружения и повреждения или нарушения созревания мозга под влиянием различных неблагоприятных факторов, действующих во внутриутробном периоде, в момент родов или в первые годы жизни ребёнка.</a:t>
            </a:r>
          </a:p>
          <a:p>
            <a:endParaRPr lang="ru-RU" dirty="0"/>
          </a:p>
        </p:txBody>
      </p:sp>
      <p:sp>
        <p:nvSpPr>
          <p:cNvPr id="4" name="Номер слайда 3"/>
          <p:cNvSpPr>
            <a:spLocks noGrp="1"/>
          </p:cNvSpPr>
          <p:nvPr>
            <p:ph type="sldNum" sz="quarter" idx="10"/>
          </p:nvPr>
        </p:nvSpPr>
        <p:spPr/>
        <p:txBody>
          <a:bodyPr/>
          <a:lstStyle/>
          <a:p>
            <a:fld id="{B123F140-2CFE-467F-BAC6-FC636718AD47}" type="slidenum">
              <a:rPr lang="ru-RU" smtClean="0"/>
              <a:pPr/>
              <a:t>4</a:t>
            </a:fld>
            <a:endParaRPr lang="ru-RU"/>
          </a:p>
        </p:txBody>
      </p:sp>
    </p:spTree>
    <p:extLst>
      <p:ext uri="{BB962C8B-B14F-4D97-AF65-F5344CB8AC3E}">
        <p14:creationId xmlns:p14="http://schemas.microsoft.com/office/powerpoint/2010/main" val="2381357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Принято различать несколько уровней общего недоразвития речи у детей.</a:t>
            </a:r>
          </a:p>
          <a:p>
            <a:r>
              <a:rPr lang="ru-RU" dirty="0"/>
              <a:t>Для первого уровня нарушения речевого развития характерно полное отсутствие речи. Дети только пытаются воспроизводить какие-то звуки, при этом один и тот же звук может обозначать несколько предметов. Для первого уровня общего нарушения речи характерна активная мимика и жестикуляция. Это является отличительной чертой, позволяющей дифференцировать общее недоразвитие речи от умственной отсталости. Дети на данном уровне развития речи способны употреблять в своей речи односложные предложения.</a:t>
            </a:r>
          </a:p>
          <a:p>
            <a:r>
              <a:rPr lang="ru-RU" dirty="0"/>
              <a:t>При переходе к следующему, второму уровню дети начинают использовать в своей речи хоть и искаженные, но часто встречающиеся слова. При этом начинает появляться незначительное представление о том, что в некоторых случаях слова в предложении необходимо изменять в соответствии с родом, полом, числом. Однако эти формы слов употребляются только в том случае, если окончание в словах ударное. Данный процесс формирования различных форм слова носят только начальный характер и могут ограничиваться только одной стороной словообразования (только число или только падеж). Если ребенка попросить построить рассказ по картинке, то он будет использовать только короткие предложения, но отличительной особенностью от предыдущего уровня является то, что они более грамматически правильные. Дети очень часто используют обобщающие слова для обозначения нескольких схожих по своей природе предметов.</a:t>
            </a:r>
          </a:p>
          <a:p>
            <a:r>
              <a:rPr lang="ru-RU" dirty="0"/>
              <a:t>Для третьего уровня характерно использование развернутой речи. Дети начинают использовать сложные предложения. Однако очень плохо идут на контакт с другими детьми или взрослыми, так как для правильного общения необходима мама, которая бы разъясняла собеседнику непонятные в произношении ребенка слова. При отсутствии такой поддержки со стороны родителей дети чаще всего замыкаются в себе. Для этого уровня очень характерна замена некоторых трудно произносимых для ребенка букв другими, так он заменяет мягким с такие буквы как с, ш, ц. Дети могут свободно излагать свои мысли, строить предложения, рассказывать о себе, близких, событиях, которые с ними произошли. Дети способны хорошо маскировать недоразвитие речи на этом уровне путем исключения из разговора слов, которые трудны для их произношении, но если ребенка поставить в ситуацию, когда такой обманный маневр невозможен, выступают пробелы в речевом развитии ребенка.</a:t>
            </a:r>
          </a:p>
          <a:p>
            <a:endParaRPr lang="ru-RU" dirty="0"/>
          </a:p>
        </p:txBody>
      </p:sp>
      <p:sp>
        <p:nvSpPr>
          <p:cNvPr id="4" name="Номер слайда 3"/>
          <p:cNvSpPr>
            <a:spLocks noGrp="1"/>
          </p:cNvSpPr>
          <p:nvPr>
            <p:ph type="sldNum" sz="quarter" idx="5"/>
          </p:nvPr>
        </p:nvSpPr>
        <p:spPr/>
        <p:txBody>
          <a:bodyPr/>
          <a:lstStyle/>
          <a:p>
            <a:fld id="{B123F140-2CFE-467F-BAC6-FC636718AD47}" type="slidenum">
              <a:rPr lang="ru-RU" smtClean="0"/>
              <a:pPr/>
              <a:t>5</a:t>
            </a:fld>
            <a:endParaRPr lang="ru-RU"/>
          </a:p>
        </p:txBody>
      </p:sp>
    </p:spTree>
    <p:extLst>
      <p:ext uri="{BB962C8B-B14F-4D97-AF65-F5344CB8AC3E}">
        <p14:creationId xmlns:p14="http://schemas.microsoft.com/office/powerpoint/2010/main" val="2304492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При нормальном речевом развитии дети к пяти-шести годам свободно пользуются развернутой фразовой речью, разными конструкциями сложных предложений. Они имеют достаточный словарный запас, владеют навыками словообразования и словоизменения. К этому времени окончательно формируется правильное звукопроизношение, готовность к звуковому анализу и синтезу. У всех детей с ОНР всегда отмечается нарушение звукопроизношения, недоразвитие фонематического слуха, выраженное отставание в формировании словарного запаса и грамматического строя речи. Речевое отставание отрицательно сказывается и на развитие памяти. При относительно сохранной смысловой, логической памяти у таких детей заметно снижение по сравнению с нормально говорящими сверстниками вербальная память и продуктивность запоминания. Детям с недоразвитием речи наряду с общей соматической ослабленностью присуще и некоторое отставание в развитии двигательной сферы. Социально значимой задачей в работе дошкольных учреждений является подготовка детей к успешному обучению в школе. При работе с детьми с ОНР особенно важно своевременно использовать потенциальные возможности детей данной категории, максимально корректировать недостатки в их развитии, преодолеть возможные трудности в дальнейшем школьном обучении.</a:t>
            </a:r>
          </a:p>
        </p:txBody>
      </p:sp>
      <p:sp>
        <p:nvSpPr>
          <p:cNvPr id="4" name="Номер слайда 3"/>
          <p:cNvSpPr>
            <a:spLocks noGrp="1"/>
          </p:cNvSpPr>
          <p:nvPr>
            <p:ph type="sldNum" sz="quarter" idx="5"/>
          </p:nvPr>
        </p:nvSpPr>
        <p:spPr/>
        <p:txBody>
          <a:bodyPr/>
          <a:lstStyle/>
          <a:p>
            <a:fld id="{B123F140-2CFE-467F-BAC6-FC636718AD47}" type="slidenum">
              <a:rPr lang="ru-RU" smtClean="0"/>
              <a:pPr/>
              <a:t>6</a:t>
            </a:fld>
            <a:endParaRPr lang="ru-RU"/>
          </a:p>
        </p:txBody>
      </p:sp>
    </p:spTree>
    <p:extLst>
      <p:ext uri="{BB962C8B-B14F-4D97-AF65-F5344CB8AC3E}">
        <p14:creationId xmlns:p14="http://schemas.microsoft.com/office/powerpoint/2010/main" val="3908538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Ключевые позиции в организации коррекционно-образовательного воздействия в группах компенсирующей направленности для детей с ОНР принадлежат учителям-логопедам, деятельности которых присущи достаточно широкие и разноплановые функции: диагностическая, профилактическая, коррекционно-педагогическая, организационно-методическая, консультативная, координирующая, контрольно-оценочная. Игнорирование хотя бы одной из них неизбежно приводит к снижению качества коррекционной работы с детьми в целом. Однако не следует забывать и достаточно сильном потенциале других участников коррекционно-образовательного процесса: педагогического коллектива, родителей, самого ребёнка, которые самым существенным образом могут влиять на сроки и результативность логопедической работы. Воспитатель помогает логопеду в преодолении ОНР и процессов, тесно связанных с ним, осуществляет ряд образовательных задач, предусмотренных общеобразовательной программой воспитания и обучения дошкольников. </a:t>
            </a:r>
          </a:p>
        </p:txBody>
      </p:sp>
      <p:sp>
        <p:nvSpPr>
          <p:cNvPr id="4" name="Номер слайда 3"/>
          <p:cNvSpPr>
            <a:spLocks noGrp="1"/>
          </p:cNvSpPr>
          <p:nvPr>
            <p:ph type="sldNum" sz="quarter" idx="5"/>
          </p:nvPr>
        </p:nvSpPr>
        <p:spPr/>
        <p:txBody>
          <a:bodyPr/>
          <a:lstStyle/>
          <a:p>
            <a:fld id="{B123F140-2CFE-467F-BAC6-FC636718AD47}" type="slidenum">
              <a:rPr lang="ru-RU" smtClean="0"/>
              <a:pPr/>
              <a:t>7</a:t>
            </a:fld>
            <a:endParaRPr lang="ru-RU"/>
          </a:p>
        </p:txBody>
      </p:sp>
    </p:spTree>
    <p:extLst>
      <p:ext uri="{BB962C8B-B14F-4D97-AF65-F5344CB8AC3E}">
        <p14:creationId xmlns:p14="http://schemas.microsoft.com/office/powerpoint/2010/main" val="1746065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Для активизации речевой активности у детей с ОНР необходимо использовать разные методы и приёмы. Разнообразие методов и приёмов, используемых целенаправленно на активизацию речевой деятельности детей, обеспечивает интересное речевое общение, стимулирует проявление собственной активности каждым ребёнком с речевым недоразвитием.</a:t>
            </a:r>
          </a:p>
        </p:txBody>
      </p:sp>
      <p:sp>
        <p:nvSpPr>
          <p:cNvPr id="4" name="Номер слайда 3"/>
          <p:cNvSpPr>
            <a:spLocks noGrp="1"/>
          </p:cNvSpPr>
          <p:nvPr>
            <p:ph type="sldNum" sz="quarter" idx="5"/>
          </p:nvPr>
        </p:nvSpPr>
        <p:spPr/>
        <p:txBody>
          <a:bodyPr/>
          <a:lstStyle/>
          <a:p>
            <a:fld id="{B123F140-2CFE-467F-BAC6-FC636718AD47}" type="slidenum">
              <a:rPr lang="ru-RU" smtClean="0"/>
              <a:pPr/>
              <a:t>8</a:t>
            </a:fld>
            <a:endParaRPr lang="ru-RU"/>
          </a:p>
        </p:txBody>
      </p:sp>
    </p:spTree>
    <p:extLst>
      <p:ext uri="{BB962C8B-B14F-4D97-AF65-F5344CB8AC3E}">
        <p14:creationId xmlns:p14="http://schemas.microsoft.com/office/powerpoint/2010/main" val="90165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В современном детском саду логопеду, дефектологу и воспитателю в коррекционной работе с детьми имеющими ОНР доступны интересные интерактивные средства. Такие как комплекс вундеркинд с программным обеспеченьем </a:t>
            </a:r>
            <a:r>
              <a:rPr lang="ru-RU" dirty="0" err="1"/>
              <a:t>мерсибо</a:t>
            </a:r>
            <a:r>
              <a:rPr lang="ru-RU" dirty="0"/>
              <a:t>. Умное зеркало </a:t>
            </a:r>
            <a:r>
              <a:rPr lang="ru-RU" dirty="0" err="1"/>
              <a:t>артикме</a:t>
            </a:r>
            <a:r>
              <a:rPr lang="ru-RU" dirty="0"/>
              <a:t>, интерактивный стол логопеда</a:t>
            </a:r>
          </a:p>
          <a:p>
            <a:r>
              <a:rPr lang="ru-RU" dirty="0"/>
              <a:t>С их использованием можно проводить как фронтальное занятие так подгрупповую и индивидуальную работу с детьми старшего дошкольного возраста.</a:t>
            </a:r>
          </a:p>
        </p:txBody>
      </p:sp>
      <p:sp>
        <p:nvSpPr>
          <p:cNvPr id="4" name="Номер слайда 3"/>
          <p:cNvSpPr>
            <a:spLocks noGrp="1"/>
          </p:cNvSpPr>
          <p:nvPr>
            <p:ph type="sldNum" sz="quarter" idx="5"/>
          </p:nvPr>
        </p:nvSpPr>
        <p:spPr/>
        <p:txBody>
          <a:bodyPr/>
          <a:lstStyle/>
          <a:p>
            <a:fld id="{B123F140-2CFE-467F-BAC6-FC636718AD47}" type="slidenum">
              <a:rPr lang="ru-RU" smtClean="0"/>
              <a:pPr/>
              <a:t>9</a:t>
            </a:fld>
            <a:endParaRPr lang="ru-RU"/>
          </a:p>
        </p:txBody>
      </p:sp>
    </p:spTree>
    <p:extLst>
      <p:ext uri="{BB962C8B-B14F-4D97-AF65-F5344CB8AC3E}">
        <p14:creationId xmlns:p14="http://schemas.microsoft.com/office/powerpoint/2010/main" val="2073699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Несмотря на обилие современных интерактивных средств развития речи, воспитателю нельзя отказываться от использования традиционных игр и упражнений.  Развитие речи должно рассматриваться в непрерывной связи с деятельностью детей. Слово должно закреплять каждый действенный навык, усвоенный ребёнком. Проявление речи наиболее ярко выступает в игре и через игру. Очень часто, как уже упоминалось, дети-логопаты не умеют играть. Игры детей 5-6 лет примитивны, соответствуют возрасту 3-4-летнего ребёнка. Не умея создавать сюжет, дети не вступают и в речевое общение. Воспитатель учит детей играть самостоятельно, правильно планировать и проводить сюжетно-речевые игры. При планировании прогулок, воспитатель пишет конкретные наблюдения, продумывает вопросы, которые заставляют ребёнка думать, использует художественное слово. Потом этот материал повторяется на занятиях по закреплению правильного звукопроизношения. Таким образом, только комплексный подход в преодолении ОНР у детей, при активном включении всех педагогов и сотрудников ДОУ, является максимально эффективным, способствует оптимальной коррекции речи, повышению уровня речевого развития и  формированию </a:t>
            </a:r>
            <a:r>
              <a:rPr lang="ru-RU" dirty="0" err="1"/>
              <a:t>общепсихических</a:t>
            </a:r>
            <a:r>
              <a:rPr lang="ru-RU" dirty="0"/>
              <a:t> навыков.</a:t>
            </a:r>
          </a:p>
          <a:p>
            <a:endParaRPr lang="ru-RU" dirty="0"/>
          </a:p>
        </p:txBody>
      </p:sp>
      <p:sp>
        <p:nvSpPr>
          <p:cNvPr id="4" name="Номер слайда 3"/>
          <p:cNvSpPr>
            <a:spLocks noGrp="1"/>
          </p:cNvSpPr>
          <p:nvPr>
            <p:ph type="sldNum" sz="quarter" idx="5"/>
          </p:nvPr>
        </p:nvSpPr>
        <p:spPr/>
        <p:txBody>
          <a:bodyPr/>
          <a:lstStyle/>
          <a:p>
            <a:fld id="{B123F140-2CFE-467F-BAC6-FC636718AD47}" type="slidenum">
              <a:rPr lang="ru-RU" smtClean="0"/>
              <a:pPr/>
              <a:t>10</a:t>
            </a:fld>
            <a:endParaRPr lang="ru-RU"/>
          </a:p>
        </p:txBody>
      </p:sp>
    </p:spTree>
    <p:extLst>
      <p:ext uri="{BB962C8B-B14F-4D97-AF65-F5344CB8AC3E}">
        <p14:creationId xmlns:p14="http://schemas.microsoft.com/office/powerpoint/2010/main" val="2186380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073E87"/>
                </a:solidFill>
              </a:rPr>
              <a:pPr/>
              <a:t>04.10.2022</a:t>
            </a:fld>
            <a:endParaRPr lang="ru-RU">
              <a:solidFill>
                <a:srgbClr val="073E87"/>
              </a:solidFill>
            </a:endParaRPr>
          </a:p>
        </p:txBody>
      </p:sp>
      <p:sp>
        <p:nvSpPr>
          <p:cNvPr id="5" name="Footer Placeholder 4"/>
          <p:cNvSpPr>
            <a:spLocks noGrp="1"/>
          </p:cNvSpPr>
          <p:nvPr>
            <p:ph type="ftr" sz="quarter" idx="11"/>
          </p:nvPr>
        </p:nvSpPr>
        <p:spPr/>
        <p:txBody>
          <a:bodyPr/>
          <a:lstStyle/>
          <a:p>
            <a:endParaRPr lang="ru-RU">
              <a:solidFill>
                <a:srgbClr val="073E87"/>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073E87"/>
                </a:solidFill>
              </a:rPr>
              <a:pPr/>
              <a:t>‹#›</a:t>
            </a:fld>
            <a:endParaRPr lang="ru-RU">
              <a:solidFill>
                <a:srgbClr val="073E87"/>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a:t>Образец заголовка</a:t>
            </a:r>
            <a:endParaRPr lang="en-US" dirty="0"/>
          </a:p>
        </p:txBody>
      </p:sp>
    </p:spTree>
    <p:extLst>
      <p:ext uri="{BB962C8B-B14F-4D97-AF65-F5344CB8AC3E}">
        <p14:creationId xmlns:p14="http://schemas.microsoft.com/office/powerpoint/2010/main" val="2367806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073E87"/>
                </a:solidFill>
              </a:rPr>
              <a:pPr/>
              <a:t>04.10.2022</a:t>
            </a:fld>
            <a:endParaRPr lang="ru-RU">
              <a:solidFill>
                <a:srgbClr val="073E87"/>
              </a:solidFill>
            </a:endParaRPr>
          </a:p>
        </p:txBody>
      </p:sp>
      <p:sp>
        <p:nvSpPr>
          <p:cNvPr id="5" name="Footer Placeholder 4"/>
          <p:cNvSpPr>
            <a:spLocks noGrp="1"/>
          </p:cNvSpPr>
          <p:nvPr>
            <p:ph type="ftr" sz="quarter" idx="11"/>
          </p:nvPr>
        </p:nvSpPr>
        <p:spPr/>
        <p:txBody>
          <a:bodyPr/>
          <a:lstStyle/>
          <a:p>
            <a:endParaRPr lang="ru-RU">
              <a:solidFill>
                <a:srgbClr val="073E87"/>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073E87"/>
                </a:solidFill>
              </a:rPr>
              <a:pPr/>
              <a:t>‹#›</a:t>
            </a:fld>
            <a:endParaRPr lang="ru-RU">
              <a:solidFill>
                <a:srgbClr val="073E87"/>
              </a:solidFill>
            </a:endParaRPr>
          </a:p>
        </p:txBody>
      </p:sp>
    </p:spTree>
    <p:extLst>
      <p:ext uri="{BB962C8B-B14F-4D97-AF65-F5344CB8AC3E}">
        <p14:creationId xmlns:p14="http://schemas.microsoft.com/office/powerpoint/2010/main" val="2917858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073E87"/>
                </a:solidFill>
              </a:rPr>
              <a:pPr/>
              <a:t>04.10.2022</a:t>
            </a:fld>
            <a:endParaRPr lang="ru-RU">
              <a:solidFill>
                <a:srgbClr val="073E87"/>
              </a:solidFill>
            </a:endParaRPr>
          </a:p>
        </p:txBody>
      </p:sp>
      <p:sp>
        <p:nvSpPr>
          <p:cNvPr id="5" name="Footer Placeholder 4"/>
          <p:cNvSpPr>
            <a:spLocks noGrp="1"/>
          </p:cNvSpPr>
          <p:nvPr>
            <p:ph type="ftr" sz="quarter" idx="11"/>
          </p:nvPr>
        </p:nvSpPr>
        <p:spPr/>
        <p:txBody>
          <a:bodyPr/>
          <a:lstStyle/>
          <a:p>
            <a:endParaRPr lang="ru-RU">
              <a:solidFill>
                <a:srgbClr val="073E87"/>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073E87"/>
                </a:solidFill>
              </a:rPr>
              <a:pPr/>
              <a:t>‹#›</a:t>
            </a:fld>
            <a:endParaRPr lang="ru-RU">
              <a:solidFill>
                <a:srgbClr val="073E87"/>
              </a:solidFill>
            </a:endParaRPr>
          </a:p>
        </p:txBody>
      </p:sp>
    </p:spTree>
    <p:extLst>
      <p:ext uri="{BB962C8B-B14F-4D97-AF65-F5344CB8AC3E}">
        <p14:creationId xmlns:p14="http://schemas.microsoft.com/office/powerpoint/2010/main" val="4073575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solidFill>
                  <a:srgbClr val="073E87"/>
                </a:solidFill>
              </a:rPr>
              <a:pPr/>
              <a:t>04.10.2022</a:t>
            </a:fld>
            <a:endParaRPr lang="ru-RU">
              <a:solidFill>
                <a:srgbClr val="073E87"/>
              </a:solidFill>
            </a:endParaRPr>
          </a:p>
        </p:txBody>
      </p:sp>
      <p:sp>
        <p:nvSpPr>
          <p:cNvPr id="5" name="Footer Placeholder 4"/>
          <p:cNvSpPr>
            <a:spLocks noGrp="1"/>
          </p:cNvSpPr>
          <p:nvPr>
            <p:ph type="ftr" sz="quarter" idx="11"/>
          </p:nvPr>
        </p:nvSpPr>
        <p:spPr/>
        <p:txBody>
          <a:bodyPr/>
          <a:lstStyle/>
          <a:p>
            <a:endParaRPr lang="ru-RU">
              <a:solidFill>
                <a:srgbClr val="073E87"/>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073E87"/>
                </a:solidFill>
              </a:rPr>
              <a:pPr/>
              <a:t>‹#›</a:t>
            </a:fld>
            <a:endParaRPr lang="ru-RU">
              <a:solidFill>
                <a:srgbClr val="073E87"/>
              </a:solidFill>
            </a:endParaRPr>
          </a:p>
        </p:txBody>
      </p:sp>
      <p:sp>
        <p:nvSpPr>
          <p:cNvPr id="8" name="Title 7"/>
          <p:cNvSpPr>
            <a:spLocks noGrp="1"/>
          </p:cNvSpPr>
          <p:nvPr>
            <p:ph type="title"/>
          </p:nvPr>
        </p:nvSpPr>
        <p:spPr/>
        <p:txBody>
          <a:bodyPr/>
          <a:lstStyle/>
          <a:p>
            <a:r>
              <a:rPr lang="ru-RU"/>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2406053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073E87"/>
                </a:solidFill>
              </a:rPr>
              <a:pPr/>
              <a:t>04.10.2022</a:t>
            </a:fld>
            <a:endParaRPr lang="ru-RU">
              <a:solidFill>
                <a:srgbClr val="073E87"/>
              </a:solidFill>
            </a:endParaRPr>
          </a:p>
        </p:txBody>
      </p:sp>
      <p:sp>
        <p:nvSpPr>
          <p:cNvPr id="5" name="Footer Placeholder 4"/>
          <p:cNvSpPr>
            <a:spLocks noGrp="1"/>
          </p:cNvSpPr>
          <p:nvPr>
            <p:ph type="ftr" sz="quarter" idx="11"/>
          </p:nvPr>
        </p:nvSpPr>
        <p:spPr/>
        <p:txBody>
          <a:bodyPr/>
          <a:lstStyle/>
          <a:p>
            <a:endParaRPr lang="ru-RU">
              <a:solidFill>
                <a:srgbClr val="073E87"/>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073E87"/>
                </a:solidFill>
              </a:rPr>
              <a:pPr/>
              <a:t>‹#›</a:t>
            </a:fld>
            <a:endParaRPr lang="ru-RU">
              <a:solidFill>
                <a:srgbClr val="073E87"/>
              </a:solidFill>
            </a:endParaRPr>
          </a:p>
        </p:txBody>
      </p:sp>
    </p:spTree>
    <p:extLst>
      <p:ext uri="{BB962C8B-B14F-4D97-AF65-F5344CB8AC3E}">
        <p14:creationId xmlns:p14="http://schemas.microsoft.com/office/powerpoint/2010/main" val="2238247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solidFill>
                  <a:srgbClr val="073E87"/>
                </a:solidFill>
              </a:rPr>
              <a:pPr/>
              <a:t>04.10.2022</a:t>
            </a:fld>
            <a:endParaRPr lang="ru-RU">
              <a:solidFill>
                <a:srgbClr val="073E87"/>
              </a:solidFill>
            </a:endParaRPr>
          </a:p>
        </p:txBody>
      </p:sp>
      <p:sp>
        <p:nvSpPr>
          <p:cNvPr id="6" name="Footer Placeholder 5"/>
          <p:cNvSpPr>
            <a:spLocks noGrp="1"/>
          </p:cNvSpPr>
          <p:nvPr>
            <p:ph type="ftr" sz="quarter" idx="11"/>
          </p:nvPr>
        </p:nvSpPr>
        <p:spPr/>
        <p:txBody>
          <a:bodyPr/>
          <a:lstStyle/>
          <a:p>
            <a:endParaRPr lang="ru-RU">
              <a:solidFill>
                <a:srgbClr val="073E87"/>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073E87"/>
                </a:solidFill>
              </a:rPr>
              <a:pPr/>
              <a:t>‹#›</a:t>
            </a:fld>
            <a:endParaRPr lang="ru-RU">
              <a:solidFill>
                <a:srgbClr val="073E87"/>
              </a:solidFill>
            </a:endParaRPr>
          </a:p>
        </p:txBody>
      </p:sp>
      <p:sp>
        <p:nvSpPr>
          <p:cNvPr id="8" name="Title 7"/>
          <p:cNvSpPr>
            <a:spLocks noGrp="1"/>
          </p:cNvSpPr>
          <p:nvPr>
            <p:ph type="title"/>
          </p:nvPr>
        </p:nvSpPr>
        <p:spPr/>
        <p:txBody>
          <a:bodyPr/>
          <a:lstStyle/>
          <a:p>
            <a:r>
              <a:rPr lang="ru-RU"/>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extLst>
      <p:ext uri="{BB962C8B-B14F-4D97-AF65-F5344CB8AC3E}">
        <p14:creationId xmlns:p14="http://schemas.microsoft.com/office/powerpoint/2010/main" val="3594762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solidFill>
                  <a:srgbClr val="073E87"/>
                </a:solidFill>
              </a:rPr>
              <a:pPr/>
              <a:t>04.10.2022</a:t>
            </a:fld>
            <a:endParaRPr lang="ru-RU">
              <a:solidFill>
                <a:srgbClr val="073E87"/>
              </a:solidFill>
            </a:endParaRPr>
          </a:p>
        </p:txBody>
      </p:sp>
      <p:sp>
        <p:nvSpPr>
          <p:cNvPr id="8" name="Footer Placeholder 7"/>
          <p:cNvSpPr>
            <a:spLocks noGrp="1"/>
          </p:cNvSpPr>
          <p:nvPr>
            <p:ph type="ftr" sz="quarter" idx="11"/>
          </p:nvPr>
        </p:nvSpPr>
        <p:spPr/>
        <p:txBody>
          <a:bodyPr/>
          <a:lstStyle/>
          <a:p>
            <a:endParaRPr lang="ru-RU">
              <a:solidFill>
                <a:srgbClr val="073E87"/>
              </a:solidFill>
            </a:endParaRPr>
          </a:p>
        </p:txBody>
      </p:sp>
      <p:sp>
        <p:nvSpPr>
          <p:cNvPr id="9" name="Slide Number Placeholder 8"/>
          <p:cNvSpPr>
            <a:spLocks noGrp="1"/>
          </p:cNvSpPr>
          <p:nvPr>
            <p:ph type="sldNum" sz="quarter" idx="12"/>
          </p:nvPr>
        </p:nvSpPr>
        <p:spPr/>
        <p:txBody>
          <a:bodyPr/>
          <a:lstStyle/>
          <a:p>
            <a:fld id="{B19B0651-EE4F-4900-A07F-96A6BFA9D0F0}" type="slidenum">
              <a:rPr lang="ru-RU" smtClean="0">
                <a:solidFill>
                  <a:srgbClr val="073E87"/>
                </a:solidFill>
              </a:rPr>
              <a:pPr/>
              <a:t>‹#›</a:t>
            </a:fld>
            <a:endParaRPr lang="ru-RU">
              <a:solidFill>
                <a:srgbClr val="073E87"/>
              </a:solidFill>
            </a:endParaRPr>
          </a:p>
        </p:txBody>
      </p:sp>
      <p:sp>
        <p:nvSpPr>
          <p:cNvPr id="10" name="Title 9"/>
          <p:cNvSpPr>
            <a:spLocks noGrp="1"/>
          </p:cNvSpPr>
          <p:nvPr>
            <p:ph type="title"/>
          </p:nvPr>
        </p:nvSpPr>
        <p:spPr/>
        <p:txBody>
          <a:bodyPr/>
          <a:lstStyle/>
          <a:p>
            <a:r>
              <a:rPr lang="ru-RU"/>
              <a:t>Образец заголовка</a:t>
            </a:r>
            <a:endParaRPr lang="en-US" dirty="0"/>
          </a:p>
        </p:txBody>
      </p:sp>
    </p:spTree>
    <p:extLst>
      <p:ext uri="{BB962C8B-B14F-4D97-AF65-F5344CB8AC3E}">
        <p14:creationId xmlns:p14="http://schemas.microsoft.com/office/powerpoint/2010/main" val="2403487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solidFill>
                  <a:srgbClr val="073E87"/>
                </a:solidFill>
              </a:rPr>
              <a:pPr/>
              <a:t>04.10.2022</a:t>
            </a:fld>
            <a:endParaRPr lang="ru-RU">
              <a:solidFill>
                <a:srgbClr val="073E87"/>
              </a:solidFill>
            </a:endParaRPr>
          </a:p>
        </p:txBody>
      </p:sp>
      <p:sp>
        <p:nvSpPr>
          <p:cNvPr id="4" name="Footer Placeholder 3"/>
          <p:cNvSpPr>
            <a:spLocks noGrp="1"/>
          </p:cNvSpPr>
          <p:nvPr>
            <p:ph type="ftr" sz="quarter" idx="11"/>
          </p:nvPr>
        </p:nvSpPr>
        <p:spPr/>
        <p:txBody>
          <a:bodyPr/>
          <a:lstStyle/>
          <a:p>
            <a:endParaRPr lang="ru-RU">
              <a:solidFill>
                <a:srgbClr val="073E87"/>
              </a:solidFill>
            </a:endParaRPr>
          </a:p>
        </p:txBody>
      </p:sp>
      <p:sp>
        <p:nvSpPr>
          <p:cNvPr id="5" name="Slide Number Placeholder 4"/>
          <p:cNvSpPr>
            <a:spLocks noGrp="1"/>
          </p:cNvSpPr>
          <p:nvPr>
            <p:ph type="sldNum" sz="quarter" idx="12"/>
          </p:nvPr>
        </p:nvSpPr>
        <p:spPr/>
        <p:txBody>
          <a:bodyPr/>
          <a:lstStyle/>
          <a:p>
            <a:fld id="{B19B0651-EE4F-4900-A07F-96A6BFA9D0F0}" type="slidenum">
              <a:rPr lang="ru-RU" smtClean="0">
                <a:solidFill>
                  <a:srgbClr val="073E87"/>
                </a:solidFill>
              </a:rPr>
              <a:pPr/>
              <a:t>‹#›</a:t>
            </a:fld>
            <a:endParaRPr lang="ru-RU">
              <a:solidFill>
                <a:srgbClr val="073E87"/>
              </a:solidFill>
            </a:endParaRPr>
          </a:p>
        </p:txBody>
      </p:sp>
    </p:spTree>
    <p:extLst>
      <p:ext uri="{BB962C8B-B14F-4D97-AF65-F5344CB8AC3E}">
        <p14:creationId xmlns:p14="http://schemas.microsoft.com/office/powerpoint/2010/main" val="190680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solidFill>
                  <a:srgbClr val="073E87"/>
                </a:solidFill>
              </a:rPr>
              <a:pPr/>
              <a:t>04.10.2022</a:t>
            </a:fld>
            <a:endParaRPr lang="ru-RU">
              <a:solidFill>
                <a:srgbClr val="073E87"/>
              </a:solidFill>
            </a:endParaRPr>
          </a:p>
        </p:txBody>
      </p:sp>
      <p:sp>
        <p:nvSpPr>
          <p:cNvPr id="3" name="Footer Placeholder 2"/>
          <p:cNvSpPr>
            <a:spLocks noGrp="1"/>
          </p:cNvSpPr>
          <p:nvPr>
            <p:ph type="ftr" sz="quarter" idx="11"/>
          </p:nvPr>
        </p:nvSpPr>
        <p:spPr/>
        <p:txBody>
          <a:bodyPr/>
          <a:lstStyle/>
          <a:p>
            <a:endParaRPr lang="ru-RU">
              <a:solidFill>
                <a:srgbClr val="073E87"/>
              </a:solidFill>
            </a:endParaRPr>
          </a:p>
        </p:txBody>
      </p:sp>
      <p:sp>
        <p:nvSpPr>
          <p:cNvPr id="4" name="Slide Number Placeholder 3"/>
          <p:cNvSpPr>
            <a:spLocks noGrp="1"/>
          </p:cNvSpPr>
          <p:nvPr>
            <p:ph type="sldNum" sz="quarter" idx="12"/>
          </p:nvPr>
        </p:nvSpPr>
        <p:spPr/>
        <p:txBody>
          <a:bodyPr/>
          <a:lstStyle/>
          <a:p>
            <a:fld id="{B19B0651-EE4F-4900-A07F-96A6BFA9D0F0}" type="slidenum">
              <a:rPr lang="ru-RU" smtClean="0">
                <a:solidFill>
                  <a:srgbClr val="073E87"/>
                </a:solidFill>
              </a:rPr>
              <a:pPr/>
              <a:t>‹#›</a:t>
            </a:fld>
            <a:endParaRPr lang="ru-RU">
              <a:solidFill>
                <a:srgbClr val="073E87"/>
              </a:solidFill>
            </a:endParaRPr>
          </a:p>
        </p:txBody>
      </p:sp>
    </p:spTree>
    <p:extLst>
      <p:ext uri="{BB962C8B-B14F-4D97-AF65-F5344CB8AC3E}">
        <p14:creationId xmlns:p14="http://schemas.microsoft.com/office/powerpoint/2010/main" val="2880471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073E87"/>
                </a:solidFill>
              </a:rPr>
              <a:pPr/>
              <a:t>04.10.2022</a:t>
            </a:fld>
            <a:endParaRPr lang="ru-RU">
              <a:solidFill>
                <a:srgbClr val="073E87"/>
              </a:solidFill>
            </a:endParaRPr>
          </a:p>
        </p:txBody>
      </p:sp>
      <p:sp>
        <p:nvSpPr>
          <p:cNvPr id="6" name="Footer Placeholder 5"/>
          <p:cNvSpPr>
            <a:spLocks noGrp="1"/>
          </p:cNvSpPr>
          <p:nvPr>
            <p:ph type="ftr" sz="quarter" idx="11"/>
          </p:nvPr>
        </p:nvSpPr>
        <p:spPr/>
        <p:txBody>
          <a:bodyPr/>
          <a:lstStyle/>
          <a:p>
            <a:endParaRPr lang="ru-RU">
              <a:solidFill>
                <a:srgbClr val="073E87"/>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073E87"/>
                </a:solidFill>
              </a:rPr>
              <a:pPr/>
              <a:t>‹#›</a:t>
            </a:fld>
            <a:endParaRPr lang="ru-RU">
              <a:solidFill>
                <a:srgbClr val="073E87"/>
              </a:solidFill>
            </a:endParaRPr>
          </a:p>
        </p:txBody>
      </p:sp>
    </p:spTree>
    <p:extLst>
      <p:ext uri="{BB962C8B-B14F-4D97-AF65-F5344CB8AC3E}">
        <p14:creationId xmlns:p14="http://schemas.microsoft.com/office/powerpoint/2010/main" val="2952834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073E87"/>
                </a:solidFill>
              </a:rPr>
              <a:pPr/>
              <a:t>04.10.2022</a:t>
            </a:fld>
            <a:endParaRPr lang="ru-RU">
              <a:solidFill>
                <a:srgbClr val="073E87"/>
              </a:solidFill>
            </a:endParaRPr>
          </a:p>
        </p:txBody>
      </p:sp>
      <p:sp>
        <p:nvSpPr>
          <p:cNvPr id="6" name="Footer Placeholder 5"/>
          <p:cNvSpPr>
            <a:spLocks noGrp="1"/>
          </p:cNvSpPr>
          <p:nvPr>
            <p:ph type="ftr" sz="quarter" idx="11"/>
          </p:nvPr>
        </p:nvSpPr>
        <p:spPr/>
        <p:txBody>
          <a:bodyPr/>
          <a:lstStyle/>
          <a:p>
            <a:endParaRPr lang="ru-RU">
              <a:solidFill>
                <a:srgbClr val="073E87"/>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073E87"/>
                </a:solidFill>
              </a:rPr>
              <a:pPr/>
              <a:t>‹#›</a:t>
            </a:fld>
            <a:endParaRPr lang="ru-RU">
              <a:solidFill>
                <a:srgbClr val="073E87"/>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a:t>Образец заголовка</a:t>
            </a:r>
            <a:endParaRPr lang="en-US" dirty="0"/>
          </a:p>
        </p:txBody>
      </p:sp>
    </p:spTree>
    <p:extLst>
      <p:ext uri="{BB962C8B-B14F-4D97-AF65-F5344CB8AC3E}">
        <p14:creationId xmlns:p14="http://schemas.microsoft.com/office/powerpoint/2010/main" val="4069175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solidFill>
                  <a:prstClr val="black">
                    <a:lumMod val="50000"/>
                    <a:lumOff val="50000"/>
                  </a:prstClr>
                </a:solidFill>
              </a:rPr>
              <a:pPr/>
              <a:t>04.10.2022</a:t>
            </a:fld>
            <a:endParaRPr lang="ru-RU">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2048783027"/>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744" y="289679"/>
            <a:ext cx="9144000" cy="6278642"/>
          </a:xfrm>
          <a:prstGeom prst="rect">
            <a:avLst/>
          </a:prstGeom>
        </p:spPr>
        <p:txBody>
          <a:bodyPr wrap="square">
            <a:spAutoFit/>
          </a:bodyPr>
          <a:lstStyle/>
          <a:p>
            <a:pPr algn="ctr"/>
            <a:r>
              <a:rPr lang="ru-RU" sz="2000" b="1" dirty="0">
                <a:latin typeface="Times New Roman" pitchFamily="18" charset="0"/>
                <a:cs typeface="Times New Roman" pitchFamily="18" charset="0"/>
              </a:rPr>
              <a:t>государственное бюджетное учреждение </a:t>
            </a:r>
            <a:endParaRPr lang="ru-RU" sz="2000" dirty="0">
              <a:latin typeface="Times New Roman" pitchFamily="18" charset="0"/>
              <a:cs typeface="Times New Roman" pitchFamily="18" charset="0"/>
            </a:endParaRPr>
          </a:p>
          <a:p>
            <a:pPr algn="ctr"/>
            <a:r>
              <a:rPr lang="ru-RU" sz="2000" b="1" dirty="0">
                <a:latin typeface="Times New Roman" pitchFamily="18" charset="0"/>
                <a:cs typeface="Times New Roman" pitchFamily="18" charset="0"/>
              </a:rPr>
              <a:t>Калининградской области </a:t>
            </a:r>
          </a:p>
          <a:p>
            <a:pPr algn="ctr"/>
            <a:r>
              <a:rPr lang="ru-RU" sz="2000" b="1" dirty="0">
                <a:latin typeface="Times New Roman" pitchFamily="18" charset="0"/>
                <a:cs typeface="Times New Roman" pitchFamily="18" charset="0"/>
              </a:rPr>
              <a:t>профессиональная образовательная организация</a:t>
            </a:r>
            <a:endParaRPr lang="ru-RU" sz="2000" dirty="0">
              <a:latin typeface="Times New Roman" pitchFamily="18" charset="0"/>
              <a:cs typeface="Times New Roman" pitchFamily="18" charset="0"/>
            </a:endParaRPr>
          </a:p>
          <a:p>
            <a:pPr algn="ctr"/>
            <a:r>
              <a:rPr lang="ru-RU" sz="2000" b="1" dirty="0">
                <a:latin typeface="Times New Roman" pitchFamily="18" charset="0"/>
                <a:cs typeface="Times New Roman" pitchFamily="18" charset="0"/>
              </a:rPr>
              <a:t>«Педагогический колледж» </a:t>
            </a:r>
          </a:p>
          <a:p>
            <a:pPr algn="ctr"/>
            <a:endParaRPr lang="ru-RU" sz="2400" dirty="0">
              <a:latin typeface="Times New Roman" pitchFamily="18" charset="0"/>
              <a:cs typeface="Times New Roman" pitchFamily="18" charset="0"/>
            </a:endParaRPr>
          </a:p>
          <a:p>
            <a:pPr algn="ctr"/>
            <a:endParaRPr lang="ru-RU" sz="2000" dirty="0">
              <a:latin typeface="Times New Roman" pitchFamily="18" charset="0"/>
              <a:cs typeface="Times New Roman" pitchFamily="18" charset="0"/>
            </a:endParaRPr>
          </a:p>
          <a:p>
            <a:pPr algn="ctr"/>
            <a:endParaRPr lang="ru-RU" sz="2000" dirty="0">
              <a:latin typeface="Times New Roman" pitchFamily="18" charset="0"/>
              <a:cs typeface="Times New Roman" pitchFamily="18" charset="0"/>
            </a:endParaRPr>
          </a:p>
          <a:p>
            <a:pPr algn="ctr"/>
            <a:r>
              <a:rPr lang="ru-RU" sz="2000" b="1" dirty="0">
                <a:latin typeface="Times New Roman" pitchFamily="18" charset="0"/>
                <a:cs typeface="Times New Roman" pitchFamily="18" charset="0"/>
              </a:rPr>
              <a:t>Исследовательская работа </a:t>
            </a:r>
          </a:p>
          <a:p>
            <a:pPr algn="ctr"/>
            <a:endParaRPr lang="ru-RU" sz="2000" dirty="0">
              <a:latin typeface="Times New Roman" pitchFamily="18" charset="0"/>
              <a:cs typeface="Times New Roman" pitchFamily="18" charset="0"/>
            </a:endParaRPr>
          </a:p>
          <a:p>
            <a:pPr algn="ctr"/>
            <a:r>
              <a:rPr lang="ru-RU" sz="2000" dirty="0">
                <a:latin typeface="Times New Roman" pitchFamily="18" charset="0"/>
                <a:cs typeface="Times New Roman" pitchFamily="18" charset="0"/>
              </a:rPr>
              <a:t>Тема: «Деятельность воспитателя дошкольной образовательной организации в старшей группе детей с общим недоразвитием речи»</a:t>
            </a:r>
          </a:p>
          <a:p>
            <a:pPr algn="ctr"/>
            <a:endParaRPr lang="ru-RU" sz="2000" dirty="0">
              <a:latin typeface="Times New Roman" pitchFamily="18" charset="0"/>
              <a:cs typeface="Times New Roman" pitchFamily="18" charset="0"/>
            </a:endParaRPr>
          </a:p>
          <a:p>
            <a:pPr algn="ctr"/>
            <a:r>
              <a:rPr lang="ru-RU" sz="1900" dirty="0">
                <a:latin typeface="Times New Roman" pitchFamily="18" charset="0"/>
                <a:cs typeface="Times New Roman" pitchFamily="18" charset="0"/>
              </a:rPr>
              <a:t>программа подготовки специалистов среднего звена </a:t>
            </a:r>
          </a:p>
          <a:p>
            <a:pPr algn="ctr"/>
            <a:r>
              <a:rPr lang="ru-RU" sz="1900" dirty="0">
                <a:latin typeface="Times New Roman" pitchFamily="18" charset="0"/>
                <a:cs typeface="Times New Roman" pitchFamily="18" charset="0"/>
              </a:rPr>
              <a:t>по специальности 44.02.01 «Дошкольное образование» </a:t>
            </a:r>
          </a:p>
          <a:p>
            <a:pPr algn="ctr"/>
            <a:endParaRPr lang="ru-RU" sz="2000" dirty="0">
              <a:latin typeface="Times New Roman" pitchFamily="18" charset="0"/>
              <a:cs typeface="Times New Roman" pitchFamily="18" charset="0"/>
            </a:endParaRPr>
          </a:p>
          <a:p>
            <a:pPr algn="ctr"/>
            <a:endParaRPr lang="ru-RU" sz="2000" dirty="0">
              <a:latin typeface="Times New Roman" pitchFamily="18" charset="0"/>
              <a:cs typeface="Times New Roman" pitchFamily="18" charset="0"/>
            </a:endParaRPr>
          </a:p>
          <a:p>
            <a:pPr algn="ctr"/>
            <a:r>
              <a:rPr lang="ru-RU" sz="2000" dirty="0">
                <a:latin typeface="Times New Roman" pitchFamily="18" charset="0"/>
                <a:cs typeface="Times New Roman" pitchFamily="18" charset="0"/>
              </a:rPr>
              <a:t>Выполнила студентка группы 31 СДО Мартиросян Людмила Александровна</a:t>
            </a:r>
          </a:p>
          <a:p>
            <a:pPr algn="ctr"/>
            <a:endParaRPr lang="ru-RU" sz="2000" dirty="0">
              <a:latin typeface="Times New Roman" pitchFamily="18" charset="0"/>
              <a:cs typeface="Times New Roman" pitchFamily="18" charset="0"/>
            </a:endParaRPr>
          </a:p>
          <a:p>
            <a:pPr algn="ctr"/>
            <a:endParaRPr lang="ru-RU" sz="2000" dirty="0">
              <a:latin typeface="Times New Roman" pitchFamily="18" charset="0"/>
              <a:cs typeface="Times New Roman" pitchFamily="18" charset="0"/>
            </a:endParaRPr>
          </a:p>
          <a:p>
            <a:pPr algn="ct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52616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8308F84-F503-47C8-A59F-780327BC9B84}"/>
              </a:ext>
            </a:extLst>
          </p:cNvPr>
          <p:cNvSpPr>
            <a:spLocks noGrp="1"/>
          </p:cNvSpPr>
          <p:nvPr>
            <p:ph type="title"/>
          </p:nvPr>
        </p:nvSpPr>
        <p:spPr>
          <a:xfrm flipH="1">
            <a:off x="251151" y="158938"/>
            <a:ext cx="8568952" cy="1008112"/>
          </a:xfrm>
        </p:spPr>
        <p:txBody>
          <a:bodyPr/>
          <a:lstStyle/>
          <a:p>
            <a:pPr marL="0" indent="0" algn="ctr">
              <a:buNone/>
            </a:pPr>
            <a:r>
              <a:rPr lang="ru-RU" sz="2800" dirty="0"/>
              <a:t>Картотека дидактических игр по развитию речи</a:t>
            </a:r>
            <a:br>
              <a:rPr lang="ru-RU" sz="2800" dirty="0"/>
            </a:br>
            <a:r>
              <a:rPr lang="ru-RU" sz="2800" dirty="0"/>
              <a:t>у старших дошкольников с ОНР</a:t>
            </a:r>
            <a:br>
              <a:rPr lang="ru-RU" sz="2800" dirty="0"/>
            </a:br>
            <a:endParaRPr lang="ru-RU" sz="2800" dirty="0"/>
          </a:p>
        </p:txBody>
      </p:sp>
      <p:sp>
        <p:nvSpPr>
          <p:cNvPr id="9" name="Прямоугольник 8">
            <a:extLst>
              <a:ext uri="{FF2B5EF4-FFF2-40B4-BE49-F238E27FC236}">
                <a16:creationId xmlns:a16="http://schemas.microsoft.com/office/drawing/2014/main" id="{B0848653-60AE-4750-AFE2-7C6197785D53}"/>
              </a:ext>
            </a:extLst>
          </p:cNvPr>
          <p:cNvSpPr/>
          <p:nvPr/>
        </p:nvSpPr>
        <p:spPr>
          <a:xfrm>
            <a:off x="25557" y="1700808"/>
            <a:ext cx="4572000" cy="4093428"/>
          </a:xfrm>
          <a:prstGeom prst="rect">
            <a:avLst/>
          </a:prstGeom>
        </p:spPr>
        <p:txBody>
          <a:bodyPr>
            <a:spAutoFit/>
          </a:bodyPr>
          <a:lstStyle/>
          <a:p>
            <a:pPr lvl="0" algn="ctr" fontAlgn="t"/>
            <a:r>
              <a:rPr lang="ru-RU" sz="2000" b="1" dirty="0">
                <a:solidFill>
                  <a:srgbClr val="C00000"/>
                </a:solidFill>
                <a:latin typeface="Times New Roman" panose="02020603050405020304" pitchFamily="18" charset="0"/>
              </a:rPr>
              <a:t>Игра с мячом  «Приготовим сок для мамы»</a:t>
            </a:r>
            <a:endParaRPr lang="ru-RU" sz="2000" dirty="0">
              <a:solidFill>
                <a:srgbClr val="000000"/>
              </a:solidFill>
              <a:latin typeface="Calibri" panose="020F0502020204030204" pitchFamily="34" charset="0"/>
            </a:endParaRPr>
          </a:p>
          <a:p>
            <a:pPr lvl="0" indent="175260" algn="just" fontAlgn="t"/>
            <a:r>
              <a:rPr lang="ru-RU" sz="2000" dirty="0">
                <a:solidFill>
                  <a:srgbClr val="000000"/>
                </a:solidFill>
                <a:latin typeface="Times New Roman" panose="02020603050405020304" pitchFamily="18" charset="0"/>
              </a:rPr>
              <a:t>Цель: </a:t>
            </a:r>
            <a:endParaRPr lang="ru-RU" sz="2000" dirty="0">
              <a:solidFill>
                <a:srgbClr val="000000"/>
              </a:solidFill>
              <a:latin typeface="Calibri" panose="020F0502020204030204" pitchFamily="34" charset="0"/>
            </a:endParaRPr>
          </a:p>
          <a:p>
            <a:pPr lvl="0" algn="just" fontAlgn="t"/>
            <a:r>
              <a:rPr lang="ru-RU" sz="2000" dirty="0">
                <a:solidFill>
                  <a:srgbClr val="000000"/>
                </a:solidFill>
                <a:latin typeface="Times New Roman" panose="02020603050405020304" pitchFamily="18" charset="0"/>
              </a:rPr>
              <a:t>учить образовывать и использовать в речи относительные прилагательные.</a:t>
            </a:r>
            <a:endParaRPr lang="ru-RU" sz="2000" dirty="0">
              <a:solidFill>
                <a:srgbClr val="000000"/>
              </a:solidFill>
              <a:latin typeface="Calibri" panose="020F0502020204030204" pitchFamily="34" charset="0"/>
            </a:endParaRPr>
          </a:p>
          <a:p>
            <a:pPr lvl="0" algn="just" fontAlgn="t"/>
            <a:r>
              <a:rPr lang="ru-RU" sz="2000" dirty="0">
                <a:solidFill>
                  <a:srgbClr val="000000"/>
                </a:solidFill>
                <a:latin typeface="Times New Roman" panose="02020603050405020304" pitchFamily="18" charset="0"/>
              </a:rPr>
              <a:t>Описание игры:</a:t>
            </a:r>
            <a:endParaRPr lang="ru-RU" sz="2000" dirty="0">
              <a:solidFill>
                <a:srgbClr val="000000"/>
              </a:solidFill>
              <a:latin typeface="Calibri" panose="020F0502020204030204" pitchFamily="34" charset="0"/>
            </a:endParaRPr>
          </a:p>
          <a:p>
            <a:pPr lvl="0" algn="just" fontAlgn="t"/>
            <a:r>
              <a:rPr lang="ru-RU" sz="2000" dirty="0">
                <a:solidFill>
                  <a:srgbClr val="000000"/>
                </a:solidFill>
                <a:latin typeface="Times New Roman" panose="02020603050405020304" pitchFamily="18" charset="0"/>
              </a:rPr>
              <a:t>ребенок держит мяч, называет любой овощ или фрукт и кидает мяч. Поймавший должен сказать, какой сок делают из названного овоща или фрукта, затем назвать свой овощ или фрукт и бросить мяч следующему игроку.</a:t>
            </a:r>
            <a:endParaRPr lang="ru-RU" sz="2000" dirty="0">
              <a:solidFill>
                <a:srgbClr val="000000"/>
              </a:solidFill>
              <a:latin typeface="Calibri" panose="020F0502020204030204" pitchFamily="34" charset="0"/>
            </a:endParaRPr>
          </a:p>
        </p:txBody>
      </p:sp>
      <p:sp>
        <p:nvSpPr>
          <p:cNvPr id="12" name="Прямоугольник 11">
            <a:extLst>
              <a:ext uri="{FF2B5EF4-FFF2-40B4-BE49-F238E27FC236}">
                <a16:creationId xmlns:a16="http://schemas.microsoft.com/office/drawing/2014/main" id="{BBEC3FCF-1B41-43D2-8D7A-9B8ABE32FD81}"/>
              </a:ext>
            </a:extLst>
          </p:cNvPr>
          <p:cNvSpPr/>
          <p:nvPr/>
        </p:nvSpPr>
        <p:spPr>
          <a:xfrm>
            <a:off x="4535627" y="1684783"/>
            <a:ext cx="4572000" cy="5016758"/>
          </a:xfrm>
          <a:prstGeom prst="rect">
            <a:avLst/>
          </a:prstGeom>
        </p:spPr>
        <p:txBody>
          <a:bodyPr>
            <a:spAutoFit/>
          </a:bodyPr>
          <a:lstStyle/>
          <a:p>
            <a:pPr marL="34290" algn="ctr" fontAlgn="t"/>
            <a:r>
              <a:rPr lang="ru-RU" sz="2000" b="1" dirty="0">
                <a:solidFill>
                  <a:srgbClr val="C00000"/>
                </a:solidFill>
                <a:latin typeface="Times New Roman" panose="02020603050405020304" pitchFamily="18" charset="0"/>
              </a:rPr>
              <a:t>Игра с мячом  «Скажи наоборот»</a:t>
            </a:r>
            <a:endParaRPr lang="ru-RU" sz="2000" dirty="0">
              <a:solidFill>
                <a:srgbClr val="000000"/>
              </a:solidFill>
              <a:latin typeface="Calibri" panose="020F0502020204030204" pitchFamily="34" charset="0"/>
            </a:endParaRPr>
          </a:p>
          <a:p>
            <a:pPr marL="34290" algn="just" fontAlgn="t"/>
            <a:r>
              <a:rPr lang="ru-RU" sz="2000" dirty="0">
                <a:solidFill>
                  <a:srgbClr val="000000"/>
                </a:solidFill>
                <a:latin typeface="Times New Roman" panose="02020603050405020304" pitchFamily="18" charset="0"/>
              </a:rPr>
              <a:t>Цель:  </a:t>
            </a:r>
            <a:endParaRPr lang="ru-RU" sz="2000" dirty="0">
              <a:solidFill>
                <a:srgbClr val="000000"/>
              </a:solidFill>
              <a:latin typeface="Calibri" panose="020F0502020204030204" pitchFamily="34" charset="0"/>
            </a:endParaRPr>
          </a:p>
          <a:p>
            <a:pPr marL="34290" algn="just" fontAlgn="t"/>
            <a:r>
              <a:rPr lang="ru-RU" sz="2000" dirty="0">
                <a:solidFill>
                  <a:srgbClr val="000000"/>
                </a:solidFill>
                <a:latin typeface="Times New Roman" panose="02020603050405020304" pitchFamily="18" charset="0"/>
              </a:rPr>
              <a:t>обогащение экспрессивной речи словами-антонимами.</a:t>
            </a:r>
            <a:endParaRPr lang="ru-RU" sz="2000" dirty="0">
              <a:solidFill>
                <a:srgbClr val="000000"/>
              </a:solidFill>
              <a:latin typeface="Calibri" panose="020F0502020204030204" pitchFamily="34" charset="0"/>
            </a:endParaRPr>
          </a:p>
          <a:p>
            <a:pPr marL="34290" algn="just" fontAlgn="t"/>
            <a:r>
              <a:rPr lang="ru-RU" sz="2000" dirty="0">
                <a:solidFill>
                  <a:srgbClr val="000000"/>
                </a:solidFill>
                <a:latin typeface="Times New Roman" panose="02020603050405020304" pitchFamily="18" charset="0"/>
              </a:rPr>
              <a:t>Описание игры:</a:t>
            </a:r>
            <a:endParaRPr lang="ru-RU" sz="2000" dirty="0">
              <a:solidFill>
                <a:srgbClr val="000000"/>
              </a:solidFill>
              <a:latin typeface="Calibri" panose="020F0502020204030204" pitchFamily="34" charset="0"/>
            </a:endParaRPr>
          </a:p>
          <a:p>
            <a:pPr marL="34290" algn="just" fontAlgn="t"/>
            <a:r>
              <a:rPr lang="ru-RU" sz="2000" dirty="0">
                <a:solidFill>
                  <a:srgbClr val="000000"/>
                </a:solidFill>
                <a:latin typeface="Times New Roman" panose="02020603050405020304" pitchFamily="18" charset="0"/>
              </a:rPr>
              <a:t>Педагог катит мяч одному из детей и начинает предложение, ребенок ловит мяч, заканчивает предложение, подобрав слово-антоним.</a:t>
            </a:r>
          </a:p>
          <a:p>
            <a:pPr marL="34290" algn="just" fontAlgn="t"/>
            <a:r>
              <a:rPr lang="ru-RU" sz="2000" dirty="0">
                <a:solidFill>
                  <a:srgbClr val="000000"/>
                </a:solidFill>
                <a:latin typeface="Times New Roman" panose="02020603050405020304" pitchFamily="18" charset="0"/>
              </a:rPr>
              <a:t>Помидор круглый, а огурец… (овальный).</a:t>
            </a:r>
            <a:endParaRPr lang="ru-RU" sz="2000" dirty="0">
              <a:solidFill>
                <a:srgbClr val="000000"/>
              </a:solidFill>
              <a:latin typeface="Calibri" panose="020F0502020204030204" pitchFamily="34" charset="0"/>
            </a:endParaRPr>
          </a:p>
          <a:p>
            <a:pPr marL="34290" algn="just" fontAlgn="t"/>
            <a:r>
              <a:rPr lang="ru-RU" sz="2000" dirty="0">
                <a:solidFill>
                  <a:srgbClr val="000000"/>
                </a:solidFill>
                <a:latin typeface="Times New Roman" panose="02020603050405020304" pitchFamily="18" charset="0"/>
              </a:rPr>
              <a:t>Помидор мягкий, а огурец… (твердый).</a:t>
            </a:r>
          </a:p>
          <a:p>
            <a:pPr marL="34290" algn="just" fontAlgn="t"/>
            <a:r>
              <a:rPr lang="ru-RU" sz="2000" dirty="0">
                <a:solidFill>
                  <a:srgbClr val="000000"/>
                </a:solidFill>
                <a:latin typeface="Times New Roman" panose="02020603050405020304" pitchFamily="18" charset="0"/>
              </a:rPr>
              <a:t>Помидор гладкий, а огурец… (шершавый).</a:t>
            </a:r>
            <a:endParaRPr lang="ru-RU" sz="2000" dirty="0">
              <a:solidFill>
                <a:srgbClr val="000000"/>
              </a:solidFill>
              <a:latin typeface="Calibri" panose="020F0502020204030204" pitchFamily="34" charset="0"/>
            </a:endParaRPr>
          </a:p>
          <a:p>
            <a:pPr fontAlgn="t"/>
            <a:r>
              <a:rPr lang="ru-RU" sz="2000" dirty="0">
                <a:solidFill>
                  <a:srgbClr val="000000"/>
                </a:solidFill>
                <a:latin typeface="Times New Roman" panose="02020603050405020304" pitchFamily="18" charset="0"/>
              </a:rPr>
              <a:t> Помидор большой, а огурец… (маленький).</a:t>
            </a:r>
            <a:endParaRPr lang="ru-RU" sz="2000" dirty="0"/>
          </a:p>
        </p:txBody>
      </p:sp>
    </p:spTree>
    <p:extLst>
      <p:ext uri="{BB962C8B-B14F-4D97-AF65-F5344CB8AC3E}">
        <p14:creationId xmlns:p14="http://schemas.microsoft.com/office/powerpoint/2010/main" val="987248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E83B37BA-B97B-4FB4-8C5A-D0C225734CBE}"/>
              </a:ext>
            </a:extLst>
          </p:cNvPr>
          <p:cNvSpPr/>
          <p:nvPr/>
        </p:nvSpPr>
        <p:spPr>
          <a:xfrm>
            <a:off x="0" y="300729"/>
            <a:ext cx="4572000" cy="4801314"/>
          </a:xfrm>
          <a:prstGeom prst="rect">
            <a:avLst/>
          </a:prstGeom>
        </p:spPr>
        <p:txBody>
          <a:bodyPr>
            <a:spAutoFit/>
          </a:bodyPr>
          <a:lstStyle/>
          <a:p>
            <a:pPr marL="91440" algn="ctr"/>
            <a:r>
              <a:rPr lang="ru-RU" b="1" dirty="0">
                <a:solidFill>
                  <a:srgbClr val="C00000"/>
                </a:solidFill>
                <a:latin typeface="Times New Roman" panose="02020603050405020304" pitchFamily="18" charset="0"/>
              </a:rPr>
              <a:t>Составление рассказов-описаний об овощах и фруктах по схемам.</a:t>
            </a:r>
            <a:endParaRPr lang="ru-RU" dirty="0">
              <a:solidFill>
                <a:srgbClr val="000000"/>
              </a:solidFill>
              <a:latin typeface="Calibri" panose="020F0502020204030204" pitchFamily="34" charset="0"/>
            </a:endParaRPr>
          </a:p>
          <a:p>
            <a:pPr marL="91440" algn="just"/>
            <a:r>
              <a:rPr lang="ru-RU" dirty="0">
                <a:solidFill>
                  <a:srgbClr val="000000"/>
                </a:solidFill>
                <a:latin typeface="Times New Roman" panose="02020603050405020304" pitchFamily="18" charset="0"/>
              </a:rPr>
              <a:t>Цель:  </a:t>
            </a:r>
            <a:endParaRPr lang="ru-RU" dirty="0">
              <a:solidFill>
                <a:srgbClr val="000000"/>
              </a:solidFill>
              <a:latin typeface="Calibri" panose="020F0502020204030204" pitchFamily="34" charset="0"/>
            </a:endParaRPr>
          </a:p>
          <a:p>
            <a:pPr marL="91440" algn="just"/>
            <a:r>
              <a:rPr lang="ru-RU" dirty="0">
                <a:solidFill>
                  <a:srgbClr val="000000"/>
                </a:solidFill>
                <a:latin typeface="Times New Roman" panose="02020603050405020304" pitchFamily="18" charset="0"/>
              </a:rPr>
              <a:t>развитие связной речи, мышления.</a:t>
            </a:r>
            <a:endParaRPr lang="ru-RU" dirty="0">
              <a:solidFill>
                <a:srgbClr val="000000"/>
              </a:solidFill>
              <a:latin typeface="Calibri" panose="020F0502020204030204" pitchFamily="34" charset="0"/>
            </a:endParaRPr>
          </a:p>
          <a:p>
            <a:pPr marL="91440" algn="just"/>
            <a:r>
              <a:rPr lang="ru-RU" dirty="0">
                <a:solidFill>
                  <a:srgbClr val="000000"/>
                </a:solidFill>
                <a:latin typeface="Times New Roman" panose="02020603050405020304" pitchFamily="18" charset="0"/>
              </a:rPr>
              <a:t>Описание:</a:t>
            </a:r>
            <a:endParaRPr lang="ru-RU" dirty="0">
              <a:solidFill>
                <a:srgbClr val="000000"/>
              </a:solidFill>
              <a:latin typeface="Calibri" panose="020F0502020204030204" pitchFamily="34" charset="0"/>
            </a:endParaRPr>
          </a:p>
          <a:p>
            <a:pPr marL="91440" algn="just"/>
            <a:r>
              <a:rPr lang="ru-RU" dirty="0">
                <a:solidFill>
                  <a:srgbClr val="000000"/>
                </a:solidFill>
                <a:latin typeface="Times New Roman" panose="02020603050405020304" pitchFamily="18" charset="0"/>
              </a:rPr>
              <a:t>Педагог  помещает на наборное полотно схему (см. Приложение 1) составления рассказа, каждая картинка на схеме соответствует вопросу.</a:t>
            </a:r>
            <a:endParaRPr lang="ru-RU" dirty="0">
              <a:solidFill>
                <a:srgbClr val="000000"/>
              </a:solidFill>
              <a:latin typeface="Calibri" panose="020F0502020204030204" pitchFamily="34" charset="0"/>
            </a:endParaRPr>
          </a:p>
          <a:p>
            <a:pPr marL="91440" algn="just"/>
            <a:r>
              <a:rPr lang="ru-RU" dirty="0">
                <a:solidFill>
                  <a:srgbClr val="000000"/>
                </a:solidFill>
                <a:latin typeface="Times New Roman" panose="02020603050405020304" pitchFamily="18" charset="0"/>
              </a:rPr>
              <a:t>·Как он называется? Это фрукт или овощ?</a:t>
            </a:r>
            <a:endParaRPr lang="ru-RU" dirty="0">
              <a:solidFill>
                <a:srgbClr val="000000"/>
              </a:solidFill>
              <a:latin typeface="Calibri" panose="020F0502020204030204" pitchFamily="34" charset="0"/>
            </a:endParaRPr>
          </a:p>
          <a:p>
            <a:pPr marL="91440" algn="just"/>
            <a:r>
              <a:rPr lang="ru-RU" dirty="0">
                <a:solidFill>
                  <a:srgbClr val="000000"/>
                </a:solidFill>
                <a:latin typeface="Times New Roman" panose="02020603050405020304" pitchFamily="18" charset="0"/>
              </a:rPr>
              <a:t>·Где он растет?</a:t>
            </a:r>
            <a:endParaRPr lang="ru-RU" dirty="0">
              <a:solidFill>
                <a:srgbClr val="000000"/>
              </a:solidFill>
              <a:latin typeface="Calibri" panose="020F0502020204030204" pitchFamily="34" charset="0"/>
            </a:endParaRPr>
          </a:p>
          <a:p>
            <a:pPr marL="91440" algn="just"/>
            <a:r>
              <a:rPr lang="ru-RU" dirty="0">
                <a:solidFill>
                  <a:srgbClr val="000000"/>
                </a:solidFill>
                <a:latin typeface="Times New Roman" panose="02020603050405020304" pitchFamily="18" charset="0"/>
              </a:rPr>
              <a:t>·Какой он по величине?</a:t>
            </a:r>
            <a:endParaRPr lang="ru-RU" dirty="0">
              <a:solidFill>
                <a:srgbClr val="000000"/>
              </a:solidFill>
              <a:latin typeface="Calibri" panose="020F0502020204030204" pitchFamily="34" charset="0"/>
            </a:endParaRPr>
          </a:p>
          <a:p>
            <a:pPr marL="91440" algn="just"/>
            <a:r>
              <a:rPr lang="ru-RU" dirty="0">
                <a:solidFill>
                  <a:srgbClr val="000000"/>
                </a:solidFill>
                <a:latin typeface="Times New Roman" panose="02020603050405020304" pitchFamily="18" charset="0"/>
              </a:rPr>
              <a:t>·Какой он по цвету?</a:t>
            </a:r>
            <a:endParaRPr lang="ru-RU" dirty="0">
              <a:solidFill>
                <a:srgbClr val="000000"/>
              </a:solidFill>
              <a:latin typeface="Calibri" panose="020F0502020204030204" pitchFamily="34" charset="0"/>
            </a:endParaRPr>
          </a:p>
          <a:p>
            <a:pPr algn="just"/>
            <a:r>
              <a:rPr lang="ru-RU" dirty="0">
                <a:solidFill>
                  <a:srgbClr val="000000"/>
                </a:solidFill>
                <a:latin typeface="Times New Roman" panose="02020603050405020304" pitchFamily="18" charset="0"/>
              </a:rPr>
              <a:t> ·Какой он по форме?</a:t>
            </a:r>
            <a:endParaRPr lang="ru-RU" dirty="0">
              <a:solidFill>
                <a:srgbClr val="000000"/>
              </a:solidFill>
              <a:latin typeface="Calibri" panose="020F0502020204030204" pitchFamily="34" charset="0"/>
            </a:endParaRPr>
          </a:p>
          <a:p>
            <a:pPr algn="just"/>
            <a:r>
              <a:rPr lang="ru-RU" dirty="0">
                <a:solidFill>
                  <a:srgbClr val="000000"/>
                </a:solidFill>
                <a:latin typeface="Times New Roman" panose="02020603050405020304" pitchFamily="18" charset="0"/>
              </a:rPr>
              <a:t> ·Какой он на вкус?</a:t>
            </a:r>
            <a:endParaRPr lang="ru-RU" dirty="0">
              <a:solidFill>
                <a:srgbClr val="000000"/>
              </a:solidFill>
              <a:latin typeface="Calibri" panose="020F0502020204030204" pitchFamily="34" charset="0"/>
            </a:endParaRPr>
          </a:p>
          <a:p>
            <a:pPr algn="just"/>
            <a:r>
              <a:rPr lang="ru-RU" dirty="0">
                <a:solidFill>
                  <a:srgbClr val="000000"/>
                </a:solidFill>
                <a:latin typeface="Times New Roman" panose="02020603050405020304" pitchFamily="18" charset="0"/>
              </a:rPr>
              <a:t> ·Какой он на ощупь?</a:t>
            </a:r>
            <a:endParaRPr lang="ru-RU" dirty="0">
              <a:solidFill>
                <a:srgbClr val="000000"/>
              </a:solidFill>
              <a:latin typeface="Calibri" panose="020F0502020204030204" pitchFamily="34" charset="0"/>
            </a:endParaRPr>
          </a:p>
          <a:p>
            <a:pPr algn="just"/>
            <a:r>
              <a:rPr lang="ru-RU" dirty="0">
                <a:solidFill>
                  <a:srgbClr val="000000"/>
                </a:solidFill>
                <a:latin typeface="Times New Roman" panose="02020603050405020304" pitchFamily="18" charset="0"/>
              </a:rPr>
              <a:t> ·Что из него можно приготовить?</a:t>
            </a:r>
            <a:endParaRPr lang="ru-RU" b="0" i="0" dirty="0">
              <a:solidFill>
                <a:srgbClr val="000000"/>
              </a:solidFill>
              <a:effectLst/>
              <a:latin typeface="Calibri" panose="020F0502020204030204" pitchFamily="34" charset="0"/>
            </a:endParaRPr>
          </a:p>
        </p:txBody>
      </p:sp>
      <p:sp>
        <p:nvSpPr>
          <p:cNvPr id="3" name="Прямоугольник 2">
            <a:extLst>
              <a:ext uri="{FF2B5EF4-FFF2-40B4-BE49-F238E27FC236}">
                <a16:creationId xmlns:a16="http://schemas.microsoft.com/office/drawing/2014/main" id="{859AF6B1-7804-444D-9AC2-E593234E1E39}"/>
              </a:ext>
            </a:extLst>
          </p:cNvPr>
          <p:cNvSpPr/>
          <p:nvPr/>
        </p:nvSpPr>
        <p:spPr>
          <a:xfrm>
            <a:off x="4427984" y="316426"/>
            <a:ext cx="4572000" cy="5909310"/>
          </a:xfrm>
          <a:prstGeom prst="rect">
            <a:avLst/>
          </a:prstGeom>
        </p:spPr>
        <p:txBody>
          <a:bodyPr>
            <a:spAutoFit/>
          </a:bodyPr>
          <a:lstStyle/>
          <a:p>
            <a:pPr marL="24130" algn="ctr"/>
            <a:r>
              <a:rPr lang="ru-RU" b="1" dirty="0">
                <a:solidFill>
                  <a:srgbClr val="C00000"/>
                </a:solidFill>
                <a:latin typeface="Times New Roman" panose="02020603050405020304" pitchFamily="18" charset="0"/>
              </a:rPr>
              <a:t>Игра «Закончи предложения»</a:t>
            </a:r>
            <a:endParaRPr lang="ru-RU" sz="1400" dirty="0">
              <a:solidFill>
                <a:srgbClr val="000000"/>
              </a:solidFill>
              <a:latin typeface="Calibri" panose="020F0502020204030204" pitchFamily="34" charset="0"/>
            </a:endParaRPr>
          </a:p>
          <a:p>
            <a:pPr marL="24130" algn="just"/>
            <a:r>
              <a:rPr lang="ru-RU" dirty="0">
                <a:solidFill>
                  <a:srgbClr val="000000"/>
                </a:solidFill>
                <a:latin typeface="Times New Roman" panose="02020603050405020304" pitchFamily="18" charset="0"/>
              </a:rPr>
              <a:t>Цель: </a:t>
            </a:r>
            <a:endParaRPr lang="ru-RU" sz="1400" dirty="0">
              <a:solidFill>
                <a:srgbClr val="000000"/>
              </a:solidFill>
              <a:latin typeface="Calibri" panose="020F0502020204030204" pitchFamily="34" charset="0"/>
            </a:endParaRPr>
          </a:p>
          <a:p>
            <a:pPr marL="24130" algn="just"/>
            <a:r>
              <a:rPr lang="ru-RU" dirty="0">
                <a:solidFill>
                  <a:srgbClr val="000000"/>
                </a:solidFill>
                <a:latin typeface="Times New Roman" panose="02020603050405020304" pitchFamily="18" charset="0"/>
              </a:rPr>
              <a:t>развитие синтаксической стороны речи (обучение составлению сложносочиненных предложений со словами потому что)</a:t>
            </a:r>
            <a:endParaRPr lang="ru-RU" sz="1400" dirty="0">
              <a:solidFill>
                <a:srgbClr val="000000"/>
              </a:solidFill>
              <a:latin typeface="Calibri" panose="020F0502020204030204" pitchFamily="34" charset="0"/>
            </a:endParaRPr>
          </a:p>
          <a:p>
            <a:pPr marL="24130" algn="just"/>
            <a:r>
              <a:rPr lang="ru-RU" dirty="0">
                <a:solidFill>
                  <a:srgbClr val="000000"/>
                </a:solidFill>
                <a:latin typeface="Times New Roman" panose="02020603050405020304" pitchFamily="18" charset="0"/>
              </a:rPr>
              <a:t>Описание игры. Педагог выставляет на наборное полотно сюжетные картинки. Затем он начинает говорить предложение, а дети заканчивают. Часть предложения, которую произносит ребенок, начинается со слова потому что.</a:t>
            </a:r>
            <a:endParaRPr lang="ru-RU" sz="1400" dirty="0">
              <a:solidFill>
                <a:srgbClr val="000000"/>
              </a:solidFill>
              <a:latin typeface="Calibri" panose="020F0502020204030204" pitchFamily="34" charset="0"/>
            </a:endParaRPr>
          </a:p>
          <a:p>
            <a:pPr marL="24130" algn="just"/>
            <a:r>
              <a:rPr lang="ru-RU" dirty="0">
                <a:solidFill>
                  <a:srgbClr val="000000"/>
                </a:solidFill>
                <a:latin typeface="Times New Roman" panose="02020603050405020304" pitchFamily="18" charset="0"/>
              </a:rPr>
              <a:t>·Я люблю яблоко,  … (потому что оно сладкое, вкусное, полезное).</a:t>
            </a:r>
            <a:endParaRPr lang="ru-RU" sz="1400" dirty="0">
              <a:solidFill>
                <a:srgbClr val="000000"/>
              </a:solidFill>
              <a:latin typeface="Calibri" panose="020F0502020204030204" pitchFamily="34" charset="0"/>
            </a:endParaRPr>
          </a:p>
          <a:p>
            <a:pPr marL="24130" algn="just"/>
            <a:r>
              <a:rPr lang="ru-RU" dirty="0">
                <a:solidFill>
                  <a:srgbClr val="000000"/>
                </a:solidFill>
                <a:latin typeface="Times New Roman" panose="02020603050405020304" pitchFamily="18" charset="0"/>
              </a:rPr>
              <a:t>·Мама купила груши, … (потому что хочет испечь грушевый пирог).</a:t>
            </a:r>
            <a:endParaRPr lang="ru-RU" sz="1400" dirty="0">
              <a:solidFill>
                <a:srgbClr val="000000"/>
              </a:solidFill>
              <a:latin typeface="Calibri" panose="020F0502020204030204" pitchFamily="34" charset="0"/>
            </a:endParaRPr>
          </a:p>
          <a:p>
            <a:pPr marL="24130" algn="just"/>
            <a:r>
              <a:rPr lang="ru-RU" dirty="0">
                <a:solidFill>
                  <a:srgbClr val="000000"/>
                </a:solidFill>
                <a:latin typeface="Times New Roman" panose="02020603050405020304" pitchFamily="18" charset="0"/>
              </a:rPr>
              <a:t>·Мы пришли из сада радостные, … (потому что собрали большой урожай слив).</a:t>
            </a:r>
            <a:endParaRPr lang="ru-RU" sz="1400" dirty="0">
              <a:solidFill>
                <a:srgbClr val="000000"/>
              </a:solidFill>
              <a:latin typeface="Calibri" panose="020F0502020204030204" pitchFamily="34" charset="0"/>
            </a:endParaRPr>
          </a:p>
          <a:p>
            <a:pPr algn="just"/>
            <a:r>
              <a:rPr lang="ru-RU" dirty="0">
                <a:solidFill>
                  <a:srgbClr val="000000"/>
                </a:solidFill>
                <a:latin typeface="Times New Roman" panose="02020603050405020304" pitchFamily="18" charset="0"/>
              </a:rPr>
              <a:t>·Я не люблю лук, … (потому что он горький)</a:t>
            </a:r>
            <a:endParaRPr lang="ru-RU" sz="1400" dirty="0">
              <a:solidFill>
                <a:srgbClr val="000000"/>
              </a:solidFill>
              <a:latin typeface="Calibri" panose="020F0502020204030204" pitchFamily="34" charset="0"/>
            </a:endParaRPr>
          </a:p>
          <a:p>
            <a:pPr algn="just"/>
            <a:r>
              <a:rPr lang="ru-RU" dirty="0">
                <a:solidFill>
                  <a:srgbClr val="000000"/>
                </a:solidFill>
                <a:latin typeface="Times New Roman" panose="02020603050405020304" pitchFamily="18" charset="0"/>
              </a:rPr>
              <a:t>·В огороде нужно полоть траву, … (потому что она мешает расти овощам).</a:t>
            </a:r>
            <a:endParaRPr lang="ru-RU" sz="1400" b="0" i="0"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2715625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29E615-60C8-4359-8195-85A8DAD92C55}"/>
              </a:ext>
            </a:extLst>
          </p:cNvPr>
          <p:cNvSpPr>
            <a:spLocks noGrp="1"/>
          </p:cNvSpPr>
          <p:nvPr>
            <p:ph type="title"/>
          </p:nvPr>
        </p:nvSpPr>
        <p:spPr>
          <a:xfrm>
            <a:off x="1187624" y="0"/>
            <a:ext cx="6512511" cy="1143000"/>
          </a:xfrm>
        </p:spPr>
        <p:txBody>
          <a:bodyPr/>
          <a:lstStyle/>
          <a:p>
            <a:pPr marL="0" indent="0" algn="ctr">
              <a:buNone/>
            </a:pPr>
            <a:r>
              <a:rPr lang="ru-RU" sz="3600" dirty="0">
                <a:solidFill>
                  <a:srgbClr val="C00000"/>
                </a:solidFill>
              </a:rPr>
              <a:t>Игра «Кто в домике живет?»</a:t>
            </a:r>
          </a:p>
        </p:txBody>
      </p:sp>
      <p:sp>
        <p:nvSpPr>
          <p:cNvPr id="3" name="Объект 2">
            <a:extLst>
              <a:ext uri="{FF2B5EF4-FFF2-40B4-BE49-F238E27FC236}">
                <a16:creationId xmlns:a16="http://schemas.microsoft.com/office/drawing/2014/main" id="{9D0EA1FE-4424-4804-A4B2-0DFB2A225D7A}"/>
              </a:ext>
            </a:extLst>
          </p:cNvPr>
          <p:cNvSpPr>
            <a:spLocks noGrp="1"/>
          </p:cNvSpPr>
          <p:nvPr>
            <p:ph sz="quarter" idx="13"/>
          </p:nvPr>
        </p:nvSpPr>
        <p:spPr>
          <a:xfrm>
            <a:off x="107504" y="1143000"/>
            <a:ext cx="9145016" cy="3024336"/>
          </a:xfrm>
        </p:spPr>
        <p:txBody>
          <a:bodyPr>
            <a:noAutofit/>
          </a:bodyPr>
          <a:lstStyle/>
          <a:p>
            <a:pPr marL="45720" indent="0">
              <a:buNone/>
            </a:pPr>
            <a:r>
              <a:rPr lang="ru-RU" sz="1800" dirty="0"/>
              <a:t>Цель: учить детей запоминать имена товарищей, обращать внимание на черты их характера, особенности поведения.</a:t>
            </a:r>
          </a:p>
          <a:p>
            <a:pPr marL="45720" indent="0">
              <a:buNone/>
            </a:pPr>
            <a:r>
              <a:rPr lang="ru-RU" sz="1800" dirty="0"/>
              <a:t>Описание: педагог выбирает одного ребенка и прячет его в домике куклы, а кто останется, будет знакомить куклу с ее гостем и рассказывать о нем по схеме.</a:t>
            </a:r>
          </a:p>
          <a:p>
            <a:pPr marL="45720" indent="0">
              <a:buNone/>
            </a:pPr>
            <a:r>
              <a:rPr lang="ru-RU" sz="1800" dirty="0"/>
              <a:t>-Кто это в гости к кукле пришел! -…, а наш гость – мальчик или девочка?</a:t>
            </a:r>
          </a:p>
          <a:p>
            <a:pPr marL="45720" indent="0">
              <a:buNone/>
            </a:pPr>
            <a:r>
              <a:rPr lang="ru-RU" sz="1800" dirty="0"/>
              <a:t> -…, скажи, как зовут нашего гостя? А давай теперь назовем его ласково.</a:t>
            </a:r>
          </a:p>
          <a:p>
            <a:pPr marL="45720" indent="0">
              <a:buNone/>
            </a:pPr>
            <a:r>
              <a:rPr lang="ru-RU" sz="1800" dirty="0"/>
              <a:t>-…, а какого цвета волосы? -…, а какого цвета футболка у нашего гостя?</a:t>
            </a:r>
          </a:p>
        </p:txBody>
      </p:sp>
      <p:pic>
        <p:nvPicPr>
          <p:cNvPr id="5" name="Рисунок 4">
            <a:extLst>
              <a:ext uri="{FF2B5EF4-FFF2-40B4-BE49-F238E27FC236}">
                <a16:creationId xmlns:a16="http://schemas.microsoft.com/office/drawing/2014/main" id="{7CEA1370-5C62-4D06-B27C-18F2DC2EEA1C}"/>
              </a:ext>
            </a:extLst>
          </p:cNvPr>
          <p:cNvPicPr>
            <a:picLocks noChangeAspect="1"/>
          </p:cNvPicPr>
          <p:nvPr/>
        </p:nvPicPr>
        <p:blipFill>
          <a:blip r:embed="rId3"/>
          <a:stretch>
            <a:fillRect/>
          </a:stretch>
        </p:blipFill>
        <p:spPr>
          <a:xfrm>
            <a:off x="1804736" y="3645024"/>
            <a:ext cx="5839128" cy="3068960"/>
          </a:xfrm>
          <a:prstGeom prst="rect">
            <a:avLst/>
          </a:prstGeom>
        </p:spPr>
      </p:pic>
    </p:spTree>
    <p:extLst>
      <p:ext uri="{BB962C8B-B14F-4D97-AF65-F5344CB8AC3E}">
        <p14:creationId xmlns:p14="http://schemas.microsoft.com/office/powerpoint/2010/main" val="1322227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634BFF66-FD6D-4953-B46F-4BF7C16E1CE7}"/>
              </a:ext>
            </a:extLst>
          </p:cNvPr>
          <p:cNvPicPr>
            <a:picLocks noChangeAspect="1"/>
          </p:cNvPicPr>
          <p:nvPr/>
        </p:nvPicPr>
        <p:blipFill>
          <a:blip r:embed="rId2"/>
          <a:stretch>
            <a:fillRect/>
          </a:stretch>
        </p:blipFill>
        <p:spPr>
          <a:xfrm>
            <a:off x="440541" y="330405"/>
            <a:ext cx="8262918" cy="6197189"/>
          </a:xfrm>
          <a:prstGeom prst="rect">
            <a:avLst/>
          </a:prstGeom>
        </p:spPr>
      </p:pic>
    </p:spTree>
    <p:extLst>
      <p:ext uri="{BB962C8B-B14F-4D97-AF65-F5344CB8AC3E}">
        <p14:creationId xmlns:p14="http://schemas.microsoft.com/office/powerpoint/2010/main" val="954975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755576" y="1700808"/>
            <a:ext cx="7554214" cy="1512168"/>
          </a:xfrm>
          <a:prstGeom prst="roundRect">
            <a:avLst/>
          </a:prstGeom>
        </p:spPr>
        <p:style>
          <a:lnRef idx="1">
            <a:schemeClr val="accent3"/>
          </a:lnRef>
          <a:fillRef idx="1003">
            <a:schemeClr val="lt2"/>
          </a:fillRef>
          <a:effectRef idx="1">
            <a:schemeClr val="accent3"/>
          </a:effectRef>
          <a:fontRef idx="minor">
            <a:schemeClr val="dk1"/>
          </a:fontRef>
        </p:style>
        <p:txBody>
          <a:bodyPr rtlCol="0" anchor="ctr"/>
          <a:lstStyle/>
          <a:p>
            <a:pPr algn="just"/>
            <a:r>
              <a:rPr lang="ru-RU" sz="2400" b="1" dirty="0">
                <a:latin typeface="Times New Roman" pitchFamily="18" charset="0"/>
                <a:cs typeface="Times New Roman" pitchFamily="18" charset="0"/>
              </a:rPr>
              <a:t>Объект исследования: дети старшего дошкольного возраста с общим недоразвитием речи</a:t>
            </a:r>
            <a:endParaRPr lang="ru-RU" sz="2800" dirty="0">
              <a:latin typeface="Times New Roman" pitchFamily="18" charset="0"/>
              <a:cs typeface="Times New Roman" pitchFamily="18" charset="0"/>
            </a:endParaRPr>
          </a:p>
        </p:txBody>
      </p:sp>
      <p:sp>
        <p:nvSpPr>
          <p:cNvPr id="3" name="Скругленный прямоугольник 2"/>
          <p:cNvSpPr/>
          <p:nvPr/>
        </p:nvSpPr>
        <p:spPr>
          <a:xfrm>
            <a:off x="755576" y="3573016"/>
            <a:ext cx="7560840" cy="2160240"/>
          </a:xfrm>
          <a:prstGeom prst="roundRect">
            <a:avLst/>
          </a:prstGeom>
        </p:spPr>
        <p:style>
          <a:lnRef idx="1">
            <a:schemeClr val="accent4"/>
          </a:lnRef>
          <a:fillRef idx="1003">
            <a:schemeClr val="lt2"/>
          </a:fillRef>
          <a:effectRef idx="1">
            <a:schemeClr val="accent4"/>
          </a:effectRef>
          <a:fontRef idx="minor">
            <a:schemeClr val="dk1"/>
          </a:fontRef>
        </p:style>
        <p:txBody>
          <a:bodyPr rtlCol="0" anchor="ctr"/>
          <a:lstStyle/>
          <a:p>
            <a:pPr algn="just"/>
            <a:endParaRPr lang="ru-RU" sz="2400" b="1" dirty="0">
              <a:latin typeface="Times New Roman" pitchFamily="18" charset="0"/>
              <a:cs typeface="Times New Roman" pitchFamily="18" charset="0"/>
            </a:endParaRPr>
          </a:p>
          <a:p>
            <a:pPr algn="just"/>
            <a:endParaRPr lang="ru-RU" sz="2400" b="1" dirty="0">
              <a:latin typeface="Times New Roman" pitchFamily="18" charset="0"/>
              <a:cs typeface="Times New Roman" pitchFamily="18" charset="0"/>
            </a:endParaRPr>
          </a:p>
          <a:p>
            <a:pPr algn="just"/>
            <a:r>
              <a:rPr lang="ru-RU" sz="2400" b="1" dirty="0">
                <a:latin typeface="Times New Roman" pitchFamily="18" charset="0"/>
                <a:cs typeface="Times New Roman" pitchFamily="18" charset="0"/>
              </a:rPr>
              <a:t>Предмет исследования: </a:t>
            </a:r>
            <a:r>
              <a:rPr lang="ru-RU" sz="2400" b="1" dirty="0">
                <a:solidFill>
                  <a:schemeClr val="tx1"/>
                </a:solidFill>
                <a:latin typeface="Times New Roman" pitchFamily="18" charset="0"/>
                <a:cs typeface="Times New Roman" pitchFamily="18" charset="0"/>
              </a:rPr>
              <a:t>формы и методы работы</a:t>
            </a:r>
            <a:r>
              <a:rPr lang="ru-RU" sz="2400" b="1" dirty="0">
                <a:latin typeface="Times New Roman" pitchFamily="18" charset="0"/>
                <a:cs typeface="Times New Roman" pitchFamily="18" charset="0"/>
              </a:rPr>
              <a:t> воспитателя дошкольной образовательной организации в старшей группе детей с общим недоразвитием речи.</a:t>
            </a:r>
          </a:p>
          <a:p>
            <a:pPr algn="just"/>
            <a:endParaRPr lang="ru-RU" sz="2400" b="1" dirty="0">
              <a:latin typeface="Times New Roman" pitchFamily="18" charset="0"/>
              <a:cs typeface="Times New Roman" pitchFamily="18" charset="0"/>
            </a:endParaRPr>
          </a:p>
          <a:p>
            <a:pPr algn="just"/>
            <a:endParaRPr lang="ru-RU" sz="2400" dirty="0">
              <a:latin typeface="Times New Roman" pitchFamily="18" charset="0"/>
              <a:cs typeface="Times New Roman" pitchFamily="18" charset="0"/>
            </a:endParaRPr>
          </a:p>
          <a:p>
            <a:pPr algn="ctr"/>
            <a:endParaRPr lang="ru-RU" sz="2800" dirty="0"/>
          </a:p>
        </p:txBody>
      </p:sp>
      <p:sp>
        <p:nvSpPr>
          <p:cNvPr id="4" name="Скругленный прямоугольник 3"/>
          <p:cNvSpPr/>
          <p:nvPr/>
        </p:nvSpPr>
        <p:spPr>
          <a:xfrm>
            <a:off x="690194" y="296353"/>
            <a:ext cx="7554214" cy="914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45720" lvl="0" algn="ctr"/>
            <a:r>
              <a:rPr lang="ru-RU" sz="2400" b="1" dirty="0">
                <a:solidFill>
                  <a:prstClr val="black"/>
                </a:solidFill>
                <a:latin typeface="Times New Roman" panose="02020603050405020304" pitchFamily="18" charset="0"/>
                <a:cs typeface="Times New Roman" panose="02020603050405020304" pitchFamily="18" charset="0"/>
              </a:rPr>
              <a:t>Понятийный аппарат исследования</a:t>
            </a:r>
          </a:p>
        </p:txBody>
      </p:sp>
    </p:spTree>
    <p:extLst>
      <p:ext uri="{BB962C8B-B14F-4D97-AF65-F5344CB8AC3E}">
        <p14:creationId xmlns:p14="http://schemas.microsoft.com/office/powerpoint/2010/main" val="454289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021191" y="39553"/>
            <a:ext cx="7200800" cy="650985"/>
          </a:xfrm>
          <a:prstGeom prst="roundRect">
            <a:avLst/>
          </a:prstGeom>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r>
              <a:rPr lang="ru-RU" sz="2400" b="1" dirty="0">
                <a:solidFill>
                  <a:schemeClr val="tx1"/>
                </a:solidFill>
                <a:latin typeface="Times New Roman" panose="02020603050405020304" pitchFamily="18" charset="0"/>
                <a:cs typeface="Times New Roman" panose="02020603050405020304" pitchFamily="18" charset="0"/>
              </a:rPr>
              <a:t>Понятийный аппарат исследования</a:t>
            </a:r>
          </a:p>
        </p:txBody>
      </p:sp>
      <p:sp>
        <p:nvSpPr>
          <p:cNvPr id="3" name="Скругленный прямоугольник 2"/>
          <p:cNvSpPr/>
          <p:nvPr/>
        </p:nvSpPr>
        <p:spPr>
          <a:xfrm>
            <a:off x="553139" y="805502"/>
            <a:ext cx="8136904" cy="1224136"/>
          </a:xfrm>
          <a:prstGeom prst="roundRect">
            <a:avLst/>
          </a:prstGeom>
        </p:spPr>
        <p:style>
          <a:lnRef idx="1">
            <a:schemeClr val="accent2"/>
          </a:lnRef>
          <a:fillRef idx="1003">
            <a:schemeClr val="lt2"/>
          </a:fillRef>
          <a:effectRef idx="1">
            <a:schemeClr val="accent2"/>
          </a:effectRef>
          <a:fontRef idx="minor">
            <a:schemeClr val="dk1"/>
          </a:fontRef>
        </p:style>
        <p:txBody>
          <a:bodyPr rtlCol="0" anchor="ctr"/>
          <a:lstStyle/>
          <a:p>
            <a:pPr algn="just"/>
            <a:r>
              <a:rPr lang="ru-RU" sz="2000" b="1" dirty="0">
                <a:latin typeface="Times New Roman" pitchFamily="18" charset="0"/>
                <a:cs typeface="Times New Roman" pitchFamily="18" charset="0"/>
              </a:rPr>
              <a:t>Цель</a:t>
            </a:r>
            <a:r>
              <a:rPr lang="ru-RU" sz="2000" dirty="0">
                <a:latin typeface="Times New Roman" pitchFamily="18" charset="0"/>
                <a:cs typeface="Times New Roman" pitchFamily="18" charset="0"/>
              </a:rPr>
              <a:t>: изучить </a:t>
            </a:r>
            <a:r>
              <a:rPr lang="ru-RU" sz="2000" dirty="0">
                <a:solidFill>
                  <a:schemeClr val="tx1"/>
                </a:solidFill>
                <a:latin typeface="Times New Roman" pitchFamily="18" charset="0"/>
                <a:cs typeface="Times New Roman" pitchFamily="18" charset="0"/>
              </a:rPr>
              <a:t>формы и методы работы</a:t>
            </a:r>
            <a:r>
              <a:rPr lang="ru-RU" sz="2000" dirty="0">
                <a:latin typeface="Times New Roman" pitchFamily="18" charset="0"/>
                <a:cs typeface="Times New Roman" pitchFamily="18" charset="0"/>
              </a:rPr>
              <a:t> воспитателя дошкольной образовательной организации в старшей группе детей с общим недоразвитием речи</a:t>
            </a:r>
          </a:p>
        </p:txBody>
      </p:sp>
      <p:sp>
        <p:nvSpPr>
          <p:cNvPr id="4" name="Скругленный прямоугольник 3"/>
          <p:cNvSpPr/>
          <p:nvPr/>
        </p:nvSpPr>
        <p:spPr>
          <a:xfrm>
            <a:off x="395536" y="2284947"/>
            <a:ext cx="3024336" cy="36004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just">
              <a:lnSpc>
                <a:spcPct val="150000"/>
              </a:lnSpc>
            </a:pPr>
            <a:r>
              <a:rPr lang="ru-RU" sz="2000" b="1" kern="50" dirty="0">
                <a:solidFill>
                  <a:srgbClr val="000000"/>
                </a:solidFill>
                <a:latin typeface="Times New Roman"/>
                <a:ea typeface="Andale Sans UI"/>
                <a:cs typeface="Times New Roman"/>
              </a:rPr>
              <a:t>Задачи исследования:</a:t>
            </a:r>
            <a:endParaRPr lang="ru-RU" sz="1600" b="1" dirty="0">
              <a:solidFill>
                <a:prstClr val="white"/>
              </a:solidFill>
              <a:latin typeface="Calibri"/>
              <a:ea typeface="Calibri"/>
              <a:cs typeface="Times New Roman"/>
            </a:endParaRPr>
          </a:p>
        </p:txBody>
      </p:sp>
      <p:sp>
        <p:nvSpPr>
          <p:cNvPr id="5" name="Скругленный прямоугольник 4"/>
          <p:cNvSpPr/>
          <p:nvPr/>
        </p:nvSpPr>
        <p:spPr>
          <a:xfrm>
            <a:off x="0" y="3100923"/>
            <a:ext cx="9144000" cy="2816393"/>
          </a:xfrm>
          <a:prstGeom prst="roundRect">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marL="342900" indent="-342900" algn="just">
              <a:buFont typeface="Arial" panose="020B0604020202020204" pitchFamily="34" charset="0"/>
              <a:buChar char="•"/>
            </a:pPr>
            <a:r>
              <a:rPr lang="ru-RU" sz="1900" dirty="0">
                <a:solidFill>
                  <a:schemeClr val="tx1"/>
                </a:solidFill>
                <a:latin typeface="Times New Roman" pitchFamily="18" charset="0"/>
                <a:cs typeface="Times New Roman" pitchFamily="18" charset="0"/>
              </a:rPr>
              <a:t>рассмотреть понятие общего недоразвития речи;</a:t>
            </a:r>
          </a:p>
          <a:p>
            <a:pPr marL="342900" indent="-342900" algn="just">
              <a:buFont typeface="Arial" panose="020B0604020202020204" pitchFamily="34" charset="0"/>
              <a:buChar char="•"/>
            </a:pPr>
            <a:r>
              <a:rPr lang="ru-RU" sz="1900" dirty="0">
                <a:solidFill>
                  <a:schemeClr val="tx1"/>
                </a:solidFill>
                <a:latin typeface="Times New Roman" pitchFamily="18" charset="0"/>
                <a:cs typeface="Times New Roman" pitchFamily="18" charset="0"/>
              </a:rPr>
              <a:t>изучить симптомы общего недоразвития речи у детей;</a:t>
            </a:r>
          </a:p>
          <a:p>
            <a:pPr marL="342900" indent="-342900" algn="just">
              <a:buFont typeface="Arial" panose="020B0604020202020204" pitchFamily="34" charset="0"/>
              <a:buChar char="•"/>
            </a:pPr>
            <a:r>
              <a:rPr lang="ru-RU" sz="1900" dirty="0">
                <a:solidFill>
                  <a:schemeClr val="tx1"/>
                </a:solidFill>
                <a:latin typeface="Times New Roman" pitchFamily="18" charset="0"/>
                <a:cs typeface="Times New Roman" pitchFamily="18" charset="0"/>
              </a:rPr>
              <a:t>изучить особенности речевого развития детей старшего дошкольного возраста с общим недоразвитием речи;</a:t>
            </a:r>
          </a:p>
          <a:p>
            <a:pPr marL="342900" indent="-342900" algn="just">
              <a:buFont typeface="Arial" panose="020B0604020202020204" pitchFamily="34" charset="0"/>
              <a:buChar char="•"/>
            </a:pPr>
            <a:r>
              <a:rPr lang="ru-RU" sz="1900" dirty="0">
                <a:solidFill>
                  <a:schemeClr val="tx1"/>
                </a:solidFill>
                <a:latin typeface="Times New Roman" pitchFamily="18" charset="0"/>
                <a:cs typeface="Times New Roman" pitchFamily="18" charset="0"/>
              </a:rPr>
              <a:t>изучить и описать формы и методы работы воспитателя в старшей группе с детьми с общим недоразвитием речи</a:t>
            </a:r>
          </a:p>
        </p:txBody>
      </p:sp>
    </p:spTree>
    <p:extLst>
      <p:ext uri="{BB962C8B-B14F-4D97-AF65-F5344CB8AC3E}">
        <p14:creationId xmlns:p14="http://schemas.microsoft.com/office/powerpoint/2010/main" val="129843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68660"/>
            <a:ext cx="8229600" cy="648072"/>
          </a:xfrm>
        </p:spPr>
        <p:txBody>
          <a:bodyPr/>
          <a:lstStyle/>
          <a:p>
            <a:pPr marL="0" indent="0" algn="ctr">
              <a:buNone/>
            </a:pPr>
            <a:r>
              <a:rPr lang="ru-RU" sz="3200" dirty="0">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Глоссарий</a:t>
            </a:r>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1202795932"/>
              </p:ext>
            </p:extLst>
          </p:nvPr>
        </p:nvGraphicFramePr>
        <p:xfrm>
          <a:off x="179512" y="692696"/>
          <a:ext cx="8856984" cy="5919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Содержимое 5"/>
          <p:cNvGraphicFramePr>
            <a:graphicFrameLocks/>
          </p:cNvGraphicFramePr>
          <p:nvPr>
            <p:extLst>
              <p:ext uri="{D42A27DB-BD31-4B8C-83A1-F6EECF244321}">
                <p14:modId xmlns:p14="http://schemas.microsoft.com/office/powerpoint/2010/main" val="765085975"/>
              </p:ext>
            </p:extLst>
          </p:nvPr>
        </p:nvGraphicFramePr>
        <p:xfrm>
          <a:off x="565212" y="1016732"/>
          <a:ext cx="8229600" cy="5472608"/>
        </p:xfrm>
        <a:graphic>
          <a:graphicData uri="http://schemas.openxmlformats.org/drawingml/2006/table">
            <a:tbl>
              <a:tblPr>
                <a:tableStyleId>{3C2FFA5D-87B4-456A-9821-1D502468CF0F}</a:tableStyleId>
              </a:tblPr>
              <a:tblGrid>
                <a:gridCol w="5744405">
                  <a:extLst>
                    <a:ext uri="{9D8B030D-6E8A-4147-A177-3AD203B41FA5}">
                      <a16:colId xmlns:a16="http://schemas.microsoft.com/office/drawing/2014/main" val="20000"/>
                    </a:ext>
                  </a:extLst>
                </a:gridCol>
                <a:gridCol w="2485195">
                  <a:extLst>
                    <a:ext uri="{9D8B030D-6E8A-4147-A177-3AD203B41FA5}">
                      <a16:colId xmlns:a16="http://schemas.microsoft.com/office/drawing/2014/main" val="20001"/>
                    </a:ext>
                  </a:extLst>
                </a:gridCol>
              </a:tblGrid>
              <a:tr h="428251">
                <a:tc>
                  <a:txBody>
                    <a:bodyPr/>
                    <a:lstStyle/>
                    <a:p>
                      <a:pPr algn="ctr">
                        <a:lnSpc>
                          <a:spcPct val="100000"/>
                        </a:lnSpc>
                        <a:spcAft>
                          <a:spcPts val="0"/>
                        </a:spcAft>
                      </a:pPr>
                      <a:r>
                        <a:rPr lang="ru-RU" sz="2400" dirty="0">
                          <a:latin typeface="Times New Roman" pitchFamily="18" charset="0"/>
                          <a:cs typeface="Times New Roman" pitchFamily="18" charset="0"/>
                        </a:rPr>
                        <a:t>Понятие</a:t>
                      </a:r>
                      <a:endParaRPr lang="ru-RU" sz="2400" dirty="0">
                        <a:latin typeface="Times New Roman" pitchFamily="18" charset="0"/>
                        <a:ea typeface="Calibri"/>
                        <a:cs typeface="Times New Roman" pitchFamily="18" charset="0"/>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path path="shape">
                        <a:fillToRect l="50000" t="50000" r="50000" b="50000"/>
                      </a:path>
                    </a:gradFill>
                  </a:tcPr>
                </a:tc>
                <a:tc>
                  <a:txBody>
                    <a:bodyPr/>
                    <a:lstStyle/>
                    <a:p>
                      <a:pPr algn="ctr">
                        <a:lnSpc>
                          <a:spcPct val="115000"/>
                        </a:lnSpc>
                        <a:spcAft>
                          <a:spcPts val="0"/>
                        </a:spcAft>
                      </a:pPr>
                      <a:r>
                        <a:rPr lang="ru-RU" sz="2400" dirty="0">
                          <a:latin typeface="Times New Roman" pitchFamily="18" charset="0"/>
                          <a:cs typeface="Times New Roman" pitchFamily="18" charset="0"/>
                        </a:rPr>
                        <a:t>Автор</a:t>
                      </a:r>
                      <a:endParaRPr lang="ru-RU" sz="2400" dirty="0">
                        <a:latin typeface="Times New Roman" pitchFamily="18" charset="0"/>
                        <a:ea typeface="Calibri"/>
                        <a:cs typeface="Times New Roman" pitchFamily="18" charset="0"/>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path path="shape">
                        <a:fillToRect l="50000" t="50000" r="50000" b="50000"/>
                      </a:path>
                    </a:gradFill>
                  </a:tcPr>
                </a:tc>
                <a:extLst>
                  <a:ext uri="{0D108BD9-81ED-4DB2-BD59-A6C34878D82A}">
                    <a16:rowId xmlns:a16="http://schemas.microsoft.com/office/drawing/2014/main" val="10000"/>
                  </a:ext>
                </a:extLst>
              </a:tr>
              <a:tr h="225207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2000" dirty="0">
                          <a:latin typeface="Times New Roman" pitchFamily="18" charset="0"/>
                          <a:ea typeface="Calibri"/>
                          <a:cs typeface="Times New Roman" pitchFamily="18" charset="0"/>
                        </a:rPr>
                        <a:t>«Общее недоразвитие речи – различные сложные речевые расстройства, при которых у детей нарушено формирование всех компонентов речевой системы, относящихся к её звуковой и смысловой стороне, при нормальном слухе и интеллекте».</a:t>
                      </a:r>
                    </a:p>
                  </a:txBody>
                  <a:tcPr marL="68580" marR="6858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path path="shape">
                        <a:fillToRect l="50000" t="50000" r="50000" b="50000"/>
                      </a:path>
                    </a:gradFill>
                  </a:tcPr>
                </a:tc>
                <a:tc>
                  <a:txBody>
                    <a:bodyPr/>
                    <a:lstStyle/>
                    <a:p>
                      <a:pPr algn="ctr">
                        <a:lnSpc>
                          <a:spcPct val="115000"/>
                        </a:lnSpc>
                        <a:spcAft>
                          <a:spcPts val="0"/>
                        </a:spcAft>
                      </a:pPr>
                      <a:r>
                        <a:rPr lang="ru-RU" sz="2000" dirty="0">
                          <a:solidFill>
                            <a:schemeClr val="tx1"/>
                          </a:solidFill>
                          <a:latin typeface="Times New Roman" pitchFamily="18" charset="0"/>
                          <a:ea typeface="Calibri"/>
                          <a:cs typeface="Times New Roman" pitchFamily="18" charset="0"/>
                        </a:rPr>
                        <a:t>Р. Е. Левиной </a:t>
                      </a: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path path="shape">
                        <a:fillToRect l="50000" t="50000" r="50000" b="50000"/>
                      </a:path>
                    </a:gradFill>
                  </a:tcPr>
                </a:tc>
                <a:extLst>
                  <a:ext uri="{0D108BD9-81ED-4DB2-BD59-A6C34878D82A}">
                    <a16:rowId xmlns:a16="http://schemas.microsoft.com/office/drawing/2014/main" val="10001"/>
                  </a:ext>
                </a:extLst>
              </a:tr>
              <a:tr h="1689056">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2000" dirty="0">
                          <a:latin typeface="Times New Roman" pitchFamily="18" charset="0"/>
                          <a:ea typeface="Calibri"/>
                          <a:cs typeface="Times New Roman" pitchFamily="18" charset="0"/>
                        </a:rPr>
                        <a:t> «Общее недоразвитие речи – это сложные речевые расстройства, при которой нарушено формирование всех компонентов речевой системы у детей с нормальными слухом и интеллектом».</a:t>
                      </a:r>
                    </a:p>
                  </a:txBody>
                  <a:tcPr marL="68580" marR="6858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path path="shape">
                        <a:fillToRect l="50000" t="50000" r="50000" b="50000"/>
                      </a:path>
                    </a:gradFill>
                  </a:tcPr>
                </a:tc>
                <a:tc>
                  <a:txBody>
                    <a:bodyPr/>
                    <a:lstStyle/>
                    <a:p>
                      <a:pPr algn="ctr">
                        <a:lnSpc>
                          <a:spcPct val="115000"/>
                        </a:lnSpc>
                        <a:spcAft>
                          <a:spcPts val="0"/>
                        </a:spcAft>
                      </a:pPr>
                      <a:r>
                        <a:rPr lang="ru-RU" sz="2000" dirty="0" err="1">
                          <a:solidFill>
                            <a:schemeClr val="tx1"/>
                          </a:solidFill>
                          <a:latin typeface="Times New Roman" pitchFamily="18" charset="0"/>
                          <a:ea typeface="Calibri"/>
                          <a:cs typeface="Times New Roman" pitchFamily="18" charset="0"/>
                        </a:rPr>
                        <a:t>Г.В.Чиркина</a:t>
                      </a:r>
                      <a:r>
                        <a:rPr lang="ru-RU" sz="2000" dirty="0">
                          <a:solidFill>
                            <a:schemeClr val="tx1"/>
                          </a:solidFill>
                          <a:latin typeface="Times New Roman" pitchFamily="18" charset="0"/>
                          <a:ea typeface="Calibri"/>
                          <a:cs typeface="Times New Roman" pitchFamily="18" charset="0"/>
                        </a:rPr>
                        <a:t>, </a:t>
                      </a:r>
                      <a:r>
                        <a:rPr lang="ru-RU" sz="2000" dirty="0" err="1">
                          <a:solidFill>
                            <a:schemeClr val="tx1"/>
                          </a:solidFill>
                          <a:latin typeface="Times New Roman" pitchFamily="18" charset="0"/>
                          <a:ea typeface="Calibri"/>
                          <a:cs typeface="Times New Roman" pitchFamily="18" charset="0"/>
                        </a:rPr>
                        <a:t>Т.Б.Филичева</a:t>
                      </a:r>
                      <a:r>
                        <a:rPr lang="ru-RU" sz="2000" dirty="0">
                          <a:solidFill>
                            <a:schemeClr val="tx1"/>
                          </a:solidFill>
                          <a:latin typeface="Times New Roman" pitchFamily="18" charset="0"/>
                          <a:ea typeface="Calibri"/>
                          <a:cs typeface="Times New Roman" pitchFamily="18" charset="0"/>
                        </a:rPr>
                        <a:t> </a:t>
                      </a: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path path="shape">
                        <a:fillToRect l="50000" t="50000" r="50000" b="50000"/>
                      </a:path>
                    </a:gradFill>
                  </a:tcPr>
                </a:tc>
                <a:extLst>
                  <a:ext uri="{0D108BD9-81ED-4DB2-BD59-A6C34878D82A}">
                    <a16:rowId xmlns:a16="http://schemas.microsoft.com/office/drawing/2014/main" val="3338649820"/>
                  </a:ext>
                </a:extLst>
              </a:tr>
              <a:tr h="1103227">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2000" dirty="0">
                          <a:latin typeface="Times New Roman" pitchFamily="18" charset="0"/>
                          <a:ea typeface="Calibri"/>
                          <a:cs typeface="Times New Roman" pitchFamily="18" charset="0"/>
                        </a:rPr>
                        <a:t>«Общее недоразвитие речи – это форма патологии, при которой нарушено формирование всех компонентов речевой системы».</a:t>
                      </a:r>
                    </a:p>
                  </a:txBody>
                  <a:tcPr marL="68580" marR="6858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path path="shape">
                        <a:fillToRect l="50000" t="50000" r="50000" b="50000"/>
                      </a:path>
                    </a:gradFill>
                  </a:tcPr>
                </a:tc>
                <a:tc>
                  <a:txBody>
                    <a:bodyPr/>
                    <a:lstStyle/>
                    <a:p>
                      <a:pPr algn="ctr">
                        <a:lnSpc>
                          <a:spcPct val="115000"/>
                        </a:lnSpc>
                        <a:spcAft>
                          <a:spcPts val="0"/>
                        </a:spcAft>
                      </a:pPr>
                      <a:r>
                        <a:rPr lang="ru-RU" sz="2000" dirty="0" err="1">
                          <a:solidFill>
                            <a:schemeClr val="tx1"/>
                          </a:solidFill>
                          <a:latin typeface="Times New Roman" pitchFamily="18" charset="0"/>
                          <a:ea typeface="Calibri"/>
                          <a:cs typeface="Times New Roman" pitchFamily="18" charset="0"/>
                        </a:rPr>
                        <a:t>Н.С.Жукова</a:t>
                      </a:r>
                      <a:r>
                        <a:rPr lang="ru-RU" sz="2000" dirty="0">
                          <a:solidFill>
                            <a:schemeClr val="tx1"/>
                          </a:solidFill>
                          <a:latin typeface="Times New Roman" pitchFamily="18" charset="0"/>
                          <a:ea typeface="Calibri"/>
                          <a:cs typeface="Times New Roman" pitchFamily="18" charset="0"/>
                        </a:rPr>
                        <a:t>, </a:t>
                      </a:r>
                      <a:r>
                        <a:rPr lang="ru-RU" sz="2000" dirty="0" err="1">
                          <a:solidFill>
                            <a:schemeClr val="tx1"/>
                          </a:solidFill>
                          <a:latin typeface="Times New Roman" pitchFamily="18" charset="0"/>
                          <a:ea typeface="Calibri"/>
                          <a:cs typeface="Times New Roman" pitchFamily="18" charset="0"/>
                        </a:rPr>
                        <a:t>Т.Б.Филичева</a:t>
                      </a:r>
                      <a:r>
                        <a:rPr lang="ru-RU" sz="2000" dirty="0">
                          <a:solidFill>
                            <a:schemeClr val="tx1"/>
                          </a:solidFill>
                          <a:latin typeface="Times New Roman" pitchFamily="18" charset="0"/>
                          <a:ea typeface="Calibri"/>
                          <a:cs typeface="Times New Roman" pitchFamily="18" charset="0"/>
                        </a:rPr>
                        <a:t>, </a:t>
                      </a:r>
                      <a:r>
                        <a:rPr lang="ru-RU" sz="2000" dirty="0" err="1">
                          <a:solidFill>
                            <a:schemeClr val="tx1"/>
                          </a:solidFill>
                          <a:latin typeface="Times New Roman" pitchFamily="18" charset="0"/>
                          <a:ea typeface="Calibri"/>
                          <a:cs typeface="Times New Roman" pitchFamily="18" charset="0"/>
                        </a:rPr>
                        <a:t>Е.М.Мастюкова</a:t>
                      </a:r>
                      <a:r>
                        <a:rPr lang="ru-RU" sz="2000" dirty="0">
                          <a:solidFill>
                            <a:schemeClr val="tx1"/>
                          </a:solidFill>
                          <a:latin typeface="Times New Roman" pitchFamily="18" charset="0"/>
                          <a:ea typeface="Calibri"/>
                          <a:cs typeface="Times New Roman" pitchFamily="18" charset="0"/>
                        </a:rPr>
                        <a:t> </a:t>
                      </a: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path path="shape">
                        <a:fillToRect l="50000" t="50000" r="50000" b="50000"/>
                      </a:path>
                    </a:gradFill>
                  </a:tcPr>
                </a:tc>
                <a:extLst>
                  <a:ext uri="{0D108BD9-81ED-4DB2-BD59-A6C34878D82A}">
                    <a16:rowId xmlns:a16="http://schemas.microsoft.com/office/drawing/2014/main" val="2971613628"/>
                  </a:ext>
                </a:extLst>
              </a:tr>
            </a:tbl>
          </a:graphicData>
        </a:graphic>
      </p:graphicFrame>
    </p:spTree>
    <p:extLst>
      <p:ext uri="{BB962C8B-B14F-4D97-AF65-F5344CB8AC3E}">
        <p14:creationId xmlns:p14="http://schemas.microsoft.com/office/powerpoint/2010/main" val="2256112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A35A2D09-B024-43AE-9C1F-1EC5FB7DD983}"/>
              </a:ext>
            </a:extLst>
          </p:cNvPr>
          <p:cNvSpPr/>
          <p:nvPr/>
        </p:nvSpPr>
        <p:spPr>
          <a:xfrm>
            <a:off x="827584" y="93723"/>
            <a:ext cx="6984776" cy="461665"/>
          </a:xfrm>
          <a:prstGeom prst="rect">
            <a:avLst/>
          </a:prstGeom>
        </p:spPr>
        <p:txBody>
          <a:bodyPr wrap="square">
            <a:spAutoFit/>
          </a:bodyPr>
          <a:lstStyle/>
          <a:p>
            <a:pPr algn="ctr"/>
            <a:r>
              <a:rPr lang="ru-RU" sz="2400" dirty="0"/>
              <a:t> Симптомы общего недоразвития речи у детей</a:t>
            </a:r>
          </a:p>
        </p:txBody>
      </p:sp>
      <p:graphicFrame>
        <p:nvGraphicFramePr>
          <p:cNvPr id="5" name="Схема 4">
            <a:extLst>
              <a:ext uri="{FF2B5EF4-FFF2-40B4-BE49-F238E27FC236}">
                <a16:creationId xmlns:a16="http://schemas.microsoft.com/office/drawing/2014/main" id="{0AB4915D-A7E7-4085-8880-D7D199E8B091}"/>
              </a:ext>
            </a:extLst>
          </p:cNvPr>
          <p:cNvGraphicFramePr/>
          <p:nvPr>
            <p:extLst>
              <p:ext uri="{D42A27DB-BD31-4B8C-83A1-F6EECF244321}">
                <p14:modId xmlns:p14="http://schemas.microsoft.com/office/powerpoint/2010/main" val="1276258904"/>
              </p:ext>
            </p:extLst>
          </p:nvPr>
        </p:nvGraphicFramePr>
        <p:xfrm>
          <a:off x="539552" y="1052736"/>
          <a:ext cx="7825208" cy="5272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Прямоугольник 1">
            <a:extLst>
              <a:ext uri="{FF2B5EF4-FFF2-40B4-BE49-F238E27FC236}">
                <a16:creationId xmlns:a16="http://schemas.microsoft.com/office/drawing/2014/main" id="{840AE564-749B-454F-8BB3-D71D18B5C576}"/>
              </a:ext>
            </a:extLst>
          </p:cNvPr>
          <p:cNvSpPr/>
          <p:nvPr/>
        </p:nvSpPr>
        <p:spPr>
          <a:xfrm>
            <a:off x="6659685" y="6140430"/>
            <a:ext cx="1944763" cy="369332"/>
          </a:xfrm>
          <a:prstGeom prst="rect">
            <a:avLst/>
          </a:prstGeom>
        </p:spPr>
        <p:txBody>
          <a:bodyPr wrap="none">
            <a:spAutoFit/>
          </a:bodyPr>
          <a:lstStyle/>
          <a:p>
            <a:r>
              <a:rPr lang="ru-RU" dirty="0"/>
              <a:t>Е.М. </a:t>
            </a:r>
            <a:r>
              <a:rPr lang="ru-RU" dirty="0" err="1"/>
              <a:t>Мастюкова</a:t>
            </a:r>
            <a:r>
              <a:rPr lang="ru-RU" dirty="0"/>
              <a:t> </a:t>
            </a:r>
          </a:p>
        </p:txBody>
      </p:sp>
    </p:spTree>
    <p:extLst>
      <p:ext uri="{BB962C8B-B14F-4D97-AF65-F5344CB8AC3E}">
        <p14:creationId xmlns:p14="http://schemas.microsoft.com/office/powerpoint/2010/main" val="2178202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700B8631-0F4C-44D9-8F27-EDF2C5BA3B69}"/>
              </a:ext>
            </a:extLst>
          </p:cNvPr>
          <p:cNvSpPr/>
          <p:nvPr/>
        </p:nvSpPr>
        <p:spPr>
          <a:xfrm>
            <a:off x="395536" y="260648"/>
            <a:ext cx="8352928" cy="830997"/>
          </a:xfrm>
          <a:prstGeom prst="rect">
            <a:avLst/>
          </a:prstGeom>
        </p:spPr>
        <p:txBody>
          <a:bodyPr wrap="square">
            <a:spAutoFit/>
          </a:bodyPr>
          <a:lstStyle/>
          <a:p>
            <a:pPr algn="ctr"/>
            <a:r>
              <a:rPr lang="ru-RU" sz="2400" dirty="0"/>
              <a:t>Особенности речевого развития детей старшего дошкольного возраста</a:t>
            </a:r>
          </a:p>
        </p:txBody>
      </p:sp>
      <p:graphicFrame>
        <p:nvGraphicFramePr>
          <p:cNvPr id="6" name="Таблица 6">
            <a:extLst>
              <a:ext uri="{FF2B5EF4-FFF2-40B4-BE49-F238E27FC236}">
                <a16:creationId xmlns:a16="http://schemas.microsoft.com/office/drawing/2014/main" id="{69C6556B-13E0-4CBB-95B9-A256910A5B9A}"/>
              </a:ext>
            </a:extLst>
          </p:cNvPr>
          <p:cNvGraphicFramePr>
            <a:graphicFrameLocks noGrp="1"/>
          </p:cNvGraphicFramePr>
          <p:nvPr>
            <p:extLst>
              <p:ext uri="{D42A27DB-BD31-4B8C-83A1-F6EECF244321}">
                <p14:modId xmlns:p14="http://schemas.microsoft.com/office/powerpoint/2010/main" val="2235310081"/>
              </p:ext>
            </p:extLst>
          </p:nvPr>
        </p:nvGraphicFramePr>
        <p:xfrm>
          <a:off x="683568" y="1700808"/>
          <a:ext cx="7776864" cy="4476320"/>
        </p:xfrm>
        <a:graphic>
          <a:graphicData uri="http://schemas.openxmlformats.org/drawingml/2006/table">
            <a:tbl>
              <a:tblPr firstRow="1" bandRow="1">
                <a:tableStyleId>{5C22544A-7EE6-4342-B048-85BDC9FD1C3A}</a:tableStyleId>
              </a:tblPr>
              <a:tblGrid>
                <a:gridCol w="3888432">
                  <a:extLst>
                    <a:ext uri="{9D8B030D-6E8A-4147-A177-3AD203B41FA5}">
                      <a16:colId xmlns:a16="http://schemas.microsoft.com/office/drawing/2014/main" val="3688472925"/>
                    </a:ext>
                  </a:extLst>
                </a:gridCol>
                <a:gridCol w="3888432">
                  <a:extLst>
                    <a:ext uri="{9D8B030D-6E8A-4147-A177-3AD203B41FA5}">
                      <a16:colId xmlns:a16="http://schemas.microsoft.com/office/drawing/2014/main" val="563100290"/>
                    </a:ext>
                  </a:extLst>
                </a:gridCol>
              </a:tblGrid>
              <a:tr h="818720">
                <a:tc>
                  <a:txBody>
                    <a:bodyPr/>
                    <a:lstStyle/>
                    <a:p>
                      <a:pPr algn="ctr"/>
                      <a:r>
                        <a:rPr lang="ru-RU" dirty="0"/>
                        <a:t>В норме</a:t>
                      </a:r>
                    </a:p>
                  </a:txBody>
                  <a:tcPr/>
                </a:tc>
                <a:tc>
                  <a:txBody>
                    <a:bodyPr/>
                    <a:lstStyle/>
                    <a:p>
                      <a:pPr algn="ctr"/>
                      <a:r>
                        <a:rPr lang="ru-RU" dirty="0"/>
                        <a:t>С ОНР</a:t>
                      </a:r>
                    </a:p>
                  </a:txBody>
                  <a:tcPr/>
                </a:tc>
                <a:extLst>
                  <a:ext uri="{0D108BD9-81ED-4DB2-BD59-A6C34878D82A}">
                    <a16:rowId xmlns:a16="http://schemas.microsoft.com/office/drawing/2014/main" val="2097292674"/>
                  </a:ext>
                </a:extLst>
              </a:tr>
              <a:tr h="818720">
                <a:tc>
                  <a:txBody>
                    <a:bodyPr/>
                    <a:lstStyle/>
                    <a:p>
                      <a:pPr algn="l"/>
                      <a:r>
                        <a:rPr lang="ru-RU" dirty="0"/>
                        <a:t>Знает до 5000 слов. Произносит все сложные звуки. Полностью овладевает правильным произношением. Умеет рассказывать и пересказывать, составляет рассказ с изменением сюжета, интонации, выражает свое отношение к рассказанному тексту. Пользуется распространенным предложением.</a:t>
                      </a:r>
                    </a:p>
                  </a:txBody>
                  <a:tcPr/>
                </a:tc>
                <a:tc>
                  <a:txBody>
                    <a:bodyPr/>
                    <a:lstStyle/>
                    <a:p>
                      <a:pPr algn="l"/>
                      <a:r>
                        <a:rPr lang="ru-RU" dirty="0"/>
                        <a:t>Нарушение звукопроизношения, недоразвитие фонематического слуха, выраженное отставание в формировании словарного запаса и грамматического строя речи. Снижена вербальная память и продуктивность запоминания. Двигательная недостаточность. Плохо развитая мелкая моторика. Первичная патология речи тормозит формирование первоначально сохранных умственных способностей </a:t>
                      </a:r>
                    </a:p>
                  </a:txBody>
                  <a:tcPr/>
                </a:tc>
                <a:extLst>
                  <a:ext uri="{0D108BD9-81ED-4DB2-BD59-A6C34878D82A}">
                    <a16:rowId xmlns:a16="http://schemas.microsoft.com/office/drawing/2014/main" val="3417801728"/>
                  </a:ext>
                </a:extLst>
              </a:tr>
            </a:tbl>
          </a:graphicData>
        </a:graphic>
      </p:graphicFrame>
    </p:spTree>
    <p:extLst>
      <p:ext uri="{BB962C8B-B14F-4D97-AF65-F5344CB8AC3E}">
        <p14:creationId xmlns:p14="http://schemas.microsoft.com/office/powerpoint/2010/main" val="3354512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AA0B9620-F619-4FA9-AC8C-D1DC8FA797CF}"/>
              </a:ext>
            </a:extLst>
          </p:cNvPr>
          <p:cNvSpPr/>
          <p:nvPr/>
        </p:nvSpPr>
        <p:spPr>
          <a:xfrm>
            <a:off x="307672" y="340491"/>
            <a:ext cx="8528655" cy="1392304"/>
          </a:xfrm>
          <a:prstGeom prst="rect">
            <a:avLst/>
          </a:prstGeom>
        </p:spPr>
        <p:txBody>
          <a:bodyPr wrap="square">
            <a:spAutoFit/>
          </a:bodyPr>
          <a:lstStyle/>
          <a:p>
            <a:pPr algn="ctr">
              <a:lnSpc>
                <a:spcPct val="107000"/>
              </a:lnSpc>
              <a:spcAft>
                <a:spcPts val="800"/>
              </a:spcAft>
            </a:pPr>
            <a:r>
              <a:rPr lang="ru-RU" sz="28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Деятельность воспитателя в группе детей с ОНР по коррекции речевого развития</a:t>
            </a:r>
          </a:p>
          <a:p>
            <a:pPr>
              <a:lnSpc>
                <a:spcPct val="107000"/>
              </a:lnSpc>
              <a:spcAft>
                <a:spcPts val="800"/>
              </a:spcAft>
            </a:pPr>
            <a:endParaRPr lang="ru-RU" dirty="0">
              <a:ea typeface="Calibri" panose="020F0502020204030204" pitchFamily="34" charset="0"/>
              <a:cs typeface="Times New Roman" panose="02020603050405020304" pitchFamily="18" charset="0"/>
            </a:endParaRPr>
          </a:p>
        </p:txBody>
      </p:sp>
      <p:graphicFrame>
        <p:nvGraphicFramePr>
          <p:cNvPr id="5" name="Схема 4">
            <a:extLst>
              <a:ext uri="{FF2B5EF4-FFF2-40B4-BE49-F238E27FC236}">
                <a16:creationId xmlns:a16="http://schemas.microsoft.com/office/drawing/2014/main" id="{55C346EA-5C32-4FF3-8F9A-8108DCB364CA}"/>
              </a:ext>
            </a:extLst>
          </p:cNvPr>
          <p:cNvGraphicFramePr/>
          <p:nvPr>
            <p:extLst>
              <p:ext uri="{D42A27DB-BD31-4B8C-83A1-F6EECF244321}">
                <p14:modId xmlns:p14="http://schemas.microsoft.com/office/powerpoint/2010/main" val="998661411"/>
              </p:ext>
            </p:extLst>
          </p:nvPr>
        </p:nvGraphicFramePr>
        <p:xfrm>
          <a:off x="827584" y="1124744"/>
          <a:ext cx="7704856" cy="50583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2009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8C002B8-5ECC-4CFD-9A2D-72A84A7A9752}"/>
              </a:ext>
            </a:extLst>
          </p:cNvPr>
          <p:cNvSpPr>
            <a:spLocks noGrp="1"/>
          </p:cNvSpPr>
          <p:nvPr>
            <p:ph type="title"/>
          </p:nvPr>
        </p:nvSpPr>
        <p:spPr>
          <a:xfrm>
            <a:off x="827584" y="260648"/>
            <a:ext cx="6512511" cy="1143000"/>
          </a:xfrm>
        </p:spPr>
        <p:txBody>
          <a:bodyPr/>
          <a:lstStyle/>
          <a:p>
            <a:pPr marL="0" indent="0" algn="ctr">
              <a:buNone/>
            </a:pPr>
            <a:r>
              <a:rPr lang="ru-RU" sz="4400" dirty="0"/>
              <a:t>Методы и приемы</a:t>
            </a:r>
          </a:p>
        </p:txBody>
      </p:sp>
      <p:pic>
        <p:nvPicPr>
          <p:cNvPr id="4" name="Объект 3">
            <a:extLst>
              <a:ext uri="{FF2B5EF4-FFF2-40B4-BE49-F238E27FC236}">
                <a16:creationId xmlns:a16="http://schemas.microsoft.com/office/drawing/2014/main" id="{92776D23-C28F-4635-8EA6-F3101197D2A9}"/>
              </a:ext>
            </a:extLst>
          </p:cNvPr>
          <p:cNvPicPr>
            <a:picLocks noGrp="1" noChangeAspect="1"/>
          </p:cNvPicPr>
          <p:nvPr>
            <p:ph sz="quarter" idx="13"/>
          </p:nvPr>
        </p:nvPicPr>
        <p:blipFill>
          <a:blip r:embed="rId3"/>
          <a:stretch>
            <a:fillRect/>
          </a:stretch>
        </p:blipFill>
        <p:spPr>
          <a:xfrm>
            <a:off x="251520" y="1196752"/>
            <a:ext cx="8404698" cy="5112568"/>
          </a:xfrm>
          <a:prstGeom prst="rect">
            <a:avLst/>
          </a:prstGeom>
        </p:spPr>
      </p:pic>
    </p:spTree>
    <p:extLst>
      <p:ext uri="{BB962C8B-B14F-4D97-AF65-F5344CB8AC3E}">
        <p14:creationId xmlns:p14="http://schemas.microsoft.com/office/powerpoint/2010/main" val="4167192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CE67DD-FF18-4578-B6AE-466777743381}"/>
              </a:ext>
            </a:extLst>
          </p:cNvPr>
          <p:cNvSpPr>
            <a:spLocks noGrp="1"/>
          </p:cNvSpPr>
          <p:nvPr>
            <p:ph type="title"/>
          </p:nvPr>
        </p:nvSpPr>
        <p:spPr>
          <a:xfrm>
            <a:off x="1315744" y="260648"/>
            <a:ext cx="6512511" cy="1143000"/>
          </a:xfrm>
        </p:spPr>
        <p:txBody>
          <a:bodyPr/>
          <a:lstStyle/>
          <a:p>
            <a:pPr marL="0" indent="0" algn="ctr">
              <a:buNone/>
            </a:pPr>
            <a:r>
              <a:rPr lang="ru-RU" sz="4000" dirty="0"/>
              <a:t>Интерактивные средства для работы с детьми</a:t>
            </a:r>
          </a:p>
        </p:txBody>
      </p:sp>
      <p:pic>
        <p:nvPicPr>
          <p:cNvPr id="4" name="Объект 3">
            <a:extLst>
              <a:ext uri="{FF2B5EF4-FFF2-40B4-BE49-F238E27FC236}">
                <a16:creationId xmlns:a16="http://schemas.microsoft.com/office/drawing/2014/main" id="{EEBCAE95-7991-453B-9693-8CC38CF23A12}"/>
              </a:ext>
            </a:extLst>
          </p:cNvPr>
          <p:cNvPicPr>
            <a:picLocks noGrp="1" noChangeAspect="1"/>
          </p:cNvPicPr>
          <p:nvPr>
            <p:ph sz="quarter" idx="13"/>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389805" y="1221992"/>
            <a:ext cx="5961804" cy="3969568"/>
          </a:xfrm>
          <a:prstGeom prst="rect">
            <a:avLst/>
          </a:prstGeom>
        </p:spPr>
      </p:pic>
      <p:sp>
        <p:nvSpPr>
          <p:cNvPr id="7" name="Прямоугольник: скругленные углы 6">
            <a:extLst>
              <a:ext uri="{FF2B5EF4-FFF2-40B4-BE49-F238E27FC236}">
                <a16:creationId xmlns:a16="http://schemas.microsoft.com/office/drawing/2014/main" id="{D07DDD6D-BE9F-4744-B9CD-FDFC7189A41F}"/>
              </a:ext>
            </a:extLst>
          </p:cNvPr>
          <p:cNvSpPr/>
          <p:nvPr/>
        </p:nvSpPr>
        <p:spPr>
          <a:xfrm>
            <a:off x="498713" y="4520445"/>
            <a:ext cx="2160240" cy="5969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Вундеркинд</a:t>
            </a:r>
          </a:p>
        </p:txBody>
      </p:sp>
      <p:sp>
        <p:nvSpPr>
          <p:cNvPr id="8" name="Прямоугольник: скругленные углы 7">
            <a:extLst>
              <a:ext uri="{FF2B5EF4-FFF2-40B4-BE49-F238E27FC236}">
                <a16:creationId xmlns:a16="http://schemas.microsoft.com/office/drawing/2014/main" id="{F8960A2B-2772-4CEE-87E5-23BB72293643}"/>
              </a:ext>
            </a:extLst>
          </p:cNvPr>
          <p:cNvSpPr/>
          <p:nvPr/>
        </p:nvSpPr>
        <p:spPr>
          <a:xfrm>
            <a:off x="3180521" y="5788517"/>
            <a:ext cx="2232250" cy="5969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Умное зеркало </a:t>
            </a:r>
            <a:r>
              <a:rPr lang="en-US" dirty="0" err="1">
                <a:solidFill>
                  <a:schemeClr val="tx1"/>
                </a:solidFill>
              </a:rPr>
              <a:t>ArtikMe</a:t>
            </a:r>
            <a:endParaRPr lang="ru-RU" dirty="0">
              <a:solidFill>
                <a:schemeClr val="tx1"/>
              </a:solidFill>
            </a:endParaRPr>
          </a:p>
        </p:txBody>
      </p:sp>
      <p:pic>
        <p:nvPicPr>
          <p:cNvPr id="9" name="Рисунок 8">
            <a:extLst>
              <a:ext uri="{FF2B5EF4-FFF2-40B4-BE49-F238E27FC236}">
                <a16:creationId xmlns:a16="http://schemas.microsoft.com/office/drawing/2014/main" id="{F82825BC-4A8D-48E3-9B2C-B82DA568904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7895" b="94737" l="6721" r="91242">
                        <a14:foregroundMark x1="36660" y1="63346" x2="36660" y2="63346"/>
                        <a14:foregroundMark x1="6721" y1="72556" x2="6721" y2="72556"/>
                        <a14:foregroundMark x1="9980" y1="77444" x2="9980" y2="77444"/>
                        <a14:foregroundMark x1="56823" y1="93233" x2="56823" y2="93233"/>
                        <a14:foregroundMark x1="56823" y1="94737" x2="56823" y2="94737"/>
                        <a14:foregroundMark x1="56619" y1="91165" x2="56619" y2="91165"/>
                        <a14:foregroundMark x1="90428" y1="71053" x2="90428" y2="71053"/>
                        <a14:foregroundMark x1="91446" y1="76504" x2="91446" y2="76504"/>
                        <a14:foregroundMark x1="89613" y1="75188" x2="89613" y2="75188"/>
                        <a14:foregroundMark x1="21589" y1="7895" x2="21589" y2="7895"/>
                      </a14:backgroundRemoval>
                    </a14:imgEffect>
                  </a14:imgLayer>
                </a14:imgProps>
              </a:ext>
            </a:extLst>
          </a:blip>
          <a:stretch>
            <a:fillRect/>
          </a:stretch>
        </p:blipFill>
        <p:spPr>
          <a:xfrm>
            <a:off x="5868144" y="1358425"/>
            <a:ext cx="3469282" cy="3758977"/>
          </a:xfrm>
          <a:prstGeom prst="rect">
            <a:avLst/>
          </a:prstGeom>
        </p:spPr>
      </p:pic>
      <p:pic>
        <p:nvPicPr>
          <p:cNvPr id="10" name="Рисунок 9">
            <a:extLst>
              <a:ext uri="{FF2B5EF4-FFF2-40B4-BE49-F238E27FC236}">
                <a16:creationId xmlns:a16="http://schemas.microsoft.com/office/drawing/2014/main" id="{BE183158-38FF-410B-9C75-FF38609F0153}"/>
              </a:ext>
            </a:extLst>
          </p:cNvPr>
          <p:cNvPicPr>
            <a:picLocks noChangeAspect="1"/>
          </p:cNvPicPr>
          <p:nvPr/>
        </p:nvPicPr>
        <p:blipFill>
          <a:blip r:embed="rId7"/>
          <a:stretch>
            <a:fillRect/>
          </a:stretch>
        </p:blipFill>
        <p:spPr>
          <a:xfrm>
            <a:off x="2574317" y="2740517"/>
            <a:ext cx="3886200" cy="3048000"/>
          </a:xfrm>
          <a:prstGeom prst="rect">
            <a:avLst/>
          </a:prstGeom>
        </p:spPr>
      </p:pic>
      <p:sp>
        <p:nvSpPr>
          <p:cNvPr id="11" name="Прямоугольник: скругленные углы 10">
            <a:extLst>
              <a:ext uri="{FF2B5EF4-FFF2-40B4-BE49-F238E27FC236}">
                <a16:creationId xmlns:a16="http://schemas.microsoft.com/office/drawing/2014/main" id="{4DB8E1FC-D98A-4CEF-B2F3-1F6CEAF94490}"/>
              </a:ext>
            </a:extLst>
          </p:cNvPr>
          <p:cNvSpPr/>
          <p:nvPr/>
        </p:nvSpPr>
        <p:spPr>
          <a:xfrm>
            <a:off x="6660232" y="5367591"/>
            <a:ext cx="2016224" cy="5969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Интерактивный стол логопеда </a:t>
            </a:r>
          </a:p>
        </p:txBody>
      </p:sp>
    </p:spTree>
    <p:extLst>
      <p:ext uri="{BB962C8B-B14F-4D97-AF65-F5344CB8AC3E}">
        <p14:creationId xmlns:p14="http://schemas.microsoft.com/office/powerpoint/2010/main" val="440199965"/>
      </p:ext>
    </p:extLst>
  </p:cSld>
  <p:clrMapOvr>
    <a:masterClrMapping/>
  </p:clrMapOvr>
</p:sld>
</file>

<file path=ppt/theme/theme1.xml><?xml version="1.0" encoding="utf-8"?>
<a:theme xmlns:a="http://schemas.openxmlformats.org/drawingml/2006/main" name="5_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2208</TotalTime>
  <Words>2277</Words>
  <Application>Microsoft Office PowerPoint</Application>
  <PresentationFormat>Экран (4:3)</PresentationFormat>
  <Paragraphs>149</Paragraphs>
  <Slides>13</Slides>
  <Notes>10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13</vt:i4>
      </vt:variant>
    </vt:vector>
  </HeadingPairs>
  <TitlesOfParts>
    <vt:vector size="20" baseType="lpstr">
      <vt:lpstr>Andale Sans UI</vt:lpstr>
      <vt:lpstr>Arial</vt:lpstr>
      <vt:lpstr>Calibri</vt:lpstr>
      <vt:lpstr>Georgia</vt:lpstr>
      <vt:lpstr>Times New Roman</vt:lpstr>
      <vt:lpstr>Trebuchet MS</vt:lpstr>
      <vt:lpstr>5_Воздушный поток</vt:lpstr>
      <vt:lpstr>Презентация PowerPoint</vt:lpstr>
      <vt:lpstr>Презентация PowerPoint</vt:lpstr>
      <vt:lpstr>Презентация PowerPoint</vt:lpstr>
      <vt:lpstr>Глоссарий</vt:lpstr>
      <vt:lpstr>Презентация PowerPoint</vt:lpstr>
      <vt:lpstr>Презентация PowerPoint</vt:lpstr>
      <vt:lpstr>Презентация PowerPoint</vt:lpstr>
      <vt:lpstr>Методы и приемы</vt:lpstr>
      <vt:lpstr>Интерактивные средства для работы с детьми</vt:lpstr>
      <vt:lpstr>Картотека дидактических игр по развитию речи у старших дошкольников с ОНР </vt:lpstr>
      <vt:lpstr>Презентация PowerPoint</vt:lpstr>
      <vt:lpstr>Игра «Кто в домике живет?»</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k304-1</cp:lastModifiedBy>
  <cp:revision>165</cp:revision>
  <dcterms:created xsi:type="dcterms:W3CDTF">2014-06-05T10:39:24Z</dcterms:created>
  <dcterms:modified xsi:type="dcterms:W3CDTF">2022-10-04T10:46:29Z</dcterms:modified>
</cp:coreProperties>
</file>