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F2190-E02E-44E1-B839-292A778FB3C5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A4276-51DA-4F1A-87F0-A7730D71A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6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4276-51DA-4F1A-87F0-A7730D71AD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9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ФОРМИРОВАНИЕ  УУД  НА УРОКАХ ИСТОРИИ И ОБЩЕСТВОЗНАНИЯ В 5-6 КЛАССАХ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10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Что бы это значило</a:t>
            </a:r>
            <a:r>
              <a:rPr lang="ru-RU" sz="2800" dirty="0" smtClean="0"/>
              <a:t>? </a:t>
            </a:r>
            <a:br>
              <a:rPr lang="ru-RU" sz="2800" dirty="0" smtClean="0"/>
            </a:br>
            <a:r>
              <a:rPr lang="ru-RU" sz="1800" b="1" dirty="0"/>
              <a:t>«Ситуация – иллюстрация» </a:t>
            </a:r>
            <a:r>
              <a:rPr lang="ru-RU" sz="1800" dirty="0"/>
              <a:t>на уроке обществознания по теме «Свободное время». Формулируют цель урока – научиться организовывать своё свободное время.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32769" cy="391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5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Прием целеполагания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Постановка вопросов по теме и выход на задачи </a:t>
            </a:r>
            <a:r>
              <a:rPr lang="ru-RU" sz="2000" dirty="0"/>
              <a:t>по теме «Природа и люди Древней Индии».</a:t>
            </a:r>
          </a:p>
          <a:p>
            <a:pPr>
              <a:buNone/>
            </a:pPr>
            <a:r>
              <a:rPr lang="ru-RU" sz="2000" i="1" dirty="0"/>
              <a:t>Задание</a:t>
            </a:r>
            <a:r>
              <a:rPr lang="ru-RU" sz="2000" dirty="0"/>
              <a:t>: В названии темы выделите ключевые слова и  составьте к ним вопросы.</a:t>
            </a:r>
          </a:p>
          <a:p>
            <a:pPr>
              <a:buNone/>
            </a:pPr>
            <a:r>
              <a:rPr lang="ru-RU" sz="2000" i="1" dirty="0"/>
              <a:t>Модельный ответ:</a:t>
            </a:r>
          </a:p>
          <a:p>
            <a:r>
              <a:rPr lang="ru-RU" sz="2000" dirty="0"/>
              <a:t>Какие животные водились в Древней Индии?</a:t>
            </a:r>
          </a:p>
          <a:p>
            <a:r>
              <a:rPr lang="ru-RU" sz="2000" dirty="0"/>
              <a:t>Какие растения росли в Древней Индии?</a:t>
            </a:r>
          </a:p>
          <a:p>
            <a:r>
              <a:rPr lang="ru-RU" sz="2000" dirty="0"/>
              <a:t>Чем занимались люди Древней Индии?</a:t>
            </a:r>
          </a:p>
          <a:p>
            <a:r>
              <a:rPr lang="ru-RU" sz="2000" dirty="0"/>
              <a:t>Во что верили индийцы?</a:t>
            </a:r>
          </a:p>
          <a:p>
            <a:r>
              <a:rPr lang="ru-RU" sz="2000" dirty="0"/>
              <a:t>Как добывали пищу?</a:t>
            </a:r>
          </a:p>
          <a:p>
            <a:r>
              <a:rPr lang="ru-RU" sz="2000" dirty="0"/>
              <a:t>Где жили?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34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Древняя Индия</a:t>
            </a:r>
          </a:p>
          <a:p>
            <a:r>
              <a:rPr lang="ru-RU" sz="2000" b="1" dirty="0" smtClean="0"/>
              <a:t>Природа: </a:t>
            </a:r>
          </a:p>
          <a:p>
            <a:r>
              <a:rPr lang="ru-RU" sz="2000" dirty="0" smtClean="0"/>
              <a:t>- животный мир </a:t>
            </a:r>
          </a:p>
          <a:p>
            <a:r>
              <a:rPr lang="ru-RU" sz="2000" dirty="0" smtClean="0"/>
              <a:t>- растительный мир </a:t>
            </a:r>
          </a:p>
          <a:p>
            <a:r>
              <a:rPr lang="ru-RU" sz="2000" dirty="0" smtClean="0"/>
              <a:t>- климат </a:t>
            </a:r>
          </a:p>
          <a:p>
            <a:r>
              <a:rPr lang="ru-RU" sz="2000" b="1" dirty="0" smtClean="0"/>
              <a:t>Люди: </a:t>
            </a:r>
          </a:p>
          <a:p>
            <a:r>
              <a:rPr lang="ru-RU" sz="2000" dirty="0" smtClean="0"/>
              <a:t>- занятия </a:t>
            </a:r>
          </a:p>
          <a:p>
            <a:r>
              <a:rPr lang="ru-RU" sz="2000" dirty="0" smtClean="0"/>
              <a:t>- жилище </a:t>
            </a:r>
          </a:p>
          <a:p>
            <a:r>
              <a:rPr lang="ru-RU" sz="2000" dirty="0" smtClean="0"/>
              <a:t>- изобретения </a:t>
            </a:r>
          </a:p>
          <a:p>
            <a:r>
              <a:rPr lang="ru-RU" sz="2000" dirty="0" smtClean="0"/>
              <a:t>- пища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36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Работа с текстом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- Составление </a:t>
            </a:r>
            <a:r>
              <a:rPr lang="ru-RU" sz="2000" dirty="0"/>
              <a:t>вопросов к тексту, ответы на них</a:t>
            </a:r>
          </a:p>
          <a:p>
            <a:pPr>
              <a:buNone/>
            </a:pPr>
            <a:r>
              <a:rPr lang="ru-RU" sz="2000" dirty="0"/>
              <a:t>- Составление простого и сложного плана</a:t>
            </a:r>
          </a:p>
          <a:p>
            <a:pPr>
              <a:buNone/>
            </a:pPr>
            <a:r>
              <a:rPr lang="ru-RU" sz="2000" dirty="0"/>
              <a:t>- Составление сравнительных, хронологических таблиц</a:t>
            </a:r>
          </a:p>
          <a:p>
            <a:pPr>
              <a:buNone/>
            </a:pPr>
            <a:r>
              <a:rPr lang="ru-RU" sz="2000" dirty="0"/>
              <a:t>- Составление кластера</a:t>
            </a:r>
          </a:p>
          <a:p>
            <a:pPr>
              <a:buNone/>
            </a:pPr>
            <a:r>
              <a:rPr lang="ru-RU" sz="2000" dirty="0"/>
              <a:t>- Подбор фактов, подтверждающих или опровергающих гипотезу</a:t>
            </a:r>
          </a:p>
          <a:p>
            <a:pPr>
              <a:buFontTx/>
              <a:buChar char="-"/>
            </a:pPr>
            <a:r>
              <a:rPr lang="ru-RU" sz="2000" dirty="0"/>
              <a:t>Составление логической схемы, цепочки</a:t>
            </a:r>
          </a:p>
          <a:p>
            <a:pPr>
              <a:buFontTx/>
              <a:buChar char="-"/>
            </a:pPr>
            <a:r>
              <a:rPr lang="ru-RU" sz="2000" dirty="0"/>
              <a:t>Составление определения к термину</a:t>
            </a:r>
          </a:p>
          <a:p>
            <a:pPr>
              <a:buNone/>
            </a:pPr>
            <a:r>
              <a:rPr lang="ru-RU" sz="2000" dirty="0">
                <a:solidFill>
                  <a:schemeClr val="dk1"/>
                </a:solidFill>
              </a:rPr>
              <a:t>- Приемы «Верные и неверные утверждения» («верите ли вы»), ключевые слова, «Как вы думаете?»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dk1"/>
                </a:solidFill>
              </a:rPr>
              <a:t>Приемы «</a:t>
            </a:r>
            <a:r>
              <a:rPr lang="ru-RU" sz="2000" dirty="0" err="1">
                <a:solidFill>
                  <a:schemeClr val="dk1"/>
                </a:solidFill>
              </a:rPr>
              <a:t>Денотатный</a:t>
            </a:r>
            <a:r>
              <a:rPr lang="ru-RU" sz="2000" dirty="0">
                <a:solidFill>
                  <a:schemeClr val="dk1"/>
                </a:solidFill>
              </a:rPr>
              <a:t> граф»,  «Понятийное колесо»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dk1"/>
                </a:solidFill>
              </a:rPr>
              <a:t>Прием «Рокировка» и др.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34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Работа с картой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Выбрать слова, которые характеризуют природные условия Древнего Египта:</a:t>
            </a:r>
          </a:p>
          <a:p>
            <a:pPr lvl="0"/>
            <a:r>
              <a:rPr lang="ru-RU" sz="2400" dirty="0"/>
              <a:t>Тепло.</a:t>
            </a:r>
          </a:p>
          <a:p>
            <a:pPr lvl="0"/>
            <a:r>
              <a:rPr lang="ru-RU" sz="2400" dirty="0"/>
              <a:t>Дожди.</a:t>
            </a:r>
          </a:p>
          <a:p>
            <a:pPr lvl="0"/>
            <a:r>
              <a:rPr lang="ru-RU" sz="2400" dirty="0"/>
              <a:t>Солнце</a:t>
            </a:r>
            <a:r>
              <a:rPr lang="ru-RU" sz="2400" dirty="0" smtClean="0"/>
              <a:t>. </a:t>
            </a:r>
            <a:endParaRPr lang="ru-RU" sz="2400" dirty="0"/>
          </a:p>
          <a:p>
            <a:pPr lvl="0"/>
            <a:r>
              <a:rPr lang="ru-RU" sz="2400" dirty="0"/>
              <a:t>Река.</a:t>
            </a:r>
          </a:p>
          <a:p>
            <a:pPr lvl="0"/>
            <a:r>
              <a:rPr lang="ru-RU" sz="2400" dirty="0"/>
              <a:t>Лес.</a:t>
            </a:r>
          </a:p>
          <a:p>
            <a:pPr lvl="0"/>
            <a:r>
              <a:rPr lang="ru-RU" sz="2400" dirty="0"/>
              <a:t>Пустыня.</a:t>
            </a:r>
          </a:p>
          <a:p>
            <a:pPr lvl="0"/>
            <a:r>
              <a:rPr lang="ru-RU" sz="2400" dirty="0"/>
              <a:t>Оазисы.</a:t>
            </a:r>
          </a:p>
          <a:p>
            <a:pPr lvl="0"/>
            <a:r>
              <a:rPr lang="ru-RU" sz="2400" dirty="0"/>
              <a:t>Плодородная почва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11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Что рассказала карта???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/>
              <a:t>Вставь пропущенные слова: </a:t>
            </a:r>
          </a:p>
          <a:p>
            <a:pPr algn="just"/>
            <a:r>
              <a:rPr lang="ru-RU" sz="2400" dirty="0"/>
              <a:t>Китайцы расселились по всей Великой Китайской _________.</a:t>
            </a:r>
          </a:p>
          <a:p>
            <a:pPr algn="just"/>
            <a:r>
              <a:rPr lang="ru-RU" sz="2400" dirty="0"/>
              <a:t>На севере протекает крупная река _______ Желтая река), а на юге – ______ (Голубая река).</a:t>
            </a:r>
          </a:p>
          <a:p>
            <a:pPr algn="just"/>
            <a:r>
              <a:rPr lang="ru-RU" sz="2400" dirty="0"/>
              <a:t>Древнейшее китайское государство возникло во ___ тысячелетии до н.э.</a:t>
            </a:r>
          </a:p>
          <a:p>
            <a:pPr algn="just"/>
            <a:r>
              <a:rPr lang="ru-RU" sz="2400" dirty="0"/>
              <a:t>На севере  китайского государства была сооружена Великая Китайская _____, которая защищала от ________.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66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Понятийное колесо» по усвоению исторических понятий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                                            </a:t>
            </a:r>
            <a:r>
              <a:rPr lang="ru-RU" sz="2800" b="1" dirty="0" smtClean="0"/>
              <a:t>ГОСУДАРСТВО</a:t>
            </a:r>
          </a:p>
          <a:p>
            <a:r>
              <a:rPr lang="ru-RU" sz="2000" b="1" dirty="0" smtClean="0"/>
              <a:t>-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государства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территория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города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войско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казна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письменность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Самостоятельное достраивание с восполнением недостающих </a:t>
            </a:r>
            <a:r>
              <a:rPr lang="ru-RU" sz="2400" dirty="0" smtClean="0"/>
              <a:t>компонентов 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2043906"/>
            <a:ext cx="52863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ГРАЖДАНИН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2743" y="1785392"/>
            <a:ext cx="33626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Гражданин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20637" y="28529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60" y="4005064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Принадлежит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36949" y="3897052"/>
            <a:ext cx="1800200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Подчиняется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4005064"/>
            <a:ext cx="2160240" cy="1022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Имеет 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987824" y="2708920"/>
            <a:ext cx="114912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27057" y="2242592"/>
            <a:ext cx="1418456" cy="1562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37765" y="5517232"/>
            <a:ext cx="2138536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136950" y="5517232"/>
            <a:ext cx="18901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36285" y="5517232"/>
            <a:ext cx="182023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6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Тема : « Победа греков над персами в Марафонской битве»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42719"/>
              </p:ext>
            </p:extLst>
          </p:nvPr>
        </p:nvGraphicFramePr>
        <p:xfrm>
          <a:off x="457200" y="1600200"/>
          <a:ext cx="8229600" cy="375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Вопрос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Ответ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Что хотели персы?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Царь</a:t>
                      </a:r>
                      <a:r>
                        <a:rPr lang="ru-RU" sz="1200" baseline="0" dirty="0" smtClean="0"/>
                        <a:t> Персидской державы Дарий Первый задумал подчинить себе  Грецию.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0138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Где произошла Марафонская битва?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Битва</a:t>
                      </a:r>
                      <a:r>
                        <a:rPr lang="ru-RU" sz="1200" baseline="0" dirty="0" smtClean="0"/>
                        <a:t> между персами и афинским войском произошла н</a:t>
                      </a:r>
                      <a:r>
                        <a:rPr lang="ru-RU" sz="1200" dirty="0" smtClean="0"/>
                        <a:t>а Марафонской равнине, в</a:t>
                      </a:r>
                      <a:r>
                        <a:rPr lang="ru-RU" sz="1200" baseline="0" dirty="0" smtClean="0"/>
                        <a:t> сорока километрах от Афин.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Когда произошло сражение?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Летом 490 г. до н.э.  персы показались в Марафонской бухте.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Кто  возглавил войско греков?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Афинское войско возглавил стратег </a:t>
                      </a:r>
                      <a:r>
                        <a:rPr lang="ru-RU" sz="1200" dirty="0" err="1" smtClean="0"/>
                        <a:t>Мальтиад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УНИВЕРСАЛЬНЫЕ УЧЕБНЫЕ ДЕЙСТВИЯ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0" hangingPunct="0">
              <a:lnSpc>
                <a:spcPct val="70000"/>
              </a:lnSpc>
              <a:spcAft>
                <a:spcPts val="400"/>
              </a:spcAft>
            </a:pPr>
            <a:r>
              <a:rPr lang="ru-RU" sz="1200" b="1" u="sng" dirty="0">
                <a:latin typeface="+mj-lt"/>
              </a:rPr>
              <a:t>Личностные</a:t>
            </a:r>
          </a:p>
          <a:p>
            <a:pPr marL="808038" lvl="1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самоопределение </a:t>
            </a:r>
            <a:r>
              <a:rPr lang="ru-RU" sz="1200" dirty="0">
                <a:latin typeface="+mj-lt"/>
              </a:rPr>
              <a:t>(внутренняя позиция школьника, </a:t>
            </a:r>
            <a:r>
              <a:rPr lang="ru-RU" sz="1200" dirty="0" err="1">
                <a:latin typeface="+mj-lt"/>
              </a:rPr>
              <a:t>самоиндификация</a:t>
            </a:r>
            <a:r>
              <a:rPr lang="ru-RU" sz="1200" dirty="0">
                <a:latin typeface="+mj-lt"/>
              </a:rPr>
              <a:t>, самоуважение и самооценка)</a:t>
            </a:r>
          </a:p>
          <a:p>
            <a:pPr marL="808038" lvl="1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b="1" dirty="0" err="1">
                <a:latin typeface="+mj-lt"/>
              </a:rPr>
              <a:t>смыслообразование</a:t>
            </a:r>
            <a:r>
              <a:rPr lang="ru-RU" sz="1200" b="1" dirty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(мотивация, границы собственного знания и «незнания»)</a:t>
            </a:r>
          </a:p>
          <a:p>
            <a:pPr marL="808038" lvl="1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морально-этическая ориентация </a:t>
            </a:r>
            <a:r>
              <a:rPr lang="ru-RU" sz="1200" dirty="0">
                <a:latin typeface="+mj-lt"/>
              </a:rPr>
              <a:t>(ориентация на выполнение моральных норм, способность к решению моральных проблем на основе </a:t>
            </a:r>
            <a:r>
              <a:rPr lang="ru-RU" sz="1200" dirty="0" err="1">
                <a:latin typeface="+mj-lt"/>
              </a:rPr>
              <a:t>децентрации</a:t>
            </a:r>
            <a:r>
              <a:rPr lang="ru-RU" sz="1200" dirty="0">
                <a:latin typeface="+mj-lt"/>
              </a:rPr>
              <a:t>, оценка своих </a:t>
            </a:r>
          </a:p>
          <a:p>
            <a:pPr eaLnBrk="0" hangingPunct="0">
              <a:lnSpc>
                <a:spcPct val="90000"/>
              </a:lnSpc>
              <a:spcAft>
                <a:spcPts val="400"/>
              </a:spcAft>
            </a:pPr>
            <a:r>
              <a:rPr lang="ru-RU" sz="1200" b="1" u="sng" dirty="0">
                <a:latin typeface="+mj-lt"/>
              </a:rPr>
              <a:t>Познавательные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работа с информацией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работа с учебными моделями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использование </a:t>
            </a:r>
            <a:r>
              <a:rPr lang="ru-RU" sz="1200" b="1" dirty="0" err="1">
                <a:latin typeface="+mj-lt"/>
              </a:rPr>
              <a:t>знако</a:t>
            </a:r>
            <a:r>
              <a:rPr lang="ru-RU" sz="1200" b="1" dirty="0">
                <a:latin typeface="+mj-lt"/>
              </a:rPr>
              <a:t>-символических средств, общих схем решения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выполнение логических операций</a:t>
            </a:r>
          </a:p>
          <a:p>
            <a:pPr lvl="2" eaLnBrk="0" hangingPunct="0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сравнения,</a:t>
            </a:r>
          </a:p>
          <a:p>
            <a:pPr lvl="2" eaLnBrk="0" hangingPunct="0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анализа,</a:t>
            </a:r>
          </a:p>
          <a:p>
            <a:pPr lvl="2" eaLnBrk="0" hangingPunct="0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обобщения,</a:t>
            </a:r>
          </a:p>
          <a:p>
            <a:pPr lvl="2" eaLnBrk="0" hangingPunct="0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классификации,</a:t>
            </a:r>
          </a:p>
          <a:p>
            <a:pPr lvl="2" eaLnBrk="0" hangingPunct="0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установления аналогий</a:t>
            </a:r>
          </a:p>
          <a:p>
            <a:pPr lvl="2" eaLnBrk="0" hangingPunct="0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подведения под </a:t>
            </a:r>
            <a:r>
              <a:rPr lang="ru-RU" sz="1200" b="1" dirty="0" smtClean="0">
                <a:latin typeface="+mj-lt"/>
              </a:rPr>
              <a:t>понятие </a:t>
            </a:r>
          </a:p>
          <a:p>
            <a:pPr lvl="2" eaLnBrk="0" hangingPunct="0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ü"/>
            </a:pPr>
            <a:endParaRPr lang="ru-RU" sz="1200" b="1" dirty="0">
              <a:latin typeface="+mj-lt"/>
            </a:endParaRPr>
          </a:p>
          <a:p>
            <a:pPr eaLnBrk="0" hangingPunct="0">
              <a:lnSpc>
                <a:spcPct val="70000"/>
              </a:lnSpc>
              <a:spcAft>
                <a:spcPts val="400"/>
              </a:spcAft>
            </a:pPr>
            <a:r>
              <a:rPr lang="ru-RU" sz="1200" b="1" u="sng" dirty="0">
                <a:latin typeface="+mj-lt"/>
              </a:rPr>
              <a:t>Регулятивные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управление своей деятельностью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контроль и коррекция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200" b="1" dirty="0">
                <a:latin typeface="+mj-lt"/>
              </a:rPr>
              <a:t>инициативность и </a:t>
            </a:r>
            <a:r>
              <a:rPr lang="ru-RU" sz="1200" b="1" dirty="0" smtClean="0">
                <a:latin typeface="+mj-lt"/>
              </a:rPr>
              <a:t>самостоятельность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endParaRPr lang="ru-RU" sz="1200" dirty="0">
              <a:latin typeface="+mj-lt"/>
            </a:endParaRPr>
          </a:p>
          <a:p>
            <a:pPr eaLnBrk="0" hangingPunct="0">
              <a:lnSpc>
                <a:spcPct val="90000"/>
              </a:lnSpc>
              <a:spcAft>
                <a:spcPts val="400"/>
              </a:spcAft>
            </a:pPr>
            <a:r>
              <a:rPr lang="ru-RU" sz="1300" b="1" u="sng" dirty="0">
                <a:latin typeface="+mj-lt"/>
              </a:rPr>
              <a:t>Коммуникативные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300" b="1" dirty="0">
                <a:latin typeface="+mj-lt"/>
              </a:rPr>
              <a:t>речевая деятельность</a:t>
            </a:r>
          </a:p>
          <a:p>
            <a:pPr marL="808038" lvl="1" eaLnBrk="0" hangingPunc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300" b="1" dirty="0">
                <a:latin typeface="+mj-lt"/>
              </a:rPr>
              <a:t>навыки сотрудничества</a:t>
            </a:r>
          </a:p>
          <a:p>
            <a:pPr eaLnBrk="0" hangingPunct="0">
              <a:lnSpc>
                <a:spcPct val="70000"/>
              </a:lnSpc>
              <a:spcAft>
                <a:spcPts val="400"/>
              </a:spcAft>
            </a:pPr>
            <a:endParaRPr lang="ru-RU" sz="1600" dirty="0">
              <a:latin typeface="Segoe Condensed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5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ПОПС – ФОРМУЛА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аргументировать свою точку зрения является важным коммуникативным УД.  Учащимся предлагается написать четыре предложения,  отражающие следующие четыре момента ПОПС – формулы</a:t>
            </a:r>
            <a: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/>
            <a:endParaRPr lang="ru-RU" sz="1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sz="1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800" dirty="0"/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06778"/>
              </p:ext>
            </p:extLst>
          </p:nvPr>
        </p:nvGraphicFramePr>
        <p:xfrm>
          <a:off x="1259632" y="2780928"/>
          <a:ext cx="614434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651"/>
                <a:gridCol w="3012693"/>
              </a:tblGrid>
              <a:tr h="343021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5675">
                <a:tc>
                  <a:txBody>
                    <a:bodyPr/>
                    <a:lstStyle/>
                    <a:p>
                      <a:pPr eaLnBrk="0" fontAlgn="base" hangingPunct="0"/>
                      <a:r>
                        <a:rPr lang="ru-RU" dirty="0" smtClean="0"/>
                        <a:t>П – позиция </a:t>
                      </a:r>
                    </a:p>
                    <a:p>
                      <a:pPr eaLnBrk="0" fontAlgn="base" hangingPunct="0"/>
                      <a:r>
                        <a:rPr lang="ru-RU" dirty="0" smtClean="0"/>
                        <a:t> О – объяснение (или обоснование) </a:t>
                      </a:r>
                    </a:p>
                    <a:p>
                      <a:pPr eaLnBrk="0" fontAlgn="base" hangingPunct="0"/>
                      <a:r>
                        <a:rPr lang="ru-RU" dirty="0" smtClean="0"/>
                        <a:t> П – пример </a:t>
                      </a:r>
                    </a:p>
                    <a:p>
                      <a:pPr eaLnBrk="0" fontAlgn="base" hangingPunct="0"/>
                      <a:r>
                        <a:rPr lang="ru-RU" dirty="0" smtClean="0"/>
                        <a:t> С – следствие (или суждение)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/>
                      <a:r>
                        <a:rPr lang="ru-RU" dirty="0" smtClean="0"/>
                        <a:t>«Я считаю, что…».</a:t>
                      </a:r>
                    </a:p>
                    <a:p>
                      <a:pPr eaLnBrk="0" fontAlgn="base" hangingPunct="0"/>
                      <a:r>
                        <a:rPr lang="ru-RU" dirty="0" smtClean="0"/>
                        <a:t> «Потому что …».</a:t>
                      </a:r>
                    </a:p>
                    <a:p>
                      <a:pPr eaLnBrk="0" fontAlgn="base" hangingPunct="0"/>
                      <a:r>
                        <a:rPr lang="ru-RU" dirty="0" smtClean="0"/>
                        <a:t> «Я могу это доказать это на примере …».</a:t>
                      </a:r>
                    </a:p>
                    <a:p>
                      <a:pPr eaLnBrk="0" fontAlgn="base" hangingPunct="0"/>
                      <a:r>
                        <a:rPr lang="ru-RU" dirty="0" smtClean="0"/>
                        <a:t>  «Исходя из этого, я делаю вывод о том, что…».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0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РЕФЛЕКСИЯ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Рефлексия содержания учебного материала </a:t>
            </a:r>
            <a:r>
              <a:rPr lang="ru-RU" i="1" dirty="0"/>
              <a:t>используется для выявления уровня осознания содержания пройденного</a:t>
            </a:r>
            <a:r>
              <a:rPr lang="ru-RU" i="1" dirty="0" smtClean="0"/>
              <a:t>. </a:t>
            </a:r>
          </a:p>
          <a:p>
            <a:r>
              <a:rPr lang="ru-RU" i="1" dirty="0" smtClean="0"/>
              <a:t>Прием </a:t>
            </a:r>
            <a:r>
              <a:rPr lang="ru-RU" i="1" dirty="0"/>
              <a:t>рефлексии  «Незаконченное предложение», рефлексия достижения цели с использованием «дерева целей»,  оценки «приращения» знаний и достижения целей (высказывания Я не знал… - Теперь я знаю).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РЕФЛЕКСИВНЫЙ ЭКРАН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/>
              <a:t>Выберите  начало </a:t>
            </a:r>
            <a:r>
              <a:rPr lang="ru-RU" sz="2400" b="1" i="1" dirty="0"/>
              <a:t>фразы из рефлексивного экрана</a:t>
            </a:r>
            <a:r>
              <a:rPr lang="ru-RU" sz="2400" i="1" dirty="0"/>
              <a:t> на доске и закончите предложение:</a:t>
            </a:r>
            <a:endParaRPr lang="ru-RU" sz="2400" dirty="0"/>
          </a:p>
          <a:p>
            <a:pPr lvl="0"/>
            <a:r>
              <a:rPr lang="ru-RU" sz="2400" i="1" dirty="0"/>
              <a:t>сегодня я узнал…</a:t>
            </a:r>
            <a:endParaRPr lang="ru-RU" sz="2400" dirty="0"/>
          </a:p>
          <a:p>
            <a:pPr lvl="0"/>
            <a:r>
              <a:rPr lang="ru-RU" sz="2400" i="1" dirty="0"/>
              <a:t>было интересно…</a:t>
            </a:r>
            <a:endParaRPr lang="ru-RU" sz="2400" dirty="0"/>
          </a:p>
          <a:p>
            <a:pPr lvl="0"/>
            <a:r>
              <a:rPr lang="ru-RU" sz="2400" i="1" dirty="0"/>
              <a:t>было трудно…</a:t>
            </a:r>
            <a:endParaRPr lang="ru-RU" sz="2400" dirty="0"/>
          </a:p>
          <a:p>
            <a:pPr lvl="0"/>
            <a:r>
              <a:rPr lang="ru-RU" sz="2400" i="1" dirty="0"/>
              <a:t>я научился…</a:t>
            </a:r>
            <a:endParaRPr lang="ru-RU" sz="2400" dirty="0"/>
          </a:p>
          <a:p>
            <a:pPr lvl="0"/>
            <a:r>
              <a:rPr lang="ru-RU" sz="2400" i="1" dirty="0"/>
              <a:t>у меня получилось …</a:t>
            </a:r>
            <a:endParaRPr lang="ru-RU" sz="2400" dirty="0"/>
          </a:p>
          <a:p>
            <a:pPr lvl="0"/>
            <a:r>
              <a:rPr lang="ru-RU" sz="2400" i="1" dirty="0"/>
              <a:t>меня удивило…</a:t>
            </a:r>
            <a:endParaRPr lang="ru-RU" sz="2400" dirty="0"/>
          </a:p>
          <a:p>
            <a:pPr lvl="0"/>
            <a:r>
              <a:rPr lang="ru-RU" sz="2400" i="1" dirty="0"/>
              <a:t>мне захотелось…</a:t>
            </a:r>
            <a:endParaRPr lang="ru-RU" sz="24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4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Приемы формирующие  </a:t>
            </a:r>
            <a:r>
              <a:rPr lang="ru-RU" sz="2400" dirty="0">
                <a:solidFill>
                  <a:prstClr val="black"/>
                </a:solidFill>
              </a:rPr>
              <a:t>универсальные учебные действия (</a:t>
            </a:r>
            <a:r>
              <a:rPr lang="ru-RU" sz="2400" dirty="0" smtClean="0">
                <a:solidFill>
                  <a:prstClr val="black"/>
                </a:solidFill>
              </a:rPr>
              <a:t>УУД)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56331"/>
              </p:ext>
            </p:extLst>
          </p:nvPr>
        </p:nvGraphicFramePr>
        <p:xfrm>
          <a:off x="395536" y="1052736"/>
          <a:ext cx="82296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6059016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УУД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Приемы и методы формирования УУД</a:t>
                      </a:r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1737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Регулятивные</a:t>
                      </a:r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метод проектов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 приемы целеполагания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приемы работы с текстом: создание алгоритмов действий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Постановка вопросов по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теме и выход на задачи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222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Познавательные</a:t>
                      </a:r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проблемная ситуация, дидактические игры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Приемы технологии РКМ (развития критического мышления)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Приемы «Верные и неверные утверждения» («верите ли вы»), ключевые слова, «Как вы думаете»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Кластеры, 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денотатный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граф, логические цепочки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Инсерт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Дерево предсказаний, Толстые и тонкие вопросы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Таблицы,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группах, Зигзаг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Приемы проведения рефлексии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Ранжирование, Пирамида приоритетов и др.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fontAlgn="base"/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0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170182"/>
              </p:ext>
            </p:extLst>
          </p:nvPr>
        </p:nvGraphicFramePr>
        <p:xfrm>
          <a:off x="457200" y="1493893"/>
          <a:ext cx="8229600" cy="258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627504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УУД</a:t>
                      </a:r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Приемы и методы формирования УУД</a:t>
                      </a:r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1745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Коммуникативные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Диалоговое взаимодействие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Дискуссии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Дебаты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Конференция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Круглый стол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Ролевые игры, Деловая игра</a:t>
                      </a:r>
                    </a:p>
                    <a:p>
                      <a:r>
                        <a:rPr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сотрудничества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Приемы технологии РКМ (развития критического мышления): </a:t>
                      </a:r>
                      <a:r>
                        <a:rPr lang="ru-RU" sz="105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Синквейн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мозговой штурм, «ПОПС – формула, «Смытое слово» и др.)</a:t>
                      </a:r>
                    </a:p>
                    <a:p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5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СВОЕЙ РАБОТЕ ИСПОЛЬЗУЮ СЛЕДУЮЩИЕ МЕТОДЫ И ПРИЕМЫ: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«Светофор»</a:t>
            </a:r>
          </a:p>
          <a:p>
            <a:pPr>
              <a:buNone/>
            </a:pPr>
            <a:r>
              <a:rPr lang="ru-RU" sz="2400" dirty="0"/>
              <a:t>При устном опросе использую прием «Светофор». «Светофор» —  длинная полоска картона, с одной стороны красная, с другой — зеленая.</a:t>
            </a:r>
          </a:p>
          <a:p>
            <a:r>
              <a:rPr lang="ru-RU" sz="2400" dirty="0"/>
              <a:t>ФОРМУЛА: при опросе ученики поднимают «светофор» красной или зеленой стороной к учителю, сигнализируя о своей готовности	к ответу. Способ применения светофора зависит от типа опроса. Красный сигнал означает «Я не знаю!» Это — сигнал тревоги. Это ученик как бы сам себе ставит двойку — пусть она и не идет в журнал. Зеленый сигнал — «Знаю!»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181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/>
              <a:t>Приемы целеполагания: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/>
              <a:t>1</a:t>
            </a:r>
            <a:r>
              <a:rPr lang="ru-RU" sz="2400" b="1" dirty="0"/>
              <a:t>. Прием «Домысливание».</a:t>
            </a:r>
            <a:endParaRPr lang="ru-RU" sz="2400" dirty="0"/>
          </a:p>
          <a:p>
            <a:pPr lvl="0">
              <a:buNone/>
            </a:pPr>
            <a:r>
              <a:rPr lang="ru-RU" sz="2400" dirty="0"/>
              <a:t>Предлагаю тему урока и слова "помощники». </a:t>
            </a:r>
          </a:p>
          <a:p>
            <a:pPr lvl="0">
              <a:buNone/>
            </a:pPr>
            <a:r>
              <a:rPr lang="ru-RU" sz="2400" dirty="0"/>
              <a:t>- С помощью слов "помощников" сформулируйте цели урока:</a:t>
            </a:r>
          </a:p>
          <a:p>
            <a:pPr algn="just"/>
            <a:r>
              <a:rPr lang="ru-RU" sz="2400" dirty="0"/>
              <a:t>Выясним…</a:t>
            </a:r>
          </a:p>
          <a:p>
            <a:pPr algn="just"/>
            <a:r>
              <a:rPr lang="ru-RU" sz="2400" dirty="0"/>
              <a:t>Узнаем… </a:t>
            </a:r>
            <a:r>
              <a:rPr lang="ru-RU" sz="2400" dirty="0" smtClean="0"/>
              <a:t> </a:t>
            </a:r>
            <a:endParaRPr lang="ru-RU" sz="2400" dirty="0"/>
          </a:p>
          <a:p>
            <a:pPr algn="just"/>
            <a:r>
              <a:rPr lang="ru-RU" sz="2400" dirty="0"/>
              <a:t>Научимся…</a:t>
            </a:r>
          </a:p>
          <a:p>
            <a:pPr algn="just"/>
            <a:r>
              <a:rPr lang="ru-RU" sz="2400" dirty="0"/>
              <a:t>Проверим…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9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Прием целеполагания «Тема-вопрос»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/>
              <a:t>Содержание: Тема урока формулируется в виде вопроса. Учащимся необходимо построить план действий, чтобы ответить на поставленный вопрос. </a:t>
            </a:r>
          </a:p>
          <a:p>
            <a:pPr algn="just">
              <a:buNone/>
            </a:pPr>
            <a:r>
              <a:rPr lang="ru-RU" sz="1800" dirty="0"/>
              <a:t>Пример: Тема урока «Как жили земледельцы и ремесленники </a:t>
            </a:r>
            <a:r>
              <a:rPr lang="ru-RU" sz="1800" dirty="0" smtClean="0"/>
              <a:t>Египта?» </a:t>
            </a:r>
            <a:endParaRPr lang="ru-RU" sz="1800" dirty="0"/>
          </a:p>
          <a:p>
            <a:pPr algn="just">
              <a:buNone/>
            </a:pPr>
            <a:r>
              <a:rPr lang="ru-RU" sz="1800" dirty="0"/>
              <a:t>План действий:</a:t>
            </a:r>
          </a:p>
          <a:p>
            <a:pPr marL="914400" lvl="1" indent="-457200" algn="just">
              <a:buAutoNum type="arabicPeriod"/>
            </a:pPr>
            <a:r>
              <a:rPr lang="ru-RU" sz="1800" dirty="0" smtClean="0"/>
              <a:t>Вспомнить </a:t>
            </a:r>
            <a:r>
              <a:rPr lang="ru-RU" sz="1800" dirty="0"/>
              <a:t>кто такие земледельцы и </a:t>
            </a:r>
            <a:r>
              <a:rPr lang="ru-RU" sz="1800" dirty="0" smtClean="0"/>
              <a:t>ремесленники.</a:t>
            </a:r>
          </a:p>
          <a:p>
            <a:pPr marL="914400" lvl="1" indent="-457200" algn="just">
              <a:buAutoNum type="arabicPeriod"/>
            </a:pPr>
            <a:r>
              <a:rPr lang="ru-RU" sz="1800" dirty="0" smtClean="0"/>
              <a:t> </a:t>
            </a:r>
            <a:r>
              <a:rPr lang="ru-RU" sz="1800" dirty="0"/>
              <a:t>Определить, чем занимались земледельцы и </a:t>
            </a:r>
            <a:r>
              <a:rPr lang="ru-RU" sz="1800" dirty="0" smtClean="0"/>
              <a:t>ремесленники Египта.</a:t>
            </a:r>
          </a:p>
          <a:p>
            <a:pPr marL="914400" lvl="1" indent="-457200" algn="just">
              <a:buAutoNum type="arabicPeriod"/>
            </a:pPr>
            <a:r>
              <a:rPr lang="ru-RU" sz="1800" dirty="0" smtClean="0"/>
              <a:t>Выяснить  </a:t>
            </a:r>
            <a:r>
              <a:rPr lang="ru-RU" sz="1800" dirty="0"/>
              <a:t>условия жизни: где жили, чем питались, как одевались</a:t>
            </a:r>
            <a:r>
              <a:rPr lang="ru-RU" sz="1800" dirty="0" smtClean="0"/>
              <a:t>. </a:t>
            </a:r>
          </a:p>
          <a:p>
            <a:pPr marL="914400" lvl="1" indent="-457200" algn="just">
              <a:buAutoNum type="arabicPeriod"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44958"/>
              </p:ext>
            </p:extLst>
          </p:nvPr>
        </p:nvGraphicFramePr>
        <p:xfrm>
          <a:off x="1547664" y="436510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Плохо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Прием целеполагания «Группировка»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b="1" dirty="0"/>
              <a:t>Понятия на доске: </a:t>
            </a:r>
            <a:r>
              <a:rPr lang="ru-RU" sz="2000" dirty="0"/>
              <a:t>Евфрат, Тигр, </a:t>
            </a:r>
            <a:r>
              <a:rPr lang="ru-RU" sz="2000" dirty="0" err="1"/>
              <a:t>Двуречье</a:t>
            </a:r>
            <a:r>
              <a:rPr lang="ru-RU" sz="2000" dirty="0"/>
              <a:t>, Междуречье, шумеры, Ур, </a:t>
            </a:r>
            <a:r>
              <a:rPr lang="ru-RU" sz="2000" dirty="0" err="1"/>
              <a:t>Урук</a:t>
            </a:r>
            <a:r>
              <a:rPr lang="ru-RU" sz="2000" dirty="0"/>
              <a:t>, клинопись</a:t>
            </a:r>
          </a:p>
          <a:p>
            <a:pPr>
              <a:buNone/>
            </a:pPr>
            <a:r>
              <a:rPr lang="ru-RU" sz="2000" b="1" i="1" dirty="0"/>
              <a:t>Задания:</a:t>
            </a:r>
          </a:p>
          <a:p>
            <a:pPr lvl="0" algn="just"/>
            <a:r>
              <a:rPr lang="ru-RU" sz="2000" dirty="0"/>
              <a:t>В течение 5 секунд прочитайте внимательно и запомните слова, записанные на доске;</a:t>
            </a:r>
          </a:p>
          <a:p>
            <a:pPr lvl="0" algn="just"/>
            <a:r>
              <a:rPr lang="ru-RU" sz="2000" dirty="0"/>
              <a:t>Запишите понятия в тетрадь по памяти;</a:t>
            </a:r>
          </a:p>
          <a:p>
            <a:pPr lvl="0" algn="just"/>
            <a:r>
              <a:rPr lang="ru-RU" sz="2000" dirty="0"/>
              <a:t>Сосчитайте ваши слова, сколько слов вам удалось запомнить;</a:t>
            </a:r>
          </a:p>
          <a:p>
            <a:pPr lvl="0" algn="just"/>
            <a:r>
              <a:rPr lang="ru-RU" sz="2000" dirty="0"/>
              <a:t>Выберите среди понятий такие, которые каким-то образом между собой связаны;</a:t>
            </a:r>
          </a:p>
          <a:p>
            <a:pPr lvl="0" algn="just"/>
            <a:r>
              <a:rPr lang="ru-RU" sz="2000" i="1" dirty="0"/>
              <a:t>Проведите классификацию и подберите к каждой группе обобщающее слово</a:t>
            </a:r>
            <a:r>
              <a:rPr lang="ru-RU" sz="2400" i="1" dirty="0"/>
              <a:t>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7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Прием целеполагания «Работа над понятием»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Учащимся предлагается для зрительного восприятия название темы урока.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тема урока в 5 классе « Ассирийская держава". Необходимо объяснить значение каждого слова. Далее, от значения слова определяем цель урока.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0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938</Words>
  <Application>Microsoft Office PowerPoint</Application>
  <PresentationFormat>Экран (4:3)</PresentationFormat>
  <Paragraphs>210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УНИВЕРСАЛЬНЫЕ УЧЕБНЫЕ ДЕЙСТВИЯ </vt:lpstr>
      <vt:lpstr>Приемы формирующие  универсальные учебные действия (УУД) </vt:lpstr>
      <vt:lpstr>Презентация PowerPoint</vt:lpstr>
      <vt:lpstr>В СВОЕЙ РАБОТЕ ИСПОЛЬЗУЮ СЛЕДУЮЩИЕ МЕТОДЫ И ПРИЕМЫ: </vt:lpstr>
      <vt:lpstr>Приемы целеполагания: </vt:lpstr>
      <vt:lpstr>Прием целеполагания «Тема-вопрос» </vt:lpstr>
      <vt:lpstr>Прием целеполагания «Группировка»</vt:lpstr>
      <vt:lpstr>Прием целеполагания «Работа над понятием»</vt:lpstr>
      <vt:lpstr>Что бы это значило?  «Ситуация – иллюстрация» на уроке обществознания по теме «Свободное время». Формулируют цель урока – научиться организовывать своё свободное время. </vt:lpstr>
      <vt:lpstr>Прием целеполагания</vt:lpstr>
      <vt:lpstr>Презентация PowerPoint</vt:lpstr>
      <vt:lpstr>Работа с текстом </vt:lpstr>
      <vt:lpstr>Работа с картой </vt:lpstr>
      <vt:lpstr>Что рассказала карта??? </vt:lpstr>
      <vt:lpstr>Понятийное колесо» по усвоению исторических понятий </vt:lpstr>
      <vt:lpstr>Самостоятельное достраивание с восполнением недостающих компонентов </vt:lpstr>
      <vt:lpstr>ГРАФ </vt:lpstr>
      <vt:lpstr>Тема : « Победа греков над персами в Марафонской битве»</vt:lpstr>
      <vt:lpstr>ПОПС – ФОРМУЛА </vt:lpstr>
      <vt:lpstr>РЕФЛЕКСИЯ </vt:lpstr>
      <vt:lpstr>РЕФЛЕКСИВНЫЙ ЭКРАН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14</cp:revision>
  <dcterms:created xsi:type="dcterms:W3CDTF">2019-01-12T16:25:38Z</dcterms:created>
  <dcterms:modified xsi:type="dcterms:W3CDTF">2019-01-12T19:10:04Z</dcterms:modified>
</cp:coreProperties>
</file>