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sldIdLst>
    <p:sldId id="270" r:id="rId2"/>
    <p:sldId id="256" r:id="rId3"/>
    <p:sldId id="260" r:id="rId4"/>
    <p:sldId id="269" r:id="rId5"/>
    <p:sldId id="257" r:id="rId6"/>
    <p:sldId id="258" r:id="rId7"/>
    <p:sldId id="271" r:id="rId8"/>
    <p:sldId id="272" r:id="rId9"/>
    <p:sldId id="261" r:id="rId10"/>
    <p:sldId id="268" r:id="rId11"/>
    <p:sldId id="262" r:id="rId12"/>
    <p:sldId id="263" r:id="rId13"/>
    <p:sldId id="264" r:id="rId14"/>
    <p:sldId id="265" r:id="rId15"/>
    <p:sldId id="266" r:id="rId16"/>
    <p:sldId id="26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9" autoAdjust="0"/>
  </p:normalViewPr>
  <p:slideViewPr>
    <p:cSldViewPr>
      <p:cViewPr>
        <p:scale>
          <a:sx n="70" d="100"/>
          <a:sy n="70" d="100"/>
        </p:scale>
        <p:origin x="-1164" y="-102"/>
      </p:cViewPr>
      <p:guideLst>
        <p:guide orient="horz" pos="2160"/>
        <p:guide pos="2880"/>
      </p:guideLst>
    </p:cSldViewPr>
  </p:slideViewPr>
  <p:outlineViewPr>
    <p:cViewPr>
      <p:scale>
        <a:sx n="33" d="100"/>
        <a:sy n="33" d="100"/>
      </p:scale>
      <p:origin x="0" y="268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D342FF-65E7-4AB6-851E-C439818D38F7}" type="datetimeFigureOut">
              <a:rPr lang="ru-RU" smtClean="0"/>
              <a:pPr/>
              <a:t>19.04.2019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557B83-222F-45C9-9A1E-F09D8FF6EF5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D342FF-65E7-4AB6-851E-C439818D38F7}" type="datetimeFigureOut">
              <a:rPr lang="ru-RU" smtClean="0"/>
              <a:pPr/>
              <a:t>19.04.2019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57B83-222F-45C9-9A1E-F09D8FF6EF5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8"/>
            <a:ext cx="7772400" cy="2979763"/>
          </a:xfrm>
        </p:spPr>
        <p:txBody>
          <a:bodyPr>
            <a:normAutofit/>
          </a:bodyPr>
          <a:lstStyle/>
          <a:p>
            <a:r>
              <a:rPr lang="ru-RU" b="1" dirty="0" smtClean="0"/>
              <a:t/>
            </a:r>
            <a:br>
              <a:rPr lang="ru-RU" b="1" dirty="0" smtClean="0"/>
            </a:br>
            <a:r>
              <a:rPr lang="ru-RU" b="1" dirty="0" smtClean="0">
                <a:solidFill>
                  <a:schemeClr val="tx2">
                    <a:lumMod val="60000"/>
                    <a:lumOff val="40000"/>
                  </a:schemeClr>
                </a:solidFill>
              </a:rPr>
              <a:t>Методическая составляющая современного урока</a:t>
            </a:r>
            <a:br>
              <a:rPr lang="ru-RU" b="1" dirty="0" smtClean="0">
                <a:solidFill>
                  <a:schemeClr val="tx2">
                    <a:lumMod val="60000"/>
                    <a:lumOff val="40000"/>
                  </a:schemeClr>
                </a:solidFill>
              </a:rPr>
            </a:br>
            <a:endParaRPr lang="ru-RU" b="1" dirty="0">
              <a:solidFill>
                <a:schemeClr val="tx2">
                  <a:lumMod val="60000"/>
                  <a:lumOff val="40000"/>
                </a:schemeClr>
              </a:solidFill>
            </a:endParaRPr>
          </a:p>
        </p:txBody>
      </p:sp>
      <p:sp>
        <p:nvSpPr>
          <p:cNvPr id="3" name="Подзаголовок 2"/>
          <p:cNvSpPr>
            <a:spLocks noGrp="1"/>
          </p:cNvSpPr>
          <p:nvPr>
            <p:ph type="subTitle" idx="1"/>
          </p:nvPr>
        </p:nvSpPr>
        <p:spPr>
          <a:xfrm>
            <a:off x="3563888" y="4149080"/>
            <a:ext cx="4968552" cy="1489720"/>
          </a:xfrm>
        </p:spPr>
        <p:txBody>
          <a:bodyPr>
            <a:noAutofit/>
          </a:bodyPr>
          <a:lstStyle/>
          <a:p>
            <a:pPr algn="r"/>
            <a:r>
              <a:rPr lang="ru-RU" sz="2400" dirty="0" smtClean="0">
                <a:solidFill>
                  <a:schemeClr val="tx1"/>
                </a:solidFill>
                <a:latin typeface="Times New Roman" pitchFamily="18" charset="0"/>
                <a:cs typeface="Times New Roman" pitchFamily="18" charset="0"/>
              </a:rPr>
              <a:t>Презентацию выполнила: </a:t>
            </a:r>
          </a:p>
          <a:p>
            <a:pPr algn="r"/>
            <a:r>
              <a:rPr lang="ru-RU" sz="2400" dirty="0" smtClean="0">
                <a:solidFill>
                  <a:schemeClr val="tx1"/>
                </a:solidFill>
                <a:latin typeface="Times New Roman" pitchFamily="18" charset="0"/>
                <a:cs typeface="Times New Roman" pitchFamily="18" charset="0"/>
              </a:rPr>
              <a:t>учитель начальных классов:</a:t>
            </a:r>
          </a:p>
          <a:p>
            <a:pPr algn="r"/>
            <a:r>
              <a:rPr lang="ru-RU" sz="2400" dirty="0" err="1" smtClean="0">
                <a:solidFill>
                  <a:schemeClr val="tx1"/>
                </a:solidFill>
                <a:latin typeface="Times New Roman" pitchFamily="18" charset="0"/>
                <a:cs typeface="Times New Roman" pitchFamily="18" charset="0"/>
              </a:rPr>
              <a:t>Опалева</a:t>
            </a:r>
            <a:r>
              <a:rPr lang="ru-RU" sz="2400" dirty="0" smtClean="0">
                <a:solidFill>
                  <a:schemeClr val="tx1"/>
                </a:solidFill>
                <a:latin typeface="Times New Roman" pitchFamily="18" charset="0"/>
                <a:cs typeface="Times New Roman" pitchFamily="18" charset="0"/>
              </a:rPr>
              <a:t> Светлана Семёновна</a:t>
            </a:r>
            <a:endParaRPr lang="ru-RU" sz="2400" dirty="0">
              <a:solidFill>
                <a:schemeClr val="tx1"/>
              </a:solidFill>
              <a:latin typeface="Times New Roman" pitchFamily="18" charset="0"/>
              <a:cs typeface="Times New Roman" pitchFamily="18" charset="0"/>
            </a:endParaRPr>
          </a:p>
        </p:txBody>
      </p:sp>
      <p:pic>
        <p:nvPicPr>
          <p:cNvPr id="4" name="Рисунок 3" descr="school043.jpg"/>
          <p:cNvPicPr>
            <a:picLocks noChangeAspect="1"/>
          </p:cNvPicPr>
          <p:nvPr/>
        </p:nvPicPr>
        <p:blipFill>
          <a:blip r:embed="rId2" cstate="screen"/>
          <a:stretch>
            <a:fillRect/>
          </a:stretch>
        </p:blipFill>
        <p:spPr>
          <a:xfrm>
            <a:off x="1043608" y="3284984"/>
            <a:ext cx="2143352" cy="264794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332656"/>
            <a:ext cx="8424936" cy="6034682"/>
          </a:xfrm>
        </p:spPr>
        <p:txBody>
          <a:bodyPr/>
          <a:lstStyle/>
          <a:p>
            <a:pPr algn="just"/>
            <a:r>
              <a:rPr lang="ru-RU" dirty="0" smtClean="0"/>
              <a:t/>
            </a:r>
            <a:br>
              <a:rPr lang="ru-RU" dirty="0" smtClean="0"/>
            </a:br>
            <a:endParaRPr lang="ru-RU" dirty="0"/>
          </a:p>
        </p:txBody>
      </p:sp>
      <p:pic>
        <p:nvPicPr>
          <p:cNvPr id="2050" name="Picture 2"/>
          <p:cNvPicPr>
            <a:picLocks noChangeAspect="1" noChangeArrowheads="1"/>
          </p:cNvPicPr>
          <p:nvPr/>
        </p:nvPicPr>
        <p:blipFill>
          <a:blip r:embed="rId2" cstate="screen"/>
          <a:srcRect/>
          <a:stretch>
            <a:fillRect/>
          </a:stretch>
        </p:blipFill>
        <p:spPr bwMode="auto">
          <a:xfrm>
            <a:off x="827584" y="620688"/>
            <a:ext cx="4065882" cy="2592288"/>
          </a:xfrm>
          <a:prstGeom prst="rect">
            <a:avLst/>
          </a:prstGeom>
          <a:noFill/>
          <a:ln w="9525">
            <a:noFill/>
            <a:miter lim="800000"/>
            <a:headEnd/>
            <a:tailEnd/>
          </a:ln>
          <a:effectLst/>
        </p:spPr>
      </p:pic>
      <p:pic>
        <p:nvPicPr>
          <p:cNvPr id="7" name="Picture 3"/>
          <p:cNvPicPr>
            <a:picLocks noChangeAspect="1" noChangeArrowheads="1"/>
          </p:cNvPicPr>
          <p:nvPr/>
        </p:nvPicPr>
        <p:blipFill>
          <a:blip r:embed="rId3" cstate="screen"/>
          <a:srcRect/>
          <a:stretch>
            <a:fillRect/>
          </a:stretch>
        </p:blipFill>
        <p:spPr bwMode="auto">
          <a:xfrm>
            <a:off x="4499992" y="3356992"/>
            <a:ext cx="4272048" cy="2563514"/>
          </a:xfrm>
          <a:prstGeom prst="rect">
            <a:avLst/>
          </a:prstGeom>
          <a:noFill/>
          <a:ln w="9525">
            <a:noFill/>
            <a:miter lim="800000"/>
            <a:headEnd/>
            <a:tailEnd/>
          </a:ln>
          <a:effectLst/>
        </p:spPr>
      </p:pic>
      <p:sp>
        <p:nvSpPr>
          <p:cNvPr id="8" name="Прямоугольник 7"/>
          <p:cNvSpPr/>
          <p:nvPr/>
        </p:nvSpPr>
        <p:spPr>
          <a:xfrm>
            <a:off x="755576" y="3429000"/>
            <a:ext cx="3528392" cy="1015663"/>
          </a:xfrm>
          <a:prstGeom prst="rect">
            <a:avLst/>
          </a:prstGeom>
        </p:spPr>
        <p:txBody>
          <a:bodyPr wrap="square">
            <a:spAutoFit/>
          </a:bodyPr>
          <a:lstStyle/>
          <a:p>
            <a:r>
              <a:rPr lang="ru-RU" sz="2000" dirty="0" smtClean="0"/>
              <a:t>Урок окружающего мира  в </a:t>
            </a:r>
          </a:p>
          <a:p>
            <a:r>
              <a:rPr lang="ru-RU" sz="2000" dirty="0" smtClean="0"/>
              <a:t> Доме    творчества. </a:t>
            </a:r>
          </a:p>
          <a:p>
            <a:r>
              <a:rPr lang="en-US" sz="2000" dirty="0" smtClean="0"/>
              <a:t>4</a:t>
            </a:r>
            <a:r>
              <a:rPr lang="ru-RU" sz="2000" dirty="0" smtClean="0"/>
              <a:t> класс.</a:t>
            </a:r>
            <a:endParaRPr lang="ru-RU"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idx="1"/>
          </p:nvPr>
        </p:nvSpPr>
        <p:spPr>
          <a:xfrm>
            <a:off x="0" y="0"/>
            <a:ext cx="9144000" cy="6858000"/>
          </a:xfrm>
        </p:spPr>
        <p:txBody>
          <a:bodyPr>
            <a:noAutofit/>
          </a:bodyPr>
          <a:lstStyle/>
          <a:p>
            <a:pPr>
              <a:buNone/>
            </a:pPr>
            <a:endParaRPr lang="ru-RU" dirty="0" smtClean="0"/>
          </a:p>
          <a:p>
            <a:pPr>
              <a:buNone/>
            </a:pPr>
            <a:r>
              <a:rPr lang="ru-RU" sz="1800" dirty="0" smtClean="0"/>
              <a:t>       </a:t>
            </a:r>
            <a:r>
              <a:rPr lang="ru-RU" sz="1800" b="1" dirty="0" smtClean="0">
                <a:solidFill>
                  <a:srgbClr val="0070C0"/>
                </a:solidFill>
              </a:rPr>
              <a:t>Введение в тему урока</a:t>
            </a:r>
            <a:endParaRPr lang="ru-RU" sz="1800" b="1" dirty="0">
              <a:solidFill>
                <a:srgbClr val="0070C0"/>
              </a:solidFill>
            </a:endParaRPr>
          </a:p>
          <a:p>
            <a:pPr>
              <a:buNone/>
            </a:pPr>
            <a:r>
              <a:rPr lang="ru-RU" sz="1800" dirty="0"/>
              <a:t> </a:t>
            </a:r>
          </a:p>
          <a:p>
            <a:r>
              <a:rPr lang="ru-RU" sz="1800" b="1" dirty="0"/>
              <a:t>«ФАНТАСТИЧЕСКАЯ ДОБАВКА»</a:t>
            </a:r>
          </a:p>
          <a:p>
            <a:pPr>
              <a:buNone/>
            </a:pPr>
            <a:r>
              <a:rPr lang="ru-RU" sz="1800" dirty="0" smtClean="0"/>
              <a:t>       Учитель  дополняет </a:t>
            </a:r>
            <a:r>
              <a:rPr lang="ru-RU" sz="1800" dirty="0"/>
              <a:t>реальную ситуацию фантастикой. </a:t>
            </a:r>
            <a:r>
              <a:rPr lang="ru-RU" sz="1800" dirty="0" smtClean="0"/>
              <a:t>Можно перенести </a:t>
            </a:r>
            <a:r>
              <a:rPr lang="ru-RU" sz="1800" dirty="0"/>
              <a:t>учебную ситуацию на фантастическую планету; перенести реального или литературного героя во времени; рассмотреть изучаемую ситуацию с необычной точки зрения, например глазами </a:t>
            </a:r>
            <a:r>
              <a:rPr lang="ru-RU" sz="1800" dirty="0" smtClean="0"/>
              <a:t>инопланетянина.</a:t>
            </a:r>
            <a:endParaRPr lang="ru-RU" sz="1800" dirty="0"/>
          </a:p>
          <a:p>
            <a:r>
              <a:rPr lang="ru-RU" sz="1800" b="1" dirty="0"/>
              <a:t>«ПОСЛОВИЦА-ПОГОВОРКА»</a:t>
            </a:r>
          </a:p>
          <a:p>
            <a:pPr>
              <a:buNone/>
            </a:pPr>
            <a:r>
              <a:rPr lang="ru-RU" sz="1800" dirty="0" smtClean="0"/>
              <a:t>       Учитель </a:t>
            </a:r>
            <a:r>
              <a:rPr lang="ru-RU" sz="1800" dirty="0"/>
              <a:t>начинает урок с пословицы или поговорки, относящейся к теме урока.</a:t>
            </a:r>
          </a:p>
          <a:p>
            <a:pPr>
              <a:buNone/>
            </a:pPr>
            <a:r>
              <a:rPr lang="ru-RU" sz="1800" dirty="0"/>
              <a:t> </a:t>
            </a:r>
            <a:r>
              <a:rPr lang="ru-RU" sz="1800" dirty="0" smtClean="0"/>
              <a:t>      </a:t>
            </a:r>
            <a:r>
              <a:rPr lang="ru-RU" sz="1800" dirty="0" smtClean="0">
                <a:solidFill>
                  <a:srgbClr val="00B050"/>
                </a:solidFill>
              </a:rPr>
              <a:t>Жи</a:t>
            </a:r>
            <a:r>
              <a:rPr lang="ru-RU" sz="1800" dirty="0" smtClean="0"/>
              <a:t>ть – Родине слу</a:t>
            </a:r>
            <a:r>
              <a:rPr lang="ru-RU" sz="1800" dirty="0" smtClean="0">
                <a:solidFill>
                  <a:srgbClr val="00B050"/>
                </a:solidFill>
              </a:rPr>
              <a:t>жи</a:t>
            </a:r>
            <a:r>
              <a:rPr lang="ru-RU" sz="1800" dirty="0" smtClean="0"/>
              <a:t>ть.</a:t>
            </a:r>
            <a:endParaRPr lang="ru-RU" sz="1800" dirty="0"/>
          </a:p>
          <a:p>
            <a:r>
              <a:rPr lang="ru-RU" sz="1800" b="1" dirty="0"/>
              <a:t>«ВЫСКАЗЫВАНИЯ ВЕЛИКИХ»</a:t>
            </a:r>
          </a:p>
          <a:p>
            <a:pPr>
              <a:buNone/>
            </a:pPr>
            <a:r>
              <a:rPr lang="ru-RU" sz="1800" dirty="0" smtClean="0"/>
              <a:t>       Учитель  </a:t>
            </a:r>
            <a:r>
              <a:rPr lang="ru-RU" sz="1800" dirty="0"/>
              <a:t>начинает урок с высказывания выдающегося человека (людей), относящегося к теме урока</a:t>
            </a:r>
            <a:r>
              <a:rPr lang="ru-RU" sz="1800" dirty="0" smtClean="0"/>
              <a:t>.</a:t>
            </a:r>
          </a:p>
          <a:p>
            <a:pPr marL="0" algn="just">
              <a:spcBef>
                <a:spcPts val="0"/>
              </a:spcBef>
              <a:buNone/>
            </a:pPr>
            <a:r>
              <a:rPr lang="ru-RU" sz="1800" dirty="0" smtClean="0"/>
              <a:t>       «Встал поутру, умылся, привёл себя в порядок – и сразу же приведи свою планету в </a:t>
            </a:r>
            <a:endParaRPr lang="ru-RU" sz="1800" dirty="0"/>
          </a:p>
          <a:p>
            <a:pPr marL="0" algn="just">
              <a:spcBef>
                <a:spcPts val="0"/>
              </a:spcBef>
              <a:buNone/>
            </a:pPr>
            <a:r>
              <a:rPr lang="ru-RU" sz="1800" dirty="0" smtClean="0"/>
              <a:t>        порядок» </a:t>
            </a:r>
            <a:r>
              <a:rPr lang="ru-RU" sz="1800" dirty="0" err="1" smtClean="0"/>
              <a:t>Экзюпери</a:t>
            </a:r>
            <a:r>
              <a:rPr lang="ru-RU" sz="1800" dirty="0" smtClean="0"/>
              <a:t>.</a:t>
            </a:r>
            <a:endParaRPr lang="ru-RU" sz="1800" dirty="0"/>
          </a:p>
          <a:p>
            <a:r>
              <a:rPr lang="ru-RU" sz="1800" b="1" dirty="0"/>
              <a:t>«ЭПИГРАФ»</a:t>
            </a:r>
          </a:p>
          <a:p>
            <a:pPr>
              <a:buNone/>
            </a:pPr>
            <a:r>
              <a:rPr lang="ru-RU" sz="1800" dirty="0" smtClean="0"/>
              <a:t>        Преподаватель </a:t>
            </a:r>
            <a:r>
              <a:rPr lang="ru-RU" sz="1800" dirty="0"/>
              <a:t>начинает урок с эпиграфа к данной теме</a:t>
            </a:r>
            <a:r>
              <a:rPr lang="ru-RU" sz="1800" dirty="0" smtClean="0"/>
              <a:t>.</a:t>
            </a:r>
          </a:p>
          <a:p>
            <a:pPr>
              <a:buNone/>
            </a:pPr>
            <a:r>
              <a:rPr lang="ru-RU" sz="1800" dirty="0"/>
              <a:t> </a:t>
            </a:r>
            <a:r>
              <a:rPr lang="ru-RU" sz="1800" dirty="0" smtClean="0"/>
              <a:t>       «Природа – это книга, которую надо прочитать и правильно понять»</a:t>
            </a:r>
            <a:r>
              <a:rPr lang="ru-RU" sz="18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484784"/>
            <a:ext cx="7772400" cy="4536504"/>
          </a:xfrm>
        </p:spPr>
        <p:txBody>
          <a:bodyPr>
            <a:normAutofit fontScale="90000"/>
          </a:bodyPr>
          <a:lstStyle/>
          <a:p>
            <a:r>
              <a:rPr lang="ru-RU" sz="1800" dirty="0" smtClean="0">
                <a:latin typeface="+mn-lt"/>
                <a:cs typeface="Arial" pitchFamily="34" charset="0"/>
              </a:rPr>
              <a:t>«ПРЕСС-КОНФЕРЕНЦИЯ»</a:t>
            </a:r>
            <a:r>
              <a:rPr lang="ru-RU" sz="1800" b="0" dirty="0" smtClean="0">
                <a:latin typeface="+mn-lt"/>
                <a:cs typeface="Arial" pitchFamily="34" charset="0"/>
              </a:rPr>
              <a:t/>
            </a:r>
            <a:br>
              <a:rPr lang="ru-RU" sz="1800" b="0" dirty="0" smtClean="0">
                <a:latin typeface="+mn-lt"/>
                <a:cs typeface="Arial" pitchFamily="34" charset="0"/>
              </a:rPr>
            </a:br>
            <a:r>
              <a:rPr lang="ru-RU" sz="1800" b="0" dirty="0" smtClean="0">
                <a:latin typeface="+mn-lt"/>
                <a:cs typeface="Arial" pitchFamily="34" charset="0"/>
              </a:rPr>
              <a:t> Учитель намеренно неполно раскрывает тему, предложив учащимся задать </a:t>
            </a:r>
            <a:r>
              <a:rPr lang="ru-RU" sz="1800" b="0" dirty="0" err="1" smtClean="0">
                <a:latin typeface="+mn-lt"/>
                <a:cs typeface="Arial" pitchFamily="34" charset="0"/>
              </a:rPr>
              <a:t>дораскрывающие</a:t>
            </a:r>
            <a:r>
              <a:rPr lang="ru-RU" sz="1800" b="0" dirty="0" smtClean="0">
                <a:latin typeface="+mn-lt"/>
                <a:cs typeface="Arial" pitchFamily="34" charset="0"/>
              </a:rPr>
              <a:t>  ее вопросы.</a:t>
            </a:r>
            <a:br>
              <a:rPr lang="ru-RU" sz="1800" b="0" dirty="0" smtClean="0">
                <a:latin typeface="+mn-lt"/>
                <a:cs typeface="Arial" pitchFamily="34" charset="0"/>
              </a:rPr>
            </a:br>
            <a:r>
              <a:rPr lang="ru-RU" sz="1800" dirty="0" smtClean="0">
                <a:latin typeface="+mn-lt"/>
                <a:cs typeface="Arial" pitchFamily="34" charset="0"/>
              </a:rPr>
              <a:t>«КЛЮЧЕВЫЕ ТЕРМИНЫ»</a:t>
            </a:r>
            <a:br>
              <a:rPr lang="ru-RU" sz="1800" dirty="0" smtClean="0">
                <a:latin typeface="+mn-lt"/>
                <a:cs typeface="Arial" pitchFamily="34" charset="0"/>
              </a:rPr>
            </a:br>
            <a:r>
              <a:rPr lang="ru-RU" sz="1800" b="0" dirty="0" smtClean="0">
                <a:latin typeface="+mn-lt"/>
                <a:cs typeface="Arial" pitchFamily="34" charset="0"/>
              </a:rPr>
              <a:t>Из текста выбираются четыре-пять ключевых слов. Перед чтением текста учащимся, работающим парами или группами, предлагается дать общую трактовку этих терминов и предположить, как они будут применяться в конкретном контексте той темы, которую им предстоит изучить. После чтения текста, проверить, в этом ли значении употреблялись термины.</a:t>
            </a:r>
            <a:r>
              <a:rPr lang="ru-RU" sz="1800" dirty="0" smtClean="0">
                <a:latin typeface="+mn-lt"/>
                <a:cs typeface="Arial" pitchFamily="34" charset="0"/>
              </a:rPr>
              <a:t/>
            </a:r>
            <a:br>
              <a:rPr lang="ru-RU" sz="1800" dirty="0" smtClean="0">
                <a:latin typeface="+mn-lt"/>
                <a:cs typeface="Arial" pitchFamily="34" charset="0"/>
              </a:rPr>
            </a:br>
            <a:r>
              <a:rPr lang="ru-RU" sz="1800" dirty="0" smtClean="0">
                <a:latin typeface="+mn-lt"/>
                <a:cs typeface="Arial" pitchFamily="34" charset="0"/>
              </a:rPr>
              <a:t>«ОТСРОЧЕННАЯ ОТГАДКА»</a:t>
            </a:r>
            <a:br>
              <a:rPr lang="ru-RU" sz="1800" dirty="0" smtClean="0">
                <a:latin typeface="+mn-lt"/>
                <a:cs typeface="Arial" pitchFamily="34" charset="0"/>
              </a:rPr>
            </a:br>
            <a:r>
              <a:rPr lang="ru-RU" sz="1800" b="0" dirty="0" smtClean="0">
                <a:latin typeface="+mn-lt"/>
                <a:cs typeface="Arial" pitchFamily="34" charset="0"/>
              </a:rPr>
              <a:t>Приём, направленный на активизацию мыслительной деятельности учащихся на уроке. </a:t>
            </a:r>
            <a:r>
              <a:rPr lang="en-US" sz="1800" b="0" dirty="0" smtClean="0">
                <a:latin typeface="+mn-lt"/>
                <a:cs typeface="Arial" pitchFamily="34" charset="0"/>
              </a:rPr>
              <a:t/>
            </a:r>
            <a:br>
              <a:rPr lang="en-US" sz="1800" b="0" dirty="0" smtClean="0">
                <a:latin typeface="+mn-lt"/>
                <a:cs typeface="Arial" pitchFamily="34" charset="0"/>
              </a:rPr>
            </a:br>
            <a:r>
              <a:rPr lang="ru-RU" sz="1800" b="0" dirty="0" smtClean="0">
                <a:latin typeface="+mn-lt"/>
                <a:cs typeface="Arial" pitchFamily="34" charset="0"/>
              </a:rPr>
              <a:t>Формирует: умение анализировать и сопоставлять факты; умение определять противоречие; умение находить решение имеющимися ресурсами.</a:t>
            </a:r>
            <a:br>
              <a:rPr lang="ru-RU" sz="1800" b="0" dirty="0" smtClean="0">
                <a:latin typeface="+mn-lt"/>
                <a:cs typeface="Arial" pitchFamily="34" charset="0"/>
              </a:rPr>
            </a:br>
            <a:r>
              <a:rPr lang="ru-RU" sz="1800" b="0" dirty="0" smtClean="0">
                <a:latin typeface="+mn-lt"/>
                <a:cs typeface="Arial" pitchFamily="34" charset="0"/>
              </a:rPr>
              <a:t>В начале урока учитель  дает загадку (удивительный факт), отгадка к которой (ключик для понимания) будет открыта на уроке при работе над новым материалом.</a:t>
            </a:r>
            <a:r>
              <a:rPr lang="ru-RU" sz="1800" dirty="0" smtClean="0">
                <a:latin typeface="+mn-lt"/>
                <a:cs typeface="Arial" pitchFamily="34" charset="0"/>
              </a:rPr>
              <a:t/>
            </a:r>
            <a:br>
              <a:rPr lang="ru-RU" sz="1800" dirty="0" smtClean="0">
                <a:latin typeface="+mn-lt"/>
                <a:cs typeface="Arial" pitchFamily="34" charset="0"/>
              </a:rPr>
            </a:br>
            <a:r>
              <a:rPr lang="ru-RU" sz="1800" b="0" dirty="0" smtClean="0">
                <a:latin typeface="Arial" pitchFamily="34" charset="0"/>
                <a:cs typeface="Arial" pitchFamily="34" charset="0"/>
              </a:rPr>
              <a:t/>
            </a:r>
            <a:br>
              <a:rPr lang="ru-RU" sz="1800" b="0" dirty="0" smtClean="0">
                <a:latin typeface="Arial" pitchFamily="34" charset="0"/>
                <a:cs typeface="Arial" pitchFamily="34" charset="0"/>
              </a:rPr>
            </a:br>
            <a:endParaRPr lang="ru-RU" sz="1800" b="0" dirty="0">
              <a:latin typeface="Arial" pitchFamily="34" charset="0"/>
              <a:cs typeface="Arial" pitchFamily="34" charset="0"/>
            </a:endParaRPr>
          </a:p>
        </p:txBody>
      </p:sp>
      <p:sp>
        <p:nvSpPr>
          <p:cNvPr id="3" name="Текст 2"/>
          <p:cNvSpPr>
            <a:spLocks noGrp="1"/>
          </p:cNvSpPr>
          <p:nvPr>
            <p:ph type="body" idx="1"/>
          </p:nvPr>
        </p:nvSpPr>
        <p:spPr>
          <a:xfrm>
            <a:off x="722313" y="620689"/>
            <a:ext cx="7772400" cy="720079"/>
          </a:xfrm>
        </p:spPr>
        <p:txBody>
          <a:bodyPr>
            <a:normAutofit fontScale="62500" lnSpcReduction="20000"/>
          </a:bodyPr>
          <a:lstStyle/>
          <a:p>
            <a:endParaRPr lang="en-US" dirty="0" smtClean="0">
              <a:solidFill>
                <a:schemeClr val="tx1"/>
              </a:solidFill>
            </a:endParaRPr>
          </a:p>
          <a:p>
            <a:endParaRPr lang="en-US" dirty="0" smtClean="0">
              <a:solidFill>
                <a:schemeClr val="tx1"/>
              </a:solidFill>
            </a:endParaRPr>
          </a:p>
          <a:p>
            <a:r>
              <a:rPr lang="ru-RU" sz="2600" b="1" dirty="0" smtClean="0">
                <a:solidFill>
                  <a:schemeClr val="tx1"/>
                </a:solidFill>
              </a:rPr>
              <a:t>«ОТКРЫТИЕ» НОВОГО ЗНАНИЯ</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188640"/>
            <a:ext cx="8229600" cy="6192688"/>
          </a:xfrm>
        </p:spPr>
        <p:txBody>
          <a:bodyPr>
            <a:normAutofit fontScale="90000"/>
          </a:bodyPr>
          <a:lstStyle/>
          <a:p>
            <a:pPr algn="l"/>
            <a:r>
              <a:rPr lang="ru-RU" sz="1600" dirty="0" smtClean="0"/>
              <a:t/>
            </a:r>
            <a:br>
              <a:rPr lang="ru-RU" sz="1600" dirty="0" smtClean="0"/>
            </a:br>
            <a:r>
              <a:rPr lang="ru-RU" sz="1800" b="1" dirty="0" smtClean="0">
                <a:latin typeface="Arial" pitchFamily="34" charset="0"/>
                <a:cs typeface="Arial" pitchFamily="34" charset="0"/>
              </a:rPr>
              <a:t>«</a:t>
            </a:r>
            <a:r>
              <a:rPr lang="ru-RU" sz="2000" b="1" dirty="0" smtClean="0">
                <a:latin typeface="Arial" pitchFamily="34" charset="0"/>
                <a:cs typeface="Arial" pitchFamily="34" charset="0"/>
              </a:rPr>
              <a:t>ВОПРОСЫ К ТЕКСТУ»</a:t>
            </a: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К изучаемому тексту предлагается за определенное время составить определенное количество вопросов - суждений:</a:t>
            </a:r>
            <a:br>
              <a:rPr lang="ru-RU" sz="2000" dirty="0" smtClean="0">
                <a:latin typeface="Arial" pitchFamily="34" charset="0"/>
                <a:cs typeface="Arial" pitchFamily="34" charset="0"/>
              </a:rPr>
            </a:br>
            <a:r>
              <a:rPr lang="ru-RU" sz="2000" dirty="0" smtClean="0">
                <a:latin typeface="Arial" pitchFamily="34" charset="0"/>
                <a:cs typeface="Arial" pitchFamily="34" charset="0"/>
              </a:rPr>
              <a:t>- Почему?</a:t>
            </a:r>
            <a:br>
              <a:rPr lang="ru-RU" sz="2000" dirty="0" smtClean="0">
                <a:latin typeface="Arial" pitchFamily="34" charset="0"/>
                <a:cs typeface="Arial" pitchFamily="34" charset="0"/>
              </a:rPr>
            </a:br>
            <a:r>
              <a:rPr lang="ru-RU" sz="2000" dirty="0" smtClean="0">
                <a:latin typeface="Arial" pitchFamily="34" charset="0"/>
                <a:cs typeface="Arial" pitchFamily="34" charset="0"/>
              </a:rPr>
              <a:t>- Как доказать?</a:t>
            </a:r>
            <a:br>
              <a:rPr lang="ru-RU" sz="2000" dirty="0" smtClean="0">
                <a:latin typeface="Arial" pitchFamily="34" charset="0"/>
                <a:cs typeface="Arial" pitchFamily="34" charset="0"/>
              </a:rPr>
            </a:br>
            <a:r>
              <a:rPr lang="ru-RU" sz="2000" dirty="0" smtClean="0">
                <a:latin typeface="Arial" pitchFamily="34" charset="0"/>
                <a:cs typeface="Arial" pitchFamily="34" charset="0"/>
              </a:rPr>
              <a:t>- Чем объяснить?</a:t>
            </a:r>
            <a:br>
              <a:rPr lang="ru-RU" sz="2000" dirty="0" smtClean="0">
                <a:latin typeface="Arial" pitchFamily="34" charset="0"/>
                <a:cs typeface="Arial" pitchFamily="34" charset="0"/>
              </a:rPr>
            </a:br>
            <a:r>
              <a:rPr lang="ru-RU" sz="2000" dirty="0" smtClean="0">
                <a:latin typeface="Arial" pitchFamily="34" charset="0"/>
                <a:cs typeface="Arial" pitchFamily="34" charset="0"/>
              </a:rPr>
              <a:t>- Вследствие чего?</a:t>
            </a:r>
            <a:br>
              <a:rPr lang="ru-RU" sz="2000" dirty="0" smtClean="0">
                <a:latin typeface="Arial" pitchFamily="34" charset="0"/>
                <a:cs typeface="Arial" pitchFamily="34" charset="0"/>
              </a:rPr>
            </a:br>
            <a:r>
              <a:rPr lang="ru-RU" sz="2000" dirty="0" smtClean="0">
                <a:latin typeface="Arial" pitchFamily="34" charset="0"/>
                <a:cs typeface="Arial" pitchFamily="34" charset="0"/>
              </a:rPr>
              <a:t>- В каком случае?</a:t>
            </a:r>
            <a:br>
              <a:rPr lang="ru-RU" sz="2000" dirty="0" smtClean="0">
                <a:latin typeface="Arial" pitchFamily="34" charset="0"/>
                <a:cs typeface="Arial" pitchFamily="34" charset="0"/>
              </a:rPr>
            </a:br>
            <a:r>
              <a:rPr lang="ru-RU" sz="2000" dirty="0" smtClean="0">
                <a:latin typeface="Arial" pitchFamily="34" charset="0"/>
                <a:cs typeface="Arial" pitchFamily="34" charset="0"/>
              </a:rPr>
              <a:t>- Каким образом?</a:t>
            </a:r>
            <a:br>
              <a:rPr lang="ru-RU" sz="2000" dirty="0" smtClean="0">
                <a:latin typeface="Arial" pitchFamily="34" charset="0"/>
                <a:cs typeface="Arial" pitchFamily="34" charset="0"/>
              </a:rPr>
            </a:br>
            <a:r>
              <a:rPr lang="ru-RU" sz="2000" dirty="0" smtClean="0">
                <a:latin typeface="Arial" pitchFamily="34" charset="0"/>
                <a:cs typeface="Arial" pitchFamily="34" charset="0"/>
              </a:rPr>
              <a:t>Схема с перечнем вопросов-суждений вывешивается на доске и оговаривается что, кто составил 7 вопросов за 7 минут, получает отметку “5”; 6 вопросов – “4”.</a:t>
            </a:r>
            <a:br>
              <a:rPr lang="ru-RU" sz="2000" dirty="0" smtClean="0">
                <a:latin typeface="Arial" pitchFamily="34" charset="0"/>
                <a:cs typeface="Arial" pitchFamily="34" charset="0"/>
              </a:rPr>
            </a:br>
            <a:r>
              <a:rPr lang="ru-RU" sz="2000" dirty="0" smtClean="0">
                <a:latin typeface="Arial" pitchFamily="34" charset="0"/>
                <a:cs typeface="Arial" pitchFamily="34" charset="0"/>
              </a:rPr>
              <a:t>Прочитав абзац, учащиеся выстраивают суждения, составляют вопрос и записывают его в тетрадь. Этот прием развивает познавательную деятельность учащихся, их письменную речь.</a:t>
            </a:r>
            <a:br>
              <a:rPr lang="ru-RU" sz="2000" dirty="0" smtClean="0">
                <a:latin typeface="Arial" pitchFamily="34" charset="0"/>
                <a:cs typeface="Arial" pitchFamily="34" charset="0"/>
              </a:rPr>
            </a:br>
            <a:r>
              <a:rPr lang="ru-RU" sz="2000" b="1" dirty="0" smtClean="0">
                <a:latin typeface="Arial" pitchFamily="34" charset="0"/>
                <a:cs typeface="Arial" pitchFamily="34" charset="0"/>
              </a:rPr>
              <a:t> «РАБОТА С ИНТЕРНЕТ-РЕСУРСАМИ»</a:t>
            </a: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Для учащихся работа с Интернет-ресурсами – это доступ к огромному количеству необходимого иллюстративно-информационного материала,. Это, прежде всего, толчок к самообразованию и активизации познавательной деятельность учащихся.</a:t>
            </a:r>
            <a:r>
              <a:rPr lang="ru-RU" sz="2000" dirty="0" smtClean="0">
                <a:latin typeface="+mn-lt"/>
              </a:rPr>
              <a:t/>
            </a:r>
            <a:br>
              <a:rPr lang="ru-RU" sz="2000" dirty="0" smtClean="0">
                <a:latin typeface="+mn-lt"/>
              </a:rPr>
            </a:br>
            <a:r>
              <a:rPr lang="ru-RU" sz="1800" dirty="0" smtClean="0">
                <a:latin typeface="+mn-lt"/>
              </a:rPr>
              <a:t/>
            </a:r>
            <a:br>
              <a:rPr lang="ru-RU" sz="1800" dirty="0" smtClean="0">
                <a:latin typeface="+mn-lt"/>
              </a:rPr>
            </a:br>
            <a:endParaRPr lang="ru-RU" sz="18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034682"/>
          </a:xfrm>
        </p:spPr>
        <p:txBody>
          <a:bodyPr>
            <a:noAutofit/>
          </a:bodyPr>
          <a:lstStyle/>
          <a:p>
            <a:pPr algn="l"/>
            <a:r>
              <a:rPr lang="ru-RU" sz="1600" b="1" dirty="0" smtClean="0">
                <a:latin typeface="+mn-lt"/>
                <a:cs typeface="Arial" pitchFamily="34" charset="0"/>
              </a:rPr>
              <a:t>ПРИМЕНЕНИЕ ТЕОРЕТИЧЕСКИХ ПОЛОЖЕНИЙ В УСЛОВИЯХ</a:t>
            </a:r>
            <a:br>
              <a:rPr lang="ru-RU" sz="1600" b="1" dirty="0" smtClean="0">
                <a:latin typeface="+mn-lt"/>
                <a:cs typeface="Arial" pitchFamily="34" charset="0"/>
              </a:rPr>
            </a:br>
            <a:r>
              <a:rPr lang="ru-RU" sz="1600" b="1" dirty="0" smtClean="0">
                <a:latin typeface="+mn-lt"/>
                <a:cs typeface="Arial" pitchFamily="34" charset="0"/>
              </a:rPr>
              <a:t>ВЫПОЛНЕНИЯ УПРАЖНЕНИЙ И РЕШЕНИЯ ЗАДАЧ</a:t>
            </a:r>
            <a:br>
              <a:rPr lang="ru-RU" sz="1600" b="1" dirty="0" smtClean="0">
                <a:latin typeface="+mn-lt"/>
                <a:cs typeface="Arial" pitchFamily="34" charset="0"/>
              </a:rPr>
            </a:br>
            <a:r>
              <a:rPr lang="ru-RU" sz="1600" b="1" dirty="0" smtClean="0">
                <a:latin typeface="+mn-lt"/>
                <a:cs typeface="Arial" pitchFamily="34" charset="0"/>
              </a:rPr>
              <a:t/>
            </a:r>
            <a:br>
              <a:rPr lang="ru-RU" sz="1600" b="1" dirty="0" smtClean="0">
                <a:latin typeface="+mn-lt"/>
                <a:cs typeface="Arial" pitchFamily="34" charset="0"/>
              </a:rPr>
            </a:br>
            <a:r>
              <a:rPr lang="ru-RU" sz="1600" b="1" dirty="0" smtClean="0">
                <a:latin typeface="+mn-lt"/>
                <a:cs typeface="Arial" pitchFamily="34" charset="0"/>
              </a:rPr>
              <a:t>«ДА-НЕТКА»</a:t>
            </a:r>
            <a:r>
              <a:rPr lang="ru-RU" sz="1600" dirty="0" smtClean="0">
                <a:latin typeface="+mn-lt"/>
                <a:cs typeface="Arial" pitchFamily="34" charset="0"/>
              </a:rPr>
              <a:t/>
            </a:r>
            <a:br>
              <a:rPr lang="ru-RU" sz="1600" dirty="0" smtClean="0">
                <a:latin typeface="+mn-lt"/>
                <a:cs typeface="Arial" pitchFamily="34" charset="0"/>
              </a:rPr>
            </a:br>
            <a:r>
              <a:rPr lang="ru-RU" sz="1600" dirty="0" smtClean="0">
                <a:latin typeface="+mn-lt"/>
                <a:cs typeface="Arial" pitchFamily="34" charset="0"/>
              </a:rPr>
              <a:t>Учитель  загадывает нечто (число, предмет, литературного или исторического героя и др.). Учащиеся пытаются найти ответ, задавая вопросы. На эти вопросы учитель отвечает только словами: "да", "нет", "и да и нет".</a:t>
            </a:r>
            <a:br>
              <a:rPr lang="ru-RU" sz="1600" dirty="0" smtClean="0">
                <a:latin typeface="+mn-lt"/>
                <a:cs typeface="Arial" pitchFamily="34" charset="0"/>
              </a:rPr>
            </a:br>
            <a:r>
              <a:rPr lang="ru-RU" sz="1600" dirty="0" smtClean="0">
                <a:latin typeface="+mn-lt"/>
                <a:cs typeface="Arial" pitchFamily="34" charset="0"/>
              </a:rPr>
              <a:t>"</a:t>
            </a:r>
            <a:r>
              <a:rPr lang="ru-RU" sz="1600" dirty="0" err="1" smtClean="0">
                <a:latin typeface="+mn-lt"/>
                <a:cs typeface="Arial" pitchFamily="34" charset="0"/>
              </a:rPr>
              <a:t>Да-нетка</a:t>
            </a:r>
            <a:r>
              <a:rPr lang="ru-RU" sz="1600" dirty="0" smtClean="0">
                <a:latin typeface="+mn-lt"/>
                <a:cs typeface="Arial" pitchFamily="34" charset="0"/>
              </a:rPr>
              <a:t>" учит:</a:t>
            </a:r>
            <a:br>
              <a:rPr lang="ru-RU" sz="1600" dirty="0" smtClean="0">
                <a:latin typeface="+mn-lt"/>
                <a:cs typeface="Arial" pitchFamily="34" charset="0"/>
              </a:rPr>
            </a:br>
            <a:r>
              <a:rPr lang="ru-RU" sz="1600" dirty="0" smtClean="0">
                <a:latin typeface="+mn-lt"/>
                <a:cs typeface="Arial" pitchFamily="34" charset="0"/>
              </a:rPr>
              <a:t>• связывать разрозненные факты в единую картину;</a:t>
            </a:r>
            <a:br>
              <a:rPr lang="ru-RU" sz="1600" dirty="0" smtClean="0">
                <a:latin typeface="+mn-lt"/>
                <a:cs typeface="Arial" pitchFamily="34" charset="0"/>
              </a:rPr>
            </a:br>
            <a:r>
              <a:rPr lang="ru-RU" sz="1600" dirty="0" smtClean="0">
                <a:latin typeface="+mn-lt"/>
                <a:cs typeface="Arial" pitchFamily="34" charset="0"/>
              </a:rPr>
              <a:t>• систематизировать уже имеющуюся информацию;</a:t>
            </a:r>
            <a:br>
              <a:rPr lang="ru-RU" sz="1600" dirty="0" smtClean="0">
                <a:latin typeface="+mn-lt"/>
                <a:cs typeface="Arial" pitchFamily="34" charset="0"/>
              </a:rPr>
            </a:br>
            <a:r>
              <a:rPr lang="ru-RU" sz="1600" dirty="0" smtClean="0">
                <a:latin typeface="+mn-lt"/>
                <a:cs typeface="Arial" pitchFamily="34" charset="0"/>
              </a:rPr>
              <a:t>• слушать и слышать товарищей.</a:t>
            </a:r>
            <a:br>
              <a:rPr lang="ru-RU" sz="1600" dirty="0" smtClean="0">
                <a:latin typeface="+mn-lt"/>
                <a:cs typeface="Arial" pitchFamily="34" charset="0"/>
              </a:rPr>
            </a:br>
            <a:r>
              <a:rPr lang="ru-RU" sz="1600" b="1" dirty="0" smtClean="0">
                <a:latin typeface="+mn-lt"/>
                <a:cs typeface="Arial" pitchFamily="34" charset="0"/>
              </a:rPr>
              <a:t>«РАБОТА В ГРУППАХ»</a:t>
            </a:r>
            <a:r>
              <a:rPr lang="ru-RU" sz="1600" dirty="0" smtClean="0">
                <a:latin typeface="+mn-lt"/>
                <a:cs typeface="Arial" pitchFamily="34" charset="0"/>
              </a:rPr>
              <a:t/>
            </a:r>
            <a:br>
              <a:rPr lang="ru-RU" sz="1600" dirty="0" smtClean="0">
                <a:latin typeface="+mn-lt"/>
                <a:cs typeface="Arial" pitchFamily="34" charset="0"/>
              </a:rPr>
            </a:br>
            <a:r>
              <a:rPr lang="ru-RU" sz="1600" dirty="0" smtClean="0">
                <a:latin typeface="+mn-lt"/>
                <a:cs typeface="Arial" pitchFamily="34" charset="0"/>
              </a:rPr>
              <a:t>Группы получают одно и то же задание. В зависимости от типа задания результат работы группы может быть или представлен на проверку учителю, или спикер одной из групп раскрывает результаты работы, а другие учащиеся его дополняют или опровергают.</a:t>
            </a:r>
            <a:br>
              <a:rPr lang="ru-RU" sz="1600" dirty="0" smtClean="0">
                <a:latin typeface="+mn-lt"/>
                <a:cs typeface="Arial" pitchFamily="34" charset="0"/>
              </a:rPr>
            </a:br>
            <a:r>
              <a:rPr lang="ru-RU" sz="1600" b="1" dirty="0" smtClean="0">
                <a:latin typeface="+mn-lt"/>
                <a:cs typeface="Arial" pitchFamily="34" charset="0"/>
              </a:rPr>
              <a:t>ДЕЛОВАЯ ИГРА «Я – УЧИТЕЛЬ»</a:t>
            </a:r>
            <a:r>
              <a:rPr lang="ru-RU" sz="1600" dirty="0" smtClean="0">
                <a:latin typeface="+mn-lt"/>
                <a:cs typeface="Arial" pitchFamily="34" charset="0"/>
              </a:rPr>
              <a:t/>
            </a:r>
            <a:br>
              <a:rPr lang="ru-RU" sz="1600" dirty="0" smtClean="0">
                <a:latin typeface="+mn-lt"/>
                <a:cs typeface="Arial" pitchFamily="34" charset="0"/>
              </a:rPr>
            </a:br>
            <a:r>
              <a:rPr lang="ru-RU" sz="1600" dirty="0" smtClean="0">
                <a:latin typeface="+mn-lt"/>
                <a:cs typeface="Arial" pitchFamily="34" charset="0"/>
              </a:rPr>
              <a:t>Использование такой формы урока, как деловая игра, можно рассматривать как развитие ролевого подхода. В деловой игре у каждого учащегося вполне определенная роль. Подготовка и организация деловой игры требует многосторонней и тщательной подготовки, что в свою очередь гарантирует успех такого урока у учащихся. Играть всегда и всем интереснее, чем учиться. Ведь с удовольствием играя, как правило, не замечаешь процесса обучения.</a:t>
            </a:r>
            <a:br>
              <a:rPr lang="ru-RU" sz="1600" dirty="0" smtClean="0">
                <a:latin typeface="+mn-lt"/>
                <a:cs typeface="Arial" pitchFamily="34" charset="0"/>
              </a:rPr>
            </a:br>
            <a:r>
              <a:rPr lang="ru-RU" sz="1600" dirty="0" smtClean="0">
                <a:latin typeface="+mn-lt"/>
                <a:cs typeface="Arial" pitchFamily="34" charset="0"/>
              </a:rPr>
              <a:t>«</a:t>
            </a:r>
            <a:r>
              <a:rPr lang="ru-RU" sz="1600" b="1" dirty="0" smtClean="0">
                <a:latin typeface="+mn-lt"/>
                <a:cs typeface="Arial" pitchFamily="34" charset="0"/>
              </a:rPr>
              <a:t>ТЕСТЫ»</a:t>
            </a:r>
            <a:r>
              <a:rPr lang="ru-RU" sz="1600" dirty="0" smtClean="0">
                <a:latin typeface="+mn-lt"/>
                <a:cs typeface="Arial" pitchFamily="34" charset="0"/>
              </a:rPr>
              <a:t/>
            </a:r>
            <a:br>
              <a:rPr lang="ru-RU" sz="1600" dirty="0" smtClean="0">
                <a:latin typeface="+mn-lt"/>
                <a:cs typeface="Arial" pitchFamily="34" charset="0"/>
              </a:rPr>
            </a:br>
            <a:r>
              <a:rPr lang="ru-RU" sz="1600" dirty="0" smtClean="0">
                <a:latin typeface="+mn-lt"/>
                <a:cs typeface="Arial" pitchFamily="34" charset="0"/>
              </a:rPr>
              <a:t>Виды тестов: установочный; тест-напоминание; обучающий; тест-дополнение; диагностический; итоговый. А также: письменный, компьютерный, тест с выбором ответа, тест-сопоставление, тест с развёрнутым ответом и др.</a:t>
            </a:r>
            <a:br>
              <a:rPr lang="ru-RU" sz="1600" dirty="0" smtClean="0">
                <a:latin typeface="+mn-lt"/>
                <a:cs typeface="Arial" pitchFamily="34" charset="0"/>
              </a:rPr>
            </a:br>
            <a:endParaRPr lang="ru-RU" sz="1600" b="1" dirty="0">
              <a:latin typeface="+mn-l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Autofit/>
          </a:bodyPr>
          <a:lstStyle/>
          <a:p>
            <a:pPr algn="l"/>
            <a:r>
              <a:rPr lang="ru-RU" sz="1800" b="1" dirty="0" smtClean="0">
                <a:latin typeface="+mn-lt"/>
              </a:rPr>
              <a:t>РЕФЛЕКСИЯ ДЕЯТЕЛЬНОСТИ</a:t>
            </a:r>
            <a:br>
              <a:rPr lang="ru-RU" sz="1800" b="1" dirty="0" smtClean="0">
                <a:latin typeface="+mn-lt"/>
              </a:rPr>
            </a:br>
            <a:r>
              <a:rPr lang="ru-RU" sz="1800" b="1" dirty="0" smtClean="0">
                <a:latin typeface="+mn-lt"/>
              </a:rPr>
              <a:t>«ВЫБЕРИ ВЕРНОЕ УТВЕРЖДЕНИЕ»</a:t>
            </a:r>
            <a:r>
              <a:rPr lang="ru-RU" sz="1800" dirty="0" smtClean="0">
                <a:latin typeface="+mn-lt"/>
              </a:rPr>
              <a:t/>
            </a:r>
            <a:br>
              <a:rPr lang="ru-RU" sz="1800" dirty="0" smtClean="0">
                <a:latin typeface="+mn-lt"/>
              </a:rPr>
            </a:br>
            <a:r>
              <a:rPr lang="ru-RU" sz="1800" dirty="0" smtClean="0">
                <a:latin typeface="+mn-lt"/>
              </a:rPr>
              <a:t>Учащимся предлагается выбрать подходящее утверждение</a:t>
            </a:r>
            <a:br>
              <a:rPr lang="ru-RU" sz="1800" dirty="0" smtClean="0">
                <a:latin typeface="+mn-lt"/>
              </a:rPr>
            </a:br>
            <a:r>
              <a:rPr lang="ru-RU" sz="1800" dirty="0" smtClean="0">
                <a:latin typeface="+mn-lt"/>
              </a:rPr>
              <a:t>1) Я сам не смог справиться с затруднением;</a:t>
            </a:r>
            <a:br>
              <a:rPr lang="ru-RU" sz="1800" dirty="0" smtClean="0">
                <a:latin typeface="+mn-lt"/>
              </a:rPr>
            </a:br>
            <a:r>
              <a:rPr lang="ru-RU" sz="1800" dirty="0" smtClean="0">
                <a:latin typeface="+mn-lt"/>
              </a:rPr>
              <a:t>2) У меня не было затруднений;</a:t>
            </a:r>
            <a:br>
              <a:rPr lang="ru-RU" sz="1800" dirty="0" smtClean="0">
                <a:latin typeface="+mn-lt"/>
              </a:rPr>
            </a:br>
            <a:r>
              <a:rPr lang="ru-RU" sz="1800" dirty="0" smtClean="0">
                <a:latin typeface="+mn-lt"/>
              </a:rPr>
              <a:t>3) Я только слушал предложения других;</a:t>
            </a:r>
            <a:br>
              <a:rPr lang="ru-RU" sz="1800" dirty="0" smtClean="0">
                <a:latin typeface="+mn-lt"/>
              </a:rPr>
            </a:br>
            <a:r>
              <a:rPr lang="ru-RU" sz="1800" dirty="0" smtClean="0">
                <a:latin typeface="+mn-lt"/>
              </a:rPr>
              <a:t>4) Я выдвигал идеи….</a:t>
            </a:r>
            <a:br>
              <a:rPr lang="ru-RU" sz="1800" dirty="0" smtClean="0">
                <a:latin typeface="+mn-lt"/>
              </a:rPr>
            </a:br>
            <a:r>
              <a:rPr lang="ru-RU" sz="1800" dirty="0" smtClean="0">
                <a:latin typeface="+mn-lt"/>
              </a:rPr>
              <a:t> </a:t>
            </a:r>
            <a:r>
              <a:rPr lang="ru-RU" sz="1800" b="1" dirty="0" smtClean="0">
                <a:latin typeface="+mn-lt"/>
              </a:rPr>
              <a:t>«МОДЕЛИРОВАНИЕ ИЛИ СХЕМАТИЗАЦИЯ»</a:t>
            </a:r>
            <a:r>
              <a:rPr lang="ru-RU" sz="1800" dirty="0" smtClean="0">
                <a:latin typeface="+mn-lt"/>
              </a:rPr>
              <a:t/>
            </a:r>
            <a:br>
              <a:rPr lang="ru-RU" sz="1800" dirty="0" smtClean="0">
                <a:latin typeface="+mn-lt"/>
              </a:rPr>
            </a:br>
            <a:r>
              <a:rPr lang="ru-RU" sz="1800" dirty="0" smtClean="0">
                <a:latin typeface="+mn-lt"/>
                <a:cs typeface="Arial" pitchFamily="34" charset="0"/>
              </a:rPr>
              <a:t>Учащиеся моделируют или представляют свое понимание, действия в виде рисунка или схемы.</a:t>
            </a:r>
            <a:br>
              <a:rPr lang="ru-RU" sz="1800" dirty="0" smtClean="0">
                <a:latin typeface="+mn-lt"/>
                <a:cs typeface="Arial" pitchFamily="34" charset="0"/>
              </a:rPr>
            </a:br>
            <a:r>
              <a:rPr lang="ru-RU" sz="1800" b="1" dirty="0" smtClean="0">
                <a:latin typeface="+mn-lt"/>
              </a:rPr>
              <a:t>«ПОМЕТКИ НА ПОЛЯХ»</a:t>
            </a:r>
            <a:r>
              <a:rPr lang="ru-RU" sz="1800" dirty="0" smtClean="0">
                <a:latin typeface="+mn-lt"/>
              </a:rPr>
              <a:t/>
            </a:r>
            <a:br>
              <a:rPr lang="ru-RU" sz="1800" dirty="0" smtClean="0">
                <a:latin typeface="+mn-lt"/>
              </a:rPr>
            </a:br>
            <a:r>
              <a:rPr lang="ru-RU" sz="1800" dirty="0" smtClean="0">
                <a:latin typeface="+mn-lt"/>
              </a:rPr>
              <a:t>Обозначение с помощью знаков на полях возле текста или в самом тексте:</a:t>
            </a:r>
            <a:br>
              <a:rPr lang="ru-RU" sz="1800" dirty="0" smtClean="0">
                <a:latin typeface="+mn-lt"/>
              </a:rPr>
            </a:br>
            <a:r>
              <a:rPr lang="ru-RU" sz="1800" dirty="0" smtClean="0">
                <a:latin typeface="+mn-lt"/>
              </a:rPr>
              <a:t>«+» - знал, «!» - новый материал (узнал), «?» - хочу узнать</a:t>
            </a:r>
            <a:br>
              <a:rPr lang="ru-RU" sz="1800" dirty="0" smtClean="0">
                <a:latin typeface="+mn-lt"/>
              </a:rPr>
            </a:br>
            <a:r>
              <a:rPr lang="ru-RU" sz="1800" b="1" dirty="0" smtClean="0">
                <a:latin typeface="+mn-lt"/>
              </a:rPr>
              <a:t> «ПРОДОЛЖИ ФРАЗУ»</a:t>
            </a:r>
            <a:r>
              <a:rPr lang="ru-RU" sz="1800" dirty="0" smtClean="0">
                <a:latin typeface="+mn-lt"/>
              </a:rPr>
              <a:t/>
            </a:r>
            <a:br>
              <a:rPr lang="ru-RU" sz="1800" dirty="0" smtClean="0">
                <a:latin typeface="+mn-lt"/>
              </a:rPr>
            </a:br>
            <a:r>
              <a:rPr lang="ru-RU" sz="1800" dirty="0" smtClean="0">
                <a:latin typeface="+mn-lt"/>
              </a:rPr>
              <a:t>Мне было интересно…</a:t>
            </a:r>
            <a:br>
              <a:rPr lang="ru-RU" sz="1800" dirty="0" smtClean="0">
                <a:latin typeface="+mn-lt"/>
              </a:rPr>
            </a:br>
            <a:r>
              <a:rPr lang="ru-RU" sz="1800" dirty="0" smtClean="0">
                <a:latin typeface="+mn-lt"/>
              </a:rPr>
              <a:t>Мы сегодня разобрались….                                                                 </a:t>
            </a:r>
            <a:br>
              <a:rPr lang="ru-RU" sz="1800" dirty="0" smtClean="0">
                <a:latin typeface="+mn-lt"/>
              </a:rPr>
            </a:br>
            <a:r>
              <a:rPr lang="ru-RU" sz="1800" dirty="0" smtClean="0">
                <a:latin typeface="+mn-lt"/>
              </a:rPr>
              <a:t>Я сегодня понял, что…</a:t>
            </a:r>
            <a:br>
              <a:rPr lang="ru-RU" sz="1800" dirty="0" smtClean="0">
                <a:latin typeface="+mn-lt"/>
              </a:rPr>
            </a:br>
            <a:r>
              <a:rPr lang="ru-RU" sz="1800" dirty="0" smtClean="0">
                <a:latin typeface="+mn-lt"/>
              </a:rPr>
              <a:t>Мне было трудно…</a:t>
            </a:r>
            <a:br>
              <a:rPr lang="ru-RU" sz="1800" dirty="0" smtClean="0">
                <a:latin typeface="+mn-lt"/>
              </a:rPr>
            </a:br>
            <a:r>
              <a:rPr lang="ru-RU" sz="1800" dirty="0" smtClean="0">
                <a:latin typeface="+mn-lt"/>
              </a:rPr>
              <a:t>Завтра я хочу на уроке…</a:t>
            </a:r>
            <a:br>
              <a:rPr lang="ru-RU" sz="1800" dirty="0" smtClean="0">
                <a:latin typeface="+mn-lt"/>
              </a:rPr>
            </a:br>
            <a:endParaRPr lang="ru-RU" sz="1800" dirty="0">
              <a:latin typeface="+mn-lt"/>
              <a:cs typeface="Arial" pitchFamily="34" charset="0"/>
            </a:endParaRPr>
          </a:p>
        </p:txBody>
      </p:sp>
      <p:pic>
        <p:nvPicPr>
          <p:cNvPr id="3" name="Рисунок 2" descr="school078.gif"/>
          <p:cNvPicPr>
            <a:picLocks noChangeAspect="1"/>
          </p:cNvPicPr>
          <p:nvPr/>
        </p:nvPicPr>
        <p:blipFill>
          <a:blip r:embed="rId2" cstate="screen"/>
          <a:stretch>
            <a:fillRect/>
          </a:stretch>
        </p:blipFill>
        <p:spPr>
          <a:xfrm>
            <a:off x="6392362" y="4509120"/>
            <a:ext cx="1495425" cy="166687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Autofit/>
          </a:bodyPr>
          <a:lstStyle/>
          <a:p>
            <a:pPr algn="l"/>
            <a:r>
              <a:rPr lang="ru-RU" sz="2000" b="1" dirty="0" smtClean="0"/>
              <a:t>«ЛЕСЕНКА «МОЁ СОСТОЯНИЕ»»</a:t>
            </a:r>
            <a:br>
              <a:rPr lang="ru-RU" sz="2000" b="1" dirty="0" smtClean="0"/>
            </a:br>
            <a:r>
              <a:rPr lang="ru-RU" sz="2000" dirty="0" smtClean="0"/>
              <a:t>Учащийся отмечает соответствующую ступеньку лесенки.</a:t>
            </a:r>
            <a:br>
              <a:rPr lang="ru-RU" sz="2000" dirty="0" smtClean="0"/>
            </a:br>
            <a:r>
              <a:rPr lang="ru-RU" sz="2000" dirty="0" smtClean="0"/>
              <a:t>Комфортно</a:t>
            </a:r>
            <a:br>
              <a:rPr lang="ru-RU" sz="2000" dirty="0" smtClean="0"/>
            </a:br>
            <a:r>
              <a:rPr lang="ru-RU" sz="2000" dirty="0" smtClean="0"/>
              <a:t>Уверен в своих силах</a:t>
            </a:r>
            <a:br>
              <a:rPr lang="ru-RU" sz="2000" dirty="0" smtClean="0"/>
            </a:br>
            <a:r>
              <a:rPr lang="ru-RU" sz="2000" dirty="0" smtClean="0"/>
              <a:t>Хорошо</a:t>
            </a:r>
            <a:br>
              <a:rPr lang="ru-RU" sz="2000" dirty="0" smtClean="0"/>
            </a:br>
            <a:r>
              <a:rPr lang="ru-RU" sz="2000" dirty="0" smtClean="0"/>
              <a:t>Плохо</a:t>
            </a:r>
            <a:br>
              <a:rPr lang="ru-RU" sz="2000" dirty="0" smtClean="0"/>
            </a:br>
            <a:r>
              <a:rPr lang="ru-RU" sz="2000" dirty="0" smtClean="0"/>
              <a:t>Крайне скверно</a:t>
            </a:r>
            <a:br>
              <a:rPr lang="ru-RU" sz="2000" dirty="0" smtClean="0"/>
            </a:br>
            <a:r>
              <a:rPr lang="ru-RU" sz="2000" dirty="0" smtClean="0"/>
              <a:t>«</a:t>
            </a:r>
            <a:r>
              <a:rPr lang="ru-RU" sz="2000" b="1" dirty="0" smtClean="0"/>
              <a:t>ВОПРОСЫ ИТОГОВОЙ РЕФЛЕКСИИ, КОТОРЫЕ ЗАДАЮТСЯ УЧИТЕЛЕМ В КОНЦЕ УРОКА»</a:t>
            </a:r>
            <a:br>
              <a:rPr lang="ru-RU" sz="2000" b="1" dirty="0" smtClean="0"/>
            </a:br>
            <a:r>
              <a:rPr lang="ru-RU" sz="2000" dirty="0" smtClean="0">
                <a:latin typeface="+mn-lt"/>
              </a:rPr>
              <a:t>Что было самым важным на уроке?</a:t>
            </a:r>
            <a:br>
              <a:rPr lang="ru-RU" sz="2000" dirty="0" smtClean="0">
                <a:latin typeface="+mn-lt"/>
              </a:rPr>
            </a:br>
            <a:r>
              <a:rPr lang="ru-RU" sz="2000" dirty="0" smtClean="0">
                <a:latin typeface="+mn-lt"/>
              </a:rPr>
              <a:t>Чему посвятим следующий урок?</a:t>
            </a:r>
            <a:br>
              <a:rPr lang="ru-RU" sz="2000" dirty="0" smtClean="0">
                <a:latin typeface="+mn-lt"/>
              </a:rPr>
            </a:br>
            <a:r>
              <a:rPr lang="ru-RU" sz="2000" dirty="0" smtClean="0">
                <a:latin typeface="+mn-lt"/>
              </a:rPr>
              <a:t>Какая задача будет стоять перед нами на следующем уроке?</a:t>
            </a:r>
            <a:br>
              <a:rPr lang="ru-RU" sz="2000" dirty="0" smtClean="0">
                <a:latin typeface="+mn-lt"/>
              </a:rPr>
            </a:br>
            <a:r>
              <a:rPr lang="ru-RU" sz="2000" dirty="0" smtClean="0">
                <a:latin typeface="+mn-lt"/>
              </a:rPr>
              <a:t>Что для тебя было легко (трудно)?</a:t>
            </a:r>
            <a:br>
              <a:rPr lang="ru-RU" sz="2000" dirty="0" smtClean="0">
                <a:latin typeface="+mn-lt"/>
              </a:rPr>
            </a:br>
            <a:r>
              <a:rPr lang="ru-RU" sz="2000" dirty="0" smtClean="0">
                <a:latin typeface="+mn-lt"/>
              </a:rPr>
              <a:t>Доволен ли ты своей работой?</a:t>
            </a:r>
            <a:br>
              <a:rPr lang="ru-RU" sz="2000" dirty="0" smtClean="0">
                <a:latin typeface="+mn-lt"/>
              </a:rPr>
            </a:br>
            <a:r>
              <a:rPr lang="ru-RU" sz="2000" dirty="0" smtClean="0">
                <a:latin typeface="+mn-lt"/>
              </a:rPr>
              <a:t>За что ты хочешь похвалить себя или кого-то </a:t>
            </a:r>
            <a:br>
              <a:rPr lang="ru-RU" sz="2000" dirty="0" smtClean="0">
                <a:latin typeface="+mn-lt"/>
              </a:rPr>
            </a:br>
            <a:r>
              <a:rPr lang="ru-RU" sz="2000" dirty="0" smtClean="0">
                <a:latin typeface="+mn-lt"/>
              </a:rPr>
              <a:t>из одноклассников?</a:t>
            </a:r>
            <a:br>
              <a:rPr lang="ru-RU" sz="2000" dirty="0" smtClean="0">
                <a:latin typeface="+mn-lt"/>
              </a:rPr>
            </a:br>
            <a:r>
              <a:rPr lang="ru-RU" sz="2000" dirty="0" smtClean="0">
                <a:latin typeface="+mn-lt"/>
              </a:rPr>
              <a:t> </a:t>
            </a:r>
            <a:br>
              <a:rPr lang="ru-RU" sz="2000" dirty="0" smtClean="0">
                <a:latin typeface="+mn-lt"/>
              </a:rPr>
            </a:br>
            <a:endParaRPr lang="ru-RU" sz="2000" dirty="0">
              <a:latin typeface="+mn-lt"/>
            </a:endParaRPr>
          </a:p>
        </p:txBody>
      </p:sp>
      <p:pic>
        <p:nvPicPr>
          <p:cNvPr id="3" name="Рисунок 2" descr="school065.jpg"/>
          <p:cNvPicPr>
            <a:picLocks noChangeAspect="1"/>
          </p:cNvPicPr>
          <p:nvPr/>
        </p:nvPicPr>
        <p:blipFill>
          <a:blip r:embed="rId2" cstate="screen"/>
          <a:stretch>
            <a:fillRect/>
          </a:stretch>
        </p:blipFill>
        <p:spPr>
          <a:xfrm>
            <a:off x="6372200" y="4221088"/>
            <a:ext cx="1518579" cy="17008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s://ds02.infourok.ru/uploads/ex/1356/00054375-e4323908/img1.jpg"/>
          <p:cNvPicPr>
            <a:picLocks noChangeAspect="1" noChangeArrowheads="1"/>
          </p:cNvPicPr>
          <p:nvPr/>
        </p:nvPicPr>
        <p:blipFill>
          <a:blip r:embed="rId2" cstate="screen"/>
          <a:srcRect/>
          <a:stretch>
            <a:fillRect/>
          </a:stretch>
        </p:blipFill>
        <p:spPr bwMode="auto">
          <a:xfrm>
            <a:off x="0" y="1556792"/>
            <a:ext cx="8928992" cy="515719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1800" b="1" dirty="0" smtClean="0"/>
              <a:t/>
            </a:r>
            <a:br>
              <a:rPr lang="en-US" sz="1800" b="1" dirty="0" smtClean="0"/>
            </a:br>
            <a:r>
              <a:rPr lang="en-US" sz="1800" b="1" dirty="0"/>
              <a:t/>
            </a:r>
            <a:br>
              <a:rPr lang="en-US" sz="1800" b="1" dirty="0"/>
            </a:br>
            <a:r>
              <a:rPr lang="en-US" sz="1800" b="1" dirty="0" smtClean="0"/>
              <a:t/>
            </a:r>
            <a:br>
              <a:rPr lang="en-US" sz="1800" b="1" dirty="0" smtClean="0"/>
            </a:br>
            <a:r>
              <a:rPr lang="en-US" sz="1800" b="1" dirty="0"/>
              <a:t/>
            </a:r>
            <a:br>
              <a:rPr lang="en-US" sz="1800" b="1" dirty="0"/>
            </a:br>
            <a:r>
              <a:rPr lang="en-US" sz="1800" b="1" dirty="0" smtClean="0"/>
              <a:t/>
            </a:r>
            <a:br>
              <a:rPr lang="en-US" sz="1800" b="1" dirty="0" smtClean="0"/>
            </a:br>
            <a:endParaRPr lang="ru-RU" sz="1800" dirty="0"/>
          </a:p>
        </p:txBody>
      </p:sp>
      <p:sp>
        <p:nvSpPr>
          <p:cNvPr id="7" name="Текст 6"/>
          <p:cNvSpPr>
            <a:spLocks noGrp="1"/>
          </p:cNvSpPr>
          <p:nvPr>
            <p:ph type="body" idx="1"/>
          </p:nvPr>
        </p:nvSpPr>
        <p:spPr>
          <a:xfrm>
            <a:off x="251520" y="1484784"/>
            <a:ext cx="8568952" cy="5373216"/>
          </a:xfrm>
        </p:spPr>
        <p:txBody>
          <a:bodyPr>
            <a:normAutofit/>
          </a:bodyPr>
          <a:lstStyle/>
          <a:p>
            <a:r>
              <a:rPr lang="ru-RU" b="1" dirty="0">
                <a:solidFill>
                  <a:srgbClr val="0070C0"/>
                </a:solidFill>
              </a:rPr>
              <a:t>Ресурс</a:t>
            </a:r>
            <a:r>
              <a:rPr lang="ru-RU" dirty="0">
                <a:solidFill>
                  <a:schemeClr val="tx1"/>
                </a:solidFill>
              </a:rPr>
              <a:t> — количественная мера возможности выполнения какой-либо деятельности; условия, позволяющие с помощью определённых преобразований получить желаемый результат</a:t>
            </a:r>
            <a:r>
              <a:rPr lang="ru-RU" dirty="0" smtClean="0">
                <a:solidFill>
                  <a:schemeClr val="tx1"/>
                </a:solidFill>
              </a:rPr>
              <a:t>.</a:t>
            </a:r>
            <a:endParaRPr lang="en-US" dirty="0" smtClean="0">
              <a:solidFill>
                <a:schemeClr val="tx1"/>
              </a:solidFill>
            </a:endParaRPr>
          </a:p>
          <a:p>
            <a:r>
              <a:rPr lang="ru-RU" b="1" dirty="0">
                <a:solidFill>
                  <a:srgbClr val="0070C0"/>
                </a:solidFill>
              </a:rPr>
              <a:t>Образовательные ресурсы </a:t>
            </a:r>
            <a:r>
              <a:rPr lang="ru-RU" dirty="0">
                <a:solidFill>
                  <a:schemeClr val="tx1"/>
                </a:solidFill>
              </a:rPr>
              <a:t>- это материальные, духовные, временные и другие средства развития потенциала человека</a:t>
            </a:r>
            <a:r>
              <a:rPr lang="ru-RU" dirty="0" smtClean="0">
                <a:solidFill>
                  <a:schemeClr val="tx1"/>
                </a:solidFill>
              </a:rPr>
              <a:t>.</a:t>
            </a:r>
            <a:endParaRPr lang="en-US" dirty="0" smtClean="0">
              <a:solidFill>
                <a:schemeClr val="tx1"/>
              </a:solidFill>
            </a:endParaRPr>
          </a:p>
          <a:p>
            <a:r>
              <a:rPr lang="ru-RU" dirty="0" smtClean="0">
                <a:solidFill>
                  <a:schemeClr val="tx1"/>
                </a:solidFill>
              </a:rPr>
              <a:t>Образовательные </a:t>
            </a:r>
            <a:r>
              <a:rPr lang="ru-RU" dirty="0">
                <a:solidFill>
                  <a:schemeClr val="tx1"/>
                </a:solidFill>
              </a:rPr>
              <a:t>ресурсы не только обеспечивают мотивацию учащихся на учебно-познавательную деятельность, но и выполняют другие педагогически целесообразные функции: развитие универсальных способностей и компетенций человека, усвоение предметного содержания, освоение нравственного поведения в пространстве.</a:t>
            </a:r>
          </a:p>
          <a:p>
            <a:r>
              <a:rPr lang="ru-RU" dirty="0">
                <a:solidFill>
                  <a:schemeClr val="tx1"/>
                </a:solidFill>
              </a:rPr>
              <a:t>Главным ресурсом, обеспечивающим качество образования, является урок. </a:t>
            </a:r>
            <a:r>
              <a:rPr lang="ru-RU" b="1" dirty="0">
                <a:solidFill>
                  <a:srgbClr val="0070C0"/>
                </a:solidFill>
              </a:rPr>
              <a:t>Урок</a:t>
            </a:r>
            <a:r>
              <a:rPr lang="ru-RU" dirty="0">
                <a:solidFill>
                  <a:srgbClr val="0070C0"/>
                </a:solidFill>
              </a:rPr>
              <a:t> </a:t>
            </a:r>
            <a:r>
              <a:rPr lang="ru-RU" dirty="0">
                <a:solidFill>
                  <a:schemeClr val="tx1"/>
                </a:solidFill>
              </a:rPr>
              <a:t>– это основная форма организации учебно-воспитательного процесса. Качество обучения – это, прежде всего, качество урока.</a:t>
            </a:r>
          </a:p>
          <a:p>
            <a:endParaRPr lang="ru-RU" dirty="0">
              <a:solidFill>
                <a:schemeClr val="tx1"/>
              </a:solidFill>
            </a:endParaRPr>
          </a:p>
          <a:p>
            <a:endParaRPr lang="ru-RU" dirty="0">
              <a:solidFill>
                <a:schemeClr val="tx1"/>
              </a:solidFill>
            </a:endParaRPr>
          </a:p>
          <a:p>
            <a:endParaRPr lang="ru-RU" dirty="0"/>
          </a:p>
        </p:txBody>
      </p:sp>
      <p:sp>
        <p:nvSpPr>
          <p:cNvPr id="3" name="Прямоугольник 2"/>
          <p:cNvSpPr/>
          <p:nvPr/>
        </p:nvSpPr>
        <p:spPr>
          <a:xfrm>
            <a:off x="0" y="260648"/>
            <a:ext cx="8892480" cy="1477328"/>
          </a:xfrm>
          <a:prstGeom prst="rect">
            <a:avLst/>
          </a:prstGeom>
        </p:spPr>
        <p:txBody>
          <a:bodyPr wrap="square">
            <a:spAutoFit/>
          </a:bodyPr>
          <a:lstStyle/>
          <a:p>
            <a:r>
              <a:rPr lang="ru-RU" dirty="0"/>
              <a:t/>
            </a:r>
            <a:br>
              <a:rPr lang="ru-RU" dirty="0"/>
            </a:br>
            <a:r>
              <a:rPr lang="ru-RU" dirty="0"/>
              <a:t> </a:t>
            </a:r>
            <a:br>
              <a:rPr lang="ru-RU" dirty="0"/>
            </a:br>
            <a:endParaRPr lang="en-US" dirty="0" smtClean="0"/>
          </a:p>
          <a:p>
            <a:endParaRPr lang="en-US" dirty="0"/>
          </a:p>
          <a:p>
            <a:endParaRPr lang="en-US" dirty="0" smtClean="0"/>
          </a:p>
        </p:txBody>
      </p:sp>
      <p:sp>
        <p:nvSpPr>
          <p:cNvPr id="5" name="Прямоугольник 4"/>
          <p:cNvSpPr/>
          <p:nvPr/>
        </p:nvSpPr>
        <p:spPr>
          <a:xfrm>
            <a:off x="0" y="188640"/>
            <a:ext cx="8748464" cy="2308324"/>
          </a:xfrm>
          <a:prstGeom prst="rect">
            <a:avLst/>
          </a:prstGeom>
        </p:spPr>
        <p:txBody>
          <a:bodyPr wrap="square">
            <a:spAutoFit/>
          </a:bodyPr>
          <a:lstStyle/>
          <a:p>
            <a:pPr algn="ctr"/>
            <a:r>
              <a:rPr lang="ru-RU" sz="2400" b="1" dirty="0" smtClean="0">
                <a:solidFill>
                  <a:srgbClr val="0070C0"/>
                </a:solidFill>
              </a:rPr>
              <a:t>Ресурсы современного урока, </a:t>
            </a:r>
            <a:endParaRPr lang="en-US" sz="2400" b="1" dirty="0" smtClean="0">
              <a:solidFill>
                <a:srgbClr val="0070C0"/>
              </a:solidFill>
            </a:endParaRPr>
          </a:p>
          <a:p>
            <a:pPr algn="ctr"/>
            <a:r>
              <a:rPr lang="ru-RU" sz="2400" b="1" dirty="0" smtClean="0">
                <a:solidFill>
                  <a:srgbClr val="0070C0"/>
                </a:solidFill>
              </a:rPr>
              <a:t>обеспечивающие освоение новых образовательных стандартов.</a:t>
            </a:r>
            <a:endParaRPr lang="en-US" sz="2400" b="1" dirty="0" smtClean="0">
              <a:solidFill>
                <a:srgbClr val="0070C0"/>
              </a:solidFill>
            </a:endParaRPr>
          </a:p>
          <a:p>
            <a:pPr algn="ctr"/>
            <a:endParaRPr lang="en-US" sz="2400" b="1" dirty="0">
              <a:solidFill>
                <a:srgbClr val="0070C0"/>
              </a:solidFill>
            </a:endParaRPr>
          </a:p>
          <a:p>
            <a:pPr algn="ctr"/>
            <a:endParaRPr lang="en-US" sz="2400" b="1" dirty="0" smtClean="0">
              <a:solidFill>
                <a:srgbClr val="0070C0"/>
              </a:solidFill>
            </a:endParaRPr>
          </a:p>
          <a:p>
            <a:pPr algn="ctr"/>
            <a:endParaRPr lang="ru-RU" sz="2400"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ru-RU" sz="2800" b="1" dirty="0" smtClean="0">
                <a:solidFill>
                  <a:srgbClr val="0070C0"/>
                </a:solidFill>
              </a:rPr>
              <a:t>Ресурсы развития современного урока</a:t>
            </a:r>
            <a:br>
              <a:rPr lang="ru-RU" sz="2800" b="1" dirty="0" smtClean="0">
                <a:solidFill>
                  <a:srgbClr val="0070C0"/>
                </a:solidFill>
              </a:rPr>
            </a:br>
            <a:endParaRPr lang="ru-RU" sz="2800" b="1" dirty="0">
              <a:solidFill>
                <a:srgbClr val="0070C0"/>
              </a:solidFill>
            </a:endParaRPr>
          </a:p>
        </p:txBody>
      </p:sp>
      <p:sp>
        <p:nvSpPr>
          <p:cNvPr id="7" name="Подзаголовок 6"/>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ru-RU" sz="2400" b="1" dirty="0" smtClean="0">
                <a:solidFill>
                  <a:srgbClr val="0070C0"/>
                </a:solidFill>
              </a:rPr>
              <a:t>     1. </a:t>
            </a:r>
            <a:r>
              <a:rPr lang="ru-RU" sz="2400" b="1" dirty="0" err="1" smtClean="0">
                <a:solidFill>
                  <a:srgbClr val="0070C0"/>
                </a:solidFill>
              </a:rPr>
              <a:t>Здоровьесберегающие</a:t>
            </a:r>
            <a:r>
              <a:rPr lang="ru-RU" sz="2400" b="1" dirty="0" smtClean="0">
                <a:solidFill>
                  <a:srgbClr val="0070C0"/>
                </a:solidFill>
              </a:rPr>
              <a:t> и развивающие технологии</a:t>
            </a:r>
          </a:p>
          <a:p>
            <a:pPr>
              <a:buNone/>
            </a:pPr>
            <a:r>
              <a:rPr lang="ru-RU" sz="2400" b="1" dirty="0" smtClean="0">
                <a:solidFill>
                  <a:srgbClr val="0070C0"/>
                </a:solidFill>
              </a:rPr>
              <a:t>     2. Проектирование образовательной среды урока с использованием  современных педагогических технологий обучения</a:t>
            </a:r>
          </a:p>
          <a:p>
            <a:pPr>
              <a:buNone/>
            </a:pPr>
            <a:r>
              <a:rPr lang="ru-RU" sz="2400" b="1" dirty="0" smtClean="0">
                <a:solidFill>
                  <a:srgbClr val="0070C0"/>
                </a:solidFill>
              </a:rPr>
              <a:t>     3. Проектирование комфортной адаптивной среды (больше свободы, раскрепощения, творчества</a:t>
            </a:r>
          </a:p>
          <a:p>
            <a:pPr>
              <a:buNone/>
            </a:pPr>
            <a:r>
              <a:rPr lang="ru-RU" sz="2400" b="1" dirty="0" smtClean="0">
                <a:solidFill>
                  <a:srgbClr val="0070C0"/>
                </a:solidFill>
              </a:rPr>
              <a:t>     учащихся на уроке)</a:t>
            </a:r>
          </a:p>
          <a:p>
            <a:pPr>
              <a:buNone/>
            </a:pPr>
            <a:r>
              <a:rPr lang="ru-RU" sz="2400" b="1" dirty="0" smtClean="0">
                <a:solidFill>
                  <a:srgbClr val="0070C0"/>
                </a:solidFill>
              </a:rPr>
              <a:t>     4. Материально – технический, финансовый.</a:t>
            </a:r>
          </a:p>
          <a:p>
            <a:pPr>
              <a:buNone/>
            </a:pPr>
            <a:r>
              <a:rPr lang="ru-RU" sz="2400" b="1" dirty="0" smtClean="0">
                <a:solidFill>
                  <a:srgbClr val="0070C0"/>
                </a:solidFill>
              </a:rPr>
              <a:t>     Главный ресурс урока – это учитель.  </a:t>
            </a:r>
            <a:endParaRPr lang="ru-RU" sz="2400" b="1"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metod-kopilka.ru/images/doc/22/16103/img15.jpg"/>
          <p:cNvPicPr>
            <a:picLocks noChangeAspect="1" noChangeArrowheads="1"/>
          </p:cNvPicPr>
          <p:nvPr/>
        </p:nvPicPr>
        <p:blipFill>
          <a:blip r:embed="rId2" cstate="screen"/>
          <a:srcRect/>
          <a:stretch>
            <a:fillRect/>
          </a:stretch>
        </p:blipFill>
        <p:spPr bwMode="auto">
          <a:xfrm>
            <a:off x="0" y="0"/>
            <a:ext cx="9144000" cy="68580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descr="https://fs01.infourok.ru/images/doc/79/95940/310/img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sp>
        <p:nvSpPr>
          <p:cNvPr id="15364" name="AutoShape 4" descr="https://fs01.infourok.ru/images/doc/79/95940/310/img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sp>
        <p:nvSpPr>
          <p:cNvPr id="15366" name="AutoShape 6" descr="https://fs01.infourok.ru/images/doc/79/95940/310/img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15372" name="Picture 12" descr="https://ds02.infourok.ru/uploads/ex/1035/00003744-8f1207a0/img6.jpg"/>
          <p:cNvPicPr>
            <a:picLocks noChangeAspect="1" noChangeArrowheads="1"/>
          </p:cNvPicPr>
          <p:nvPr/>
        </p:nvPicPr>
        <p:blipFill>
          <a:blip r:embed="rId2" cstate="screen"/>
          <a:srcRect/>
          <a:stretch>
            <a:fillRect/>
          </a:stretch>
        </p:blipFill>
        <p:spPr bwMode="auto">
          <a:xfrm>
            <a:off x="0" y="-1"/>
            <a:ext cx="9144000" cy="68580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algn="l"/>
            <a:r>
              <a:rPr lang="ru-RU" sz="2000" b="1" dirty="0" smtClean="0"/>
              <a:t>Мотивационные ресурсы современного урока</a:t>
            </a:r>
            <a:r>
              <a:rPr lang="en-US" sz="2000" b="1" dirty="0" smtClean="0"/>
              <a:t/>
            </a:r>
            <a:br>
              <a:rPr lang="en-US" sz="2000" b="1" dirty="0" smtClean="0"/>
            </a:br>
            <a:r>
              <a:rPr lang="ru-RU" sz="2000" dirty="0" smtClean="0"/>
              <a:t>По направленности и содержанию мотивы могут быть: </a:t>
            </a:r>
            <a:br>
              <a:rPr lang="ru-RU" sz="2000" dirty="0" smtClean="0"/>
            </a:br>
            <a:r>
              <a:rPr lang="ru-RU" sz="2000" dirty="0" smtClean="0"/>
              <a:t>•    </a:t>
            </a:r>
            <a:r>
              <a:rPr lang="ru-RU" sz="2000" b="1" dirty="0" smtClean="0"/>
              <a:t>Социальные</a:t>
            </a:r>
            <a:r>
              <a:rPr lang="ru-RU" sz="2000" dirty="0" smtClean="0"/>
              <a:t> (долг, ответственность, понимание значимости обучения для всего общества). </a:t>
            </a:r>
            <a:br>
              <a:rPr lang="ru-RU" sz="2000" dirty="0" smtClean="0"/>
            </a:br>
            <a:r>
              <a:rPr lang="ru-RU" sz="2000" dirty="0" smtClean="0"/>
              <a:t>•    </a:t>
            </a:r>
            <a:r>
              <a:rPr lang="ru-RU" sz="2000" b="1" dirty="0" smtClean="0"/>
              <a:t>Познавательные</a:t>
            </a:r>
            <a:r>
              <a:rPr lang="ru-RU" sz="2000" dirty="0" smtClean="0"/>
              <a:t> (стремление больше знать по всем предметам, стать эрудированным). </a:t>
            </a:r>
            <a:br>
              <a:rPr lang="ru-RU" sz="2000" dirty="0" smtClean="0"/>
            </a:br>
            <a:r>
              <a:rPr lang="ru-RU" sz="2000" dirty="0" smtClean="0"/>
              <a:t>•    </a:t>
            </a:r>
            <a:r>
              <a:rPr lang="ru-RU" sz="2000" b="1" dirty="0" smtClean="0"/>
              <a:t>Профессионально-ценностные</a:t>
            </a:r>
            <a:r>
              <a:rPr lang="ru-RU" sz="2000" dirty="0" smtClean="0"/>
              <a:t> (без знаний не будет хорошей профессии). </a:t>
            </a:r>
            <a:br>
              <a:rPr lang="ru-RU" sz="2000" dirty="0" smtClean="0"/>
            </a:br>
            <a:r>
              <a:rPr lang="ru-RU" sz="2000" dirty="0" smtClean="0"/>
              <a:t>•    </a:t>
            </a:r>
            <a:r>
              <a:rPr lang="ru-RU" sz="2000" b="1" dirty="0" smtClean="0"/>
              <a:t>Эстетические</a:t>
            </a:r>
            <a:r>
              <a:rPr lang="ru-RU" sz="2000" dirty="0" smtClean="0"/>
              <a:t> (от обучения получаешь удовольствие, раскрываешь свои способности и таланты). </a:t>
            </a:r>
            <a:br>
              <a:rPr lang="ru-RU" sz="2000" dirty="0" smtClean="0"/>
            </a:br>
            <a:r>
              <a:rPr lang="ru-RU" sz="2000" dirty="0" smtClean="0"/>
              <a:t>•    </a:t>
            </a:r>
            <a:r>
              <a:rPr lang="ru-RU" sz="2000" b="1" dirty="0" smtClean="0"/>
              <a:t>Коммуникативные</a:t>
            </a:r>
            <a:r>
              <a:rPr lang="ru-RU" sz="2000" dirty="0" smtClean="0"/>
              <a:t> (возможность расширять круг общения благодаря повышению интеллектуального уровня и новым знакомствам). </a:t>
            </a:r>
            <a:br>
              <a:rPr lang="ru-RU" sz="2000" dirty="0" smtClean="0"/>
            </a:br>
            <a:r>
              <a:rPr lang="ru-RU" sz="2000" dirty="0" smtClean="0"/>
              <a:t>•    </a:t>
            </a:r>
            <a:r>
              <a:rPr lang="ru-RU" sz="2000" b="1" dirty="0" err="1" smtClean="0"/>
              <a:t>Статусно-позиционные</a:t>
            </a:r>
            <a:r>
              <a:rPr lang="ru-RU" sz="2000" dirty="0" smtClean="0"/>
              <a:t> (стремление через учение или общественную деятельность утвердиться в обществе. </a:t>
            </a:r>
            <a:br>
              <a:rPr lang="ru-RU" sz="2000" dirty="0" smtClean="0"/>
            </a:br>
            <a:r>
              <a:rPr lang="ru-RU" sz="2000" dirty="0" smtClean="0"/>
              <a:t>•    </a:t>
            </a:r>
            <a:r>
              <a:rPr lang="ru-RU" sz="2000" b="1" dirty="0" smtClean="0"/>
              <a:t>Традиционно-исторические</a:t>
            </a:r>
            <a:r>
              <a:rPr lang="ru-RU" sz="2000" dirty="0" smtClean="0"/>
              <a:t> (стереотипы, которые возникли в обществе и укрепились с течением времени).</a:t>
            </a:r>
            <a:br>
              <a:rPr lang="ru-RU" sz="2000" dirty="0" smtClean="0"/>
            </a:br>
            <a:r>
              <a:rPr lang="ru-RU" sz="2000" dirty="0" smtClean="0"/>
              <a:t>•   </a:t>
            </a:r>
            <a:r>
              <a:rPr lang="ru-RU" sz="2000" b="1" dirty="0" smtClean="0"/>
              <a:t> Утилитарно-практические </a:t>
            </a:r>
            <a:r>
              <a:rPr lang="ru-RU" sz="2000" dirty="0" smtClean="0"/>
              <a:t>(необходимость в дипломе, который позволяет получить заветное рабочее место). </a:t>
            </a:r>
            <a:br>
              <a:rPr lang="ru-RU" sz="2000" dirty="0" smtClean="0"/>
            </a:br>
            <a:r>
              <a:rPr lang="ru-RU" sz="2000" dirty="0" smtClean="0"/>
              <a:t>•    </a:t>
            </a:r>
            <a:r>
              <a:rPr lang="ru-RU" sz="2000" b="1" dirty="0" smtClean="0"/>
              <a:t>Учебно-познавательные</a:t>
            </a:r>
            <a:r>
              <a:rPr lang="ru-RU" sz="2000" dirty="0" smtClean="0"/>
              <a:t> (стремление усвоить отдельный интересующий предмет и научиться самообразованию). </a:t>
            </a:r>
            <a:br>
              <a:rPr lang="ru-RU" sz="2000" dirty="0" smtClean="0"/>
            </a:br>
            <a:r>
              <a:rPr lang="ru-RU" sz="2000" dirty="0" smtClean="0"/>
              <a:t>•   </a:t>
            </a:r>
            <a:r>
              <a:rPr lang="ru-RU" sz="2000" b="1" dirty="0" smtClean="0"/>
              <a:t> Неосознанные </a:t>
            </a:r>
            <a:r>
              <a:rPr lang="ru-RU" sz="2000" dirty="0" smtClean="0"/>
              <a:t>(основаны на полном непонимании смысла получаемой информации и полном отсутствии интереса к познавательному процессу). </a:t>
            </a:r>
            <a:br>
              <a:rPr lang="ru-RU" sz="2000" dirty="0" smtClean="0"/>
            </a:br>
            <a:endParaRPr lang="ru-RU"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1196752"/>
            <a:ext cx="7811145" cy="5184576"/>
          </a:xfrm>
        </p:spPr>
        <p:txBody>
          <a:bodyPr>
            <a:normAutofit/>
          </a:bodyPr>
          <a:lstStyle/>
          <a:p>
            <a:r>
              <a:rPr lang="ru-RU" sz="1600" b="0" dirty="0" err="1" smtClean="0">
                <a:latin typeface="+mn-lt"/>
              </a:rPr>
              <a:t>Здоровьесберегающие</a:t>
            </a:r>
            <a:r>
              <a:rPr lang="ru-RU" sz="1600" b="0" dirty="0" smtClean="0">
                <a:latin typeface="+mn-lt"/>
              </a:rPr>
              <a:t> технологии неразрывно связаны с такими технологиями, как:</a:t>
            </a:r>
            <a:br>
              <a:rPr lang="ru-RU" sz="1600" b="0" dirty="0" smtClean="0">
                <a:latin typeface="+mn-lt"/>
              </a:rPr>
            </a:br>
            <a:r>
              <a:rPr lang="en-US" sz="1600" b="0" dirty="0" smtClean="0">
                <a:latin typeface="+mn-lt"/>
              </a:rPr>
              <a:t>-</a:t>
            </a:r>
            <a:r>
              <a:rPr lang="ru-RU" sz="1600" b="0" dirty="0" smtClean="0">
                <a:latin typeface="+mn-lt"/>
              </a:rPr>
              <a:t>личностно-ориентированные технологии</a:t>
            </a:r>
            <a:br>
              <a:rPr lang="ru-RU" sz="1600" b="0" dirty="0" smtClean="0">
                <a:latin typeface="+mn-lt"/>
              </a:rPr>
            </a:br>
            <a:r>
              <a:rPr lang="en-US" sz="1600" b="0" dirty="0" smtClean="0">
                <a:latin typeface="+mn-lt"/>
              </a:rPr>
              <a:t>-</a:t>
            </a:r>
            <a:r>
              <a:rPr lang="ru-RU" sz="1600" b="0" dirty="0" smtClean="0">
                <a:latin typeface="+mn-lt"/>
              </a:rPr>
              <a:t>педагогика сотрудничества</a:t>
            </a:r>
            <a:br>
              <a:rPr lang="ru-RU" sz="1600" b="0" dirty="0" smtClean="0">
                <a:latin typeface="+mn-lt"/>
              </a:rPr>
            </a:br>
            <a:r>
              <a:rPr lang="en-US" sz="1600" b="0" dirty="0" smtClean="0">
                <a:latin typeface="+mn-lt"/>
              </a:rPr>
              <a:t>-</a:t>
            </a:r>
            <a:r>
              <a:rPr lang="ru-RU" sz="1600" b="0" dirty="0" smtClean="0">
                <a:latin typeface="+mn-lt"/>
              </a:rPr>
              <a:t>технологии развивающего обучения (ТРО)</a:t>
            </a:r>
            <a:br>
              <a:rPr lang="ru-RU" sz="1600" b="0" dirty="0" smtClean="0">
                <a:latin typeface="+mn-lt"/>
              </a:rPr>
            </a:br>
            <a:r>
              <a:rPr lang="en-US" sz="1600" b="0" dirty="0" smtClean="0">
                <a:latin typeface="+mn-lt"/>
              </a:rPr>
              <a:t>-</a:t>
            </a:r>
            <a:r>
              <a:rPr lang="ru-RU" sz="1600" b="0" dirty="0" smtClean="0">
                <a:latin typeface="+mn-lt"/>
              </a:rPr>
              <a:t>технология уровневой дифференциации обучения</a:t>
            </a:r>
            <a:r>
              <a:rPr lang="en-US" sz="1600" b="0" dirty="0" smtClean="0">
                <a:latin typeface="+mn-lt"/>
              </a:rPr>
              <a:t/>
            </a:r>
            <a:br>
              <a:rPr lang="en-US" sz="1600" b="0" dirty="0" smtClean="0">
                <a:latin typeface="+mn-lt"/>
              </a:rPr>
            </a:br>
            <a:r>
              <a:rPr lang="en-US" sz="1600" b="0" dirty="0" smtClean="0">
                <a:latin typeface="+mn-lt"/>
              </a:rPr>
              <a:t/>
            </a:r>
            <a:br>
              <a:rPr lang="en-US" sz="1600" b="0" dirty="0" smtClean="0">
                <a:latin typeface="+mn-lt"/>
              </a:rPr>
            </a:br>
            <a:r>
              <a:rPr lang="ru-RU" sz="1600" b="0" u="sng" dirty="0" smtClean="0"/>
              <a:t> </a:t>
            </a:r>
            <a:r>
              <a:rPr lang="ru-RU" sz="1600" u="sng" dirty="0" smtClean="0"/>
              <a:t>Условия и приёмы</a:t>
            </a:r>
            <a:r>
              <a:rPr lang="ru-RU" sz="1600" dirty="0" smtClean="0"/>
              <a:t>:</a:t>
            </a:r>
            <a:r>
              <a:rPr lang="ru-RU" sz="1600" b="0" dirty="0" smtClean="0"/>
              <a:t/>
            </a:r>
            <a:br>
              <a:rPr lang="ru-RU" sz="1600" b="0" dirty="0" smtClean="0"/>
            </a:br>
            <a:r>
              <a:rPr lang="en-US" sz="1600" b="0" dirty="0" smtClean="0"/>
              <a:t>*</a:t>
            </a:r>
            <a:r>
              <a:rPr lang="ru-RU" sz="1600" b="0" dirty="0" smtClean="0"/>
              <a:t>Правильная организация урока.</a:t>
            </a:r>
            <a:br>
              <a:rPr lang="ru-RU" sz="1600" b="0" dirty="0" smtClean="0"/>
            </a:br>
            <a:r>
              <a:rPr lang="en-US" sz="1600" b="0" dirty="0" smtClean="0"/>
              <a:t>*</a:t>
            </a:r>
            <a:r>
              <a:rPr lang="ru-RU" sz="1600" b="0" dirty="0" smtClean="0"/>
              <a:t>Использование каналов восприятия.</a:t>
            </a:r>
            <a:br>
              <a:rPr lang="ru-RU" sz="1600" b="0" dirty="0" smtClean="0"/>
            </a:br>
            <a:r>
              <a:rPr lang="en-US" sz="1600" b="0" dirty="0" smtClean="0"/>
              <a:t>*</a:t>
            </a:r>
            <a:r>
              <a:rPr lang="ru-RU" sz="1600" b="0" dirty="0" smtClean="0"/>
              <a:t>Учёт зоны работоспособности учащихся.</a:t>
            </a:r>
            <a:br>
              <a:rPr lang="ru-RU" sz="1600" b="0" dirty="0" smtClean="0"/>
            </a:br>
            <a:r>
              <a:rPr lang="en-US" sz="1600" b="0" dirty="0" smtClean="0"/>
              <a:t>*</a:t>
            </a:r>
            <a:r>
              <a:rPr lang="ru-RU" sz="1600" b="0" dirty="0" smtClean="0"/>
              <a:t>Распределение интенсивности умственной деятельности.</a:t>
            </a:r>
            <a:br>
              <a:rPr lang="ru-RU" sz="1600" b="0" dirty="0" smtClean="0"/>
            </a:br>
            <a:r>
              <a:rPr lang="en-US" sz="1600" b="0" dirty="0" smtClean="0"/>
              <a:t>*</a:t>
            </a:r>
            <a:r>
              <a:rPr lang="ru-RU" sz="1600" b="0" dirty="0" smtClean="0"/>
              <a:t>Снятие эмоционального напряжения.</a:t>
            </a:r>
            <a:br>
              <a:rPr lang="ru-RU" sz="1600" b="0" dirty="0" smtClean="0"/>
            </a:br>
            <a:r>
              <a:rPr lang="en-US" sz="1600" b="0" dirty="0" smtClean="0"/>
              <a:t>*</a:t>
            </a:r>
            <a:r>
              <a:rPr lang="ru-RU" sz="1600" b="0" dirty="0" smtClean="0"/>
              <a:t>Создание благоприятного психологического климата на уроке.</a:t>
            </a:r>
            <a:br>
              <a:rPr lang="ru-RU" sz="1600" b="0" dirty="0" smtClean="0"/>
            </a:br>
            <a:r>
              <a:rPr lang="en-US" sz="1600" b="0" dirty="0" smtClean="0"/>
              <a:t>*</a:t>
            </a:r>
            <a:r>
              <a:rPr lang="ru-RU" sz="1600" b="0" dirty="0" smtClean="0"/>
              <a:t>Охрана здоровья и пропаганда здорового образа жизни.</a:t>
            </a:r>
            <a:br>
              <a:rPr lang="ru-RU" sz="1600" b="0" dirty="0" smtClean="0"/>
            </a:br>
            <a:endParaRPr lang="ru-RU" sz="1600" b="0" dirty="0">
              <a:latin typeface="+mn-lt"/>
            </a:endParaRPr>
          </a:p>
        </p:txBody>
      </p:sp>
      <p:sp>
        <p:nvSpPr>
          <p:cNvPr id="4" name="Текст 3"/>
          <p:cNvSpPr>
            <a:spLocks noGrp="1"/>
          </p:cNvSpPr>
          <p:nvPr>
            <p:ph type="body" idx="1"/>
          </p:nvPr>
        </p:nvSpPr>
        <p:spPr>
          <a:xfrm>
            <a:off x="722313" y="476673"/>
            <a:ext cx="7772400" cy="720079"/>
          </a:xfrm>
        </p:spPr>
        <p:txBody>
          <a:bodyPr>
            <a:normAutofit/>
          </a:bodyPr>
          <a:lstStyle/>
          <a:p>
            <a:r>
              <a:rPr lang="ru-RU" sz="2400" b="1" dirty="0" smtClean="0">
                <a:solidFill>
                  <a:srgbClr val="0070C0"/>
                </a:solidFill>
              </a:rPr>
              <a:t>Здоровье школьников</a:t>
            </a:r>
            <a:endParaRPr lang="ru-RU" sz="2400" b="1" dirty="0">
              <a:solidFill>
                <a:srgbClr val="0070C0"/>
              </a:solidFill>
            </a:endParaRPr>
          </a:p>
        </p:txBody>
      </p:sp>
      <p:pic>
        <p:nvPicPr>
          <p:cNvPr id="5" name="Рисунок 4" descr="person39.gif"/>
          <p:cNvPicPr>
            <a:picLocks noChangeAspect="1"/>
          </p:cNvPicPr>
          <p:nvPr/>
        </p:nvPicPr>
        <p:blipFill>
          <a:blip r:embed="rId2" cstate="screen"/>
          <a:stretch>
            <a:fillRect/>
          </a:stretch>
        </p:blipFill>
        <p:spPr>
          <a:xfrm>
            <a:off x="7020272" y="4653136"/>
            <a:ext cx="1427425" cy="145655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685800" y="620688"/>
            <a:ext cx="7772400" cy="1512168"/>
          </a:xfrm>
        </p:spPr>
        <p:txBody>
          <a:bodyPr>
            <a:normAutofit fontScale="90000"/>
          </a:bodyPr>
          <a:lstStyle/>
          <a:p>
            <a:pPr algn="just"/>
            <a:r>
              <a:rPr lang="en-US" sz="2000" dirty="0" smtClean="0"/>
              <a:t/>
            </a:r>
            <a:br>
              <a:rPr lang="en-US" sz="2000" dirty="0" smtClean="0"/>
            </a:br>
            <a:r>
              <a:rPr lang="en-US" sz="2000" dirty="0"/>
              <a:t/>
            </a:r>
            <a:br>
              <a:rPr lang="en-US" sz="2000" dirty="0"/>
            </a:br>
            <a:r>
              <a:rPr lang="ru-RU" sz="2200" dirty="0" smtClean="0"/>
              <a:t>Без хорошо продуманных методов и форм обучения трудно организовать программное усвоение материала. Методически эффективными являются такие формы урока, как уроки-семинары, конкурсы, путешествия, конференции, диспуты, деловая игра, урок</a:t>
            </a:r>
            <a:r>
              <a:rPr lang="en-US" sz="2200" dirty="0" smtClean="0"/>
              <a:t> </a:t>
            </a:r>
            <a:r>
              <a:rPr lang="ru-RU" sz="2200" dirty="0" smtClean="0"/>
              <a:t>творчества,</a:t>
            </a:r>
            <a:r>
              <a:rPr lang="en-US" sz="2200" dirty="0" smtClean="0"/>
              <a:t> </a:t>
            </a:r>
            <a:r>
              <a:rPr lang="ru-RU" sz="2200" dirty="0" smtClean="0"/>
              <a:t>посещение музеев, утренники.</a:t>
            </a:r>
            <a:endParaRPr lang="ru-RU" dirty="0"/>
          </a:p>
        </p:txBody>
      </p:sp>
      <p:sp>
        <p:nvSpPr>
          <p:cNvPr id="5" name="Подзаголовок 4"/>
          <p:cNvSpPr>
            <a:spLocks noGrp="1"/>
          </p:cNvSpPr>
          <p:nvPr>
            <p:ph type="subTitle" idx="1"/>
          </p:nvPr>
        </p:nvSpPr>
        <p:spPr>
          <a:xfrm>
            <a:off x="683568" y="2636912"/>
            <a:ext cx="8136904" cy="4032448"/>
          </a:xfrm>
        </p:spPr>
        <p:txBody>
          <a:bodyPr>
            <a:normAutofit/>
          </a:bodyPr>
          <a:lstStyle/>
          <a:p>
            <a:pPr algn="r"/>
            <a:r>
              <a:rPr lang="ru-RU" sz="2000" dirty="0" smtClean="0">
                <a:solidFill>
                  <a:schemeClr val="tx1"/>
                </a:solidFill>
              </a:rPr>
              <a:t>                                                   </a:t>
            </a:r>
          </a:p>
          <a:p>
            <a:endParaRPr lang="ru-RU" dirty="0" smtClean="0"/>
          </a:p>
          <a:p>
            <a:endParaRPr lang="ru-RU" dirty="0" smtClean="0"/>
          </a:p>
          <a:p>
            <a:endParaRPr lang="ru-RU" dirty="0" smtClean="0"/>
          </a:p>
          <a:p>
            <a:endParaRPr lang="ru-RU" sz="2000" dirty="0" smtClean="0"/>
          </a:p>
          <a:p>
            <a:pPr algn="l"/>
            <a:endParaRPr lang="ru-RU" sz="1800" dirty="0" smtClean="0">
              <a:solidFill>
                <a:schemeClr val="tx1"/>
              </a:solidFill>
            </a:endParaRPr>
          </a:p>
          <a:p>
            <a:pPr algn="l"/>
            <a:r>
              <a:rPr lang="ru-RU" sz="1800" dirty="0" smtClean="0">
                <a:solidFill>
                  <a:schemeClr val="tx1"/>
                </a:solidFill>
              </a:rPr>
              <a:t>Литературное чтение. Урок          </a:t>
            </a:r>
          </a:p>
          <a:p>
            <a:pPr algn="l"/>
            <a:r>
              <a:rPr lang="en-US" sz="1800" dirty="0" smtClean="0">
                <a:solidFill>
                  <a:schemeClr val="tx1"/>
                </a:solidFill>
              </a:rPr>
              <a:t>o</a:t>
            </a:r>
            <a:r>
              <a:rPr lang="ru-RU" sz="1800" dirty="0" err="1" smtClean="0">
                <a:solidFill>
                  <a:schemeClr val="tx1"/>
                </a:solidFill>
              </a:rPr>
              <a:t>бобщение</a:t>
            </a:r>
            <a:r>
              <a:rPr lang="ru-RU" sz="1800" dirty="0" smtClean="0">
                <a:solidFill>
                  <a:schemeClr val="tx1"/>
                </a:solidFill>
              </a:rPr>
              <a:t>, в форме утренника.</a:t>
            </a:r>
          </a:p>
          <a:p>
            <a:pPr algn="l"/>
            <a:endParaRPr lang="ru-RU" sz="1200" dirty="0"/>
          </a:p>
        </p:txBody>
      </p:sp>
      <p:pic>
        <p:nvPicPr>
          <p:cNvPr id="1026" name="Picture 2"/>
          <p:cNvPicPr>
            <a:picLocks noChangeAspect="1" noChangeArrowheads="1"/>
          </p:cNvPicPr>
          <p:nvPr/>
        </p:nvPicPr>
        <p:blipFill>
          <a:blip r:embed="rId2" cstate="screen"/>
          <a:srcRect/>
          <a:stretch>
            <a:fillRect/>
          </a:stretch>
        </p:blipFill>
        <p:spPr bwMode="auto">
          <a:xfrm>
            <a:off x="971600" y="2780928"/>
            <a:ext cx="3456385" cy="2448272"/>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screen"/>
          <a:srcRect/>
          <a:stretch>
            <a:fillRect/>
          </a:stretch>
        </p:blipFill>
        <p:spPr bwMode="auto">
          <a:xfrm>
            <a:off x="4716016" y="4005064"/>
            <a:ext cx="3840000" cy="216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TotalTime>
  <Words>247</Words>
  <Application>Microsoft Office PowerPoint</Application>
  <PresentationFormat>Экран (4:3)</PresentationFormat>
  <Paragraphs>60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 Методическая составляющая современного урока </vt:lpstr>
      <vt:lpstr>Слайд 2</vt:lpstr>
      <vt:lpstr>     </vt:lpstr>
      <vt:lpstr>Ресурсы развития современного урока </vt:lpstr>
      <vt:lpstr>Слайд 5</vt:lpstr>
      <vt:lpstr>Слайд 6</vt:lpstr>
      <vt:lpstr>Мотивационные ресурсы современного урока По направленности и содержанию мотивы могут быть:  •    Социальные (долг, ответственность, понимание значимости обучения для всего общества).  •    Познавательные (стремление больше знать по всем предметам, стать эрудированным).  •    Профессионально-ценностные (без знаний не будет хорошей профессии).  •    Эстетические (от обучения получаешь удовольствие, раскрываешь свои способности и таланты).  •    Коммуникативные (возможность расширять круг общения благодаря повышению интеллектуального уровня и новым знакомствам).  •    Статусно-позиционные (стремление через учение или общественную деятельность утвердиться в обществе.  •    Традиционно-исторические (стереотипы, которые возникли в обществе и укрепились с течением времени). •    Утилитарно-практические (необходимость в дипломе, который позволяет получить заветное рабочее место).  •    Учебно-познавательные (стремление усвоить отдельный интересующий предмет и научиться самообразованию).  •    Неосознанные (основаны на полном непонимании смысла получаемой информации и полном отсутствии интереса к познавательному процессу).  </vt:lpstr>
      <vt:lpstr>Здоровьесберегающие технологии неразрывно связаны с такими технологиями, как: -личностно-ориентированные технологии -педагогика сотрудничества -технологии развивающего обучения (ТРО) -технология уровневой дифференциации обучения   Условия и приёмы: *Правильная организация урока. *Использование каналов восприятия. *Учёт зоны работоспособности учащихся. *Распределение интенсивности умственной деятельности. *Снятие эмоционального напряжения. *Создание благоприятного психологического климата на уроке. *Охрана здоровья и пропаганда здорового образа жизни. </vt:lpstr>
      <vt:lpstr>  Без хорошо продуманных методов и форм обучения трудно организовать программное усвоение материала. Методически эффективными являются такие формы урока, как уроки-семинары, конкурсы, путешествия, конференции, диспуты, деловая игра, урок творчества, посещение музеев, утренники.</vt:lpstr>
      <vt:lpstr> </vt:lpstr>
      <vt:lpstr>Слайд 11</vt:lpstr>
      <vt:lpstr>«ПРЕСС-КОНФЕРЕНЦИЯ»  Учитель намеренно неполно раскрывает тему, предложив учащимся задать дораскрывающие  ее вопросы. «КЛЮЧЕВЫЕ ТЕРМИНЫ» Из текста выбираются четыре-пять ключевых слов. Перед чтением текста учащимся, работающим парами или группами, предлагается дать общую трактовку этих терминов и предположить, как они будут применяться в конкретном контексте той темы, которую им предстоит изучить. После чтения текста, проверить, в этом ли значении употреблялись термины. «ОТСРОЧЕННАЯ ОТГАДКА» Приём, направленный на активизацию мыслительной деятельности учащихся на уроке.  Формирует: умение анализировать и сопоставлять факты; умение определять противоречие; умение находить решение имеющимися ресурсами. В начале урока учитель  дает загадку (удивительный факт), отгадка к которой (ключик для понимания) будет открыта на уроке при работе над новым материалом.  </vt:lpstr>
      <vt:lpstr> «ВОПРОСЫ К ТЕКСТУ» К изучаемому тексту предлагается за определенное время составить определенное количество вопросов - суждений: - Почему? - Как доказать? - Чем объяснить? - Вследствие чего? - В каком случае? - Каким образом? Схема с перечнем вопросов-суждений вывешивается на доске и оговаривается что, кто составил 7 вопросов за 7 минут, получает отметку “5”; 6 вопросов – “4”. Прочитав абзац, учащиеся выстраивают суждения, составляют вопрос и записывают его в тетрадь. Этот прием развивает познавательную деятельность учащихся, их письменную речь.  «РАБОТА С ИНТЕРНЕТ-РЕСУРСАМИ» Для учащихся работа с Интернет-ресурсами – это доступ к огромному количеству необходимого иллюстративно-информационного материала,. Это, прежде всего, толчок к самообразованию и активизации познавательной деятельность учащихся.  </vt:lpstr>
      <vt:lpstr>ПРИМЕНЕНИЕ ТЕОРЕТИЧЕСКИХ ПОЛОЖЕНИЙ В УСЛОВИЯХ ВЫПОЛНЕНИЯ УПРАЖНЕНИЙ И РЕШЕНИЯ ЗАДАЧ  «ДА-НЕТКА» Учитель  загадывает нечто (число, предмет, литературного или исторического героя и др.). Учащиеся пытаются найти ответ, задавая вопросы. На эти вопросы учитель отвечает только словами: "да", "нет", "и да и нет". "Да-нетка" учит: • связывать разрозненные факты в единую картину; • систематизировать уже имеющуюся информацию; • слушать и слышать товарищей. «РАБОТА В ГРУППАХ» Группы получают одно и то же задание. В зависимости от типа задания результат работы группы может быть или представлен на проверку учителю, или спикер одной из групп раскрывает результаты работы, а другие учащиеся его дополняют или опровергают. ДЕЛОВАЯ ИГРА «Я – УЧИТЕЛЬ» Использование такой формы урока, как деловая игра, можно рассматривать как развитие ролевого подхода. В деловой игре у каждого учащегося вполне определенная роль. Подготовка и организация деловой игры требует многосторонней и тщательной подготовки, что в свою очередь гарантирует успех такого урока у учащихся. Играть всегда и всем интереснее, чем учиться. Ведь с удовольствием играя, как правило, не замечаешь процесса обучения. «ТЕСТЫ» Виды тестов: установочный; тест-напоминание; обучающий; тест-дополнение; диагностический; итоговый. А также: письменный, компьютерный, тест с выбором ответа, тест-сопоставление, тест с развёрнутым ответом и др. </vt:lpstr>
      <vt:lpstr>РЕФЛЕКСИЯ ДЕЯТЕЛЬНОСТИ «ВЫБЕРИ ВЕРНОЕ УТВЕРЖДЕНИЕ» Учащимся предлагается выбрать подходящее утверждение 1) Я сам не смог справиться с затруднением; 2) У меня не было затруднений; 3) Я только слушал предложения других; 4) Я выдвигал идеи….  «МОДЕЛИРОВАНИЕ ИЛИ СХЕМАТИЗАЦИЯ» Учащиеся моделируют или представляют свое понимание, действия в виде рисунка или схемы. «ПОМЕТКИ НА ПОЛЯХ» Обозначение с помощью знаков на полях возле текста или в самом тексте: «+» - знал, «!» - новый материал (узнал), «?» - хочу узнать  «ПРОДОЛЖИ ФРАЗУ» Мне было интересно… Мы сегодня разобрались….                                                                  Я сегодня понял, что… Мне было трудно… Завтра я хочу на уроке… </vt:lpstr>
      <vt:lpstr>«ЛЕСЕНКА «МОЁ СОСТОЯНИЕ»» Учащийся отмечает соответствующую ступеньку лесенки. Комфортно Уверен в своих силах Хорошо Плохо Крайне скверно «ВОПРОСЫ ИТОГОВОЙ РЕФЛЕКСИИ, КОТОРЫЕ ЗАДАЮТСЯ УЧИТЕЛЕМ В КОНЦЕ УРОКА» Что было самым важным на уроке? Чему посвятим следующий урок? Какая задача будет стоять перед нами на следующем уроке? Что для тебя было легко (трудно)? Доволен ли ты своей работой? За что ты хочешь похвалить себя или кого-то  из одноклассников?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36</cp:revision>
  <dcterms:created xsi:type="dcterms:W3CDTF">2017-03-25T14:52:17Z</dcterms:created>
  <dcterms:modified xsi:type="dcterms:W3CDTF">2019-04-19T15:54:05Z</dcterms:modified>
</cp:coreProperties>
</file>