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71BF4-AF09-42EA-B57C-A82929457144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8CA02-A8B8-4D3B-8B21-FE257C998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C5974-75BB-492C-8F94-7317047D0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Орфоэпия. Нормы литературного произношения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17A400-9855-4FF4-B6F5-AE64717AB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504656" cy="12016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Учитель МБОУ «СШ №39»г.Смоленска</a:t>
            </a:r>
          </a:p>
          <a:p>
            <a:r>
              <a:rPr lang="ru-RU" sz="2400" dirty="0">
                <a:solidFill>
                  <a:schemeClr val="tx1"/>
                </a:solidFill>
              </a:rPr>
              <a:t>Костюченко Любовь Григорьевна</a:t>
            </a:r>
          </a:p>
        </p:txBody>
      </p:sp>
    </p:spTree>
    <p:extLst>
      <p:ext uri="{BB962C8B-B14F-4D97-AF65-F5344CB8AC3E}">
        <p14:creationId xmlns:p14="http://schemas.microsoft.com/office/powerpoint/2010/main" val="9214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русском языке существуют варианты произношения.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СРАВНИ!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ВЕрба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кУхонный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закУпорить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фенОмен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одно ударение.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ТвОрог-творОг</a:t>
            </a:r>
            <a:r>
              <a:rPr kumimoji="0" lang="ru-RU" sz="32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2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мышлЕние-мЫшление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кОмпас-компАс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прИвод-привОд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– 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варианты ударения.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русском языке существуют варианты произношения.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 algn="ctr"/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джИнсовый-джинсОвый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казАки-казакИ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напЕрчить-наперчИть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мизЕрный-мИзерный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заржАветь-заржавЕть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– равноправные варианты  произношения.</a:t>
            </a:r>
          </a:p>
          <a:p>
            <a:pPr marL="342900" lvl="0" indent="-342900" algn="ctr"/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Отдал-отдАл</a:t>
            </a:r>
            <a:r>
              <a:rPr kumimoji="0" lang="ru-RU" sz="32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берЁста-берестА</a:t>
            </a:r>
            <a:r>
              <a:rPr kumimoji="0" lang="ru-RU" sz="32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2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плАнер-планЁр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прОдал-продАл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2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 допустимые варианты произношения. Предпочтительнее первый вариант.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499992" y="980728"/>
            <a:ext cx="37444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Современный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вариант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дАришь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деньгАм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индустрИя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рЕкам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трАпеза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фольгА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апострОф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1052736"/>
            <a:ext cx="37444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Устаревший вариант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дарИшь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дЕньгам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индУстрия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рекАм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трапЕза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фОльга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апОстроф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1052736"/>
            <a:ext cx="37444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Литературный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вариант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 err="1">
                <a:latin typeface="Times New Roman" pitchFamily="18" charset="0"/>
                <a:cs typeface="Times New Roman" pitchFamily="18" charset="0"/>
              </a:rPr>
              <a:t>кОмпас</a:t>
            </a:r>
            <a:endParaRPr lang="ru-RU" sz="2800" b="1" noProof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маякА</a:t>
            </a:r>
            <a:endParaRPr kumimoji="0" lang="ru-RU" sz="2800" b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 err="1">
                <a:latin typeface="Times New Roman" pitchFamily="18" charset="0"/>
                <a:cs typeface="Times New Roman" pitchFamily="18" charset="0"/>
              </a:rPr>
              <a:t>крЕйсеры</a:t>
            </a:r>
            <a:endParaRPr lang="ru-RU" sz="2800" b="1" noProof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вЕтры</a:t>
            </a:r>
            <a:endParaRPr kumimoji="0" lang="ru-RU" sz="2800" b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 err="1">
                <a:latin typeface="Times New Roman" pitchFamily="18" charset="0"/>
                <a:cs typeface="Times New Roman" pitchFamily="18" charset="0"/>
              </a:rPr>
              <a:t>алкогОль</a:t>
            </a:r>
            <a:endParaRPr lang="ru-RU" sz="2800" b="1" noProof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инсУльт</a:t>
            </a:r>
            <a:endParaRPr kumimoji="0" lang="ru-RU" sz="2800" b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вЫзовы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шпрИцы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арЕст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осуждЁнный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возбужденО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квартАл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бухгАлтеры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договОр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427984" y="1052736"/>
            <a:ext cx="37444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Профессиональный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вариант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 err="1">
                <a:latin typeface="Times New Roman" pitchFamily="18" charset="0"/>
                <a:cs typeface="Times New Roman" pitchFamily="18" charset="0"/>
              </a:rPr>
              <a:t>компАс</a:t>
            </a:r>
            <a:endParaRPr lang="ru-RU" sz="2800" b="1" noProof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маЯка</a:t>
            </a:r>
            <a:endParaRPr kumimoji="0" lang="ru-RU" sz="2800" b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 err="1">
                <a:latin typeface="Times New Roman" pitchFamily="18" charset="0"/>
                <a:cs typeface="Times New Roman" pitchFamily="18" charset="0"/>
              </a:rPr>
              <a:t>крейсерА</a:t>
            </a:r>
            <a:endParaRPr lang="ru-RU" sz="2800" b="1" noProof="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ветрА</a:t>
            </a:r>
            <a:endParaRPr kumimoji="0" lang="ru-RU" sz="2800" b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noProof="0" dirty="0">
                <a:latin typeface="Times New Roman" pitchFamily="18" charset="0"/>
                <a:cs typeface="Times New Roman" pitchFamily="18" charset="0"/>
              </a:rPr>
              <a:t>Алкоголь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Инсульт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вызовА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шприцЫ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Арест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осУжденный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возбУждено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квАртал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бухгалтерА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дОговор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Смыслоразличительная функция ударения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Языковая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(колбаса) –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языковАя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(политика)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ЗанятОй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(человек) –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зАнятое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(место)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консервАторский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(метод)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консерватОрский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(уровень исполнения)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 многих глаголах в прошедшем времени в форме ж.р. ударение падает на окончание, в других родовых формах и в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форме мн.ч. </a:t>
            </a: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остается на основе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пОнял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поняло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понялА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пОняли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Исключения: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дУла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крЫла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некот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др.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многих страдательных причастий  прошедшего времени в форме ед.ч. ж.р. ударение падает на окончание, в других родовых формах и в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форме мн.ч. </a:t>
            </a: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остается на основе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нАчат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начАто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начатА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нАчаты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прОжит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прОжито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прожитА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прОжиты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НО: у причастий на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–бранный, -дранный,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-званный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краткая форма ж.р. образуется с ударением не на окончании, а на основе: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зАбрана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обОдрана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подОзвана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большинства</a:t>
            </a:r>
            <a:r>
              <a:rPr kumimoji="0" lang="ru-RU" sz="32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русских прилагательных в </a:t>
            </a:r>
            <a:r>
              <a:rPr kumimoji="0" lang="ru-RU" sz="3200" b="1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</a:t>
            </a:r>
            <a:r>
              <a:rPr kumimoji="0" lang="ru-RU" sz="32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ф. ударение падает на окончание в форме ж.р., в других родовых формах и форме мн.ч.  – в основе.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крАток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блИзок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блИзко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близкА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блИзкИ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далЁк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далЁкО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далекА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далЁкИ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формах сравнительной степени прилагательных ударение падает, во-первых,</a:t>
            </a:r>
            <a:r>
              <a:rPr kumimoji="0" lang="ru-RU" sz="32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конец слова, если </a:t>
            </a:r>
            <a:r>
              <a:rPr kumimoji="0" lang="ru-RU" sz="3200" b="1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</a:t>
            </a:r>
            <a:r>
              <a:rPr kumimoji="0" lang="ru-RU" sz="32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ф. ж.р. этого прилагательного имеет ударное окончание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ценнЕе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желтА</a:t>
            </a: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желтЕе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во-вторых,</a:t>
            </a:r>
            <a:r>
              <a:rPr kumimoji="0" lang="ru-RU" sz="36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основу, если в к.ф. ж.р. </a:t>
            </a:r>
            <a:r>
              <a:rPr kumimoji="0" lang="ru-RU" sz="36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ударна</a:t>
            </a:r>
            <a:r>
              <a:rPr kumimoji="0" lang="ru-RU" sz="36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основа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бесцЕнна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бесцЕннее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красИва</a:t>
            </a:r>
            <a:r>
              <a:rPr kumimoji="0" lang="ru-RU" sz="3600" b="1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kumimoji="0" lang="ru-RU" sz="3600" b="1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красИвее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Исключения: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здорОва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здоровЕе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рОзова</a:t>
            </a:r>
            <a:r>
              <a:rPr kumimoji="0" lang="ru-RU" sz="40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розовЕе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рОсла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рослЕе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снОсна</a:t>
            </a:r>
            <a:r>
              <a:rPr kumimoji="0" lang="ru-RU" sz="40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сноснЕе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прОчна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прочнЕе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хИщна</a:t>
            </a:r>
            <a:r>
              <a:rPr kumimoji="0" lang="ru-RU" sz="40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kumimoji="0" lang="ru-RU" sz="40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хищнЕе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 algn="r">
              <a:spcBef>
                <a:spcPts val="0"/>
              </a:spcBef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Самое важное в искусстве речи: </a:t>
            </a:r>
          </a:p>
          <a:p>
            <a:pPr algn="r">
              <a:spcBef>
                <a:spcPts val="0"/>
              </a:spcBef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во-первых, произнесение, во-вторых, произнесение, и, в-третьих, произнесение.</a:t>
            </a:r>
          </a:p>
          <a:p>
            <a:pPr algn="r">
              <a:spcBef>
                <a:spcPts val="0"/>
              </a:spcBef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Демосфен</a:t>
            </a:r>
          </a:p>
          <a:p>
            <a:pPr algn="r">
              <a:spcBef>
                <a:spcPts val="0"/>
              </a:spcBef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Соблюдение общепринятых произносительных норм языка является одним из показателей уровня речевой культуры человека.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ОРФОЭПИЯ – раздел языкознания, изучающий нормы литературного произношения.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существительных</a:t>
            </a:r>
            <a:r>
              <a:rPr kumimoji="0" lang="ru-RU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–</a:t>
            </a:r>
            <a:r>
              <a:rPr kumimoji="0" lang="ru-RU" sz="4000" b="1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</a:t>
            </a:r>
            <a:r>
              <a:rPr kumimoji="0" lang="ru-RU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согласный звук </a:t>
            </a:r>
            <a:r>
              <a:rPr kumimoji="0" lang="en-US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ru-RU" sz="4000" b="1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</a:t>
            </a:r>
            <a:r>
              <a:rPr kumimoji="0" lang="en-US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ru-RU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произносится твердо </a:t>
            </a:r>
            <a:r>
              <a:rPr kumimoji="0" lang="ru-RU" sz="4000" b="1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вовсех</a:t>
            </a:r>
            <a:r>
              <a:rPr kumimoji="0" lang="ru-RU" sz="40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падежных формах, в том числе и в позиции перед мягким согласным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зм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 – при капитали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зм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Мягкий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к`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в слове сосиски не влияет на произношение предшествующего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с`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, который звучит твердо</a:t>
            </a:r>
            <a:endParaRPr kumimoji="0" lang="ru-RU" sz="4000" b="1" i="1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СОСИ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СК`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568952" cy="5877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Буква Г обозначает звук</a:t>
            </a:r>
          </a:p>
          <a:p>
            <a:pPr marL="742950" indent="-742950">
              <a:buFontTx/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г`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перед гласными и звонкими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согласными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олубь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г`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итара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на конце слова и перед глухими согласными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сне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кру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ля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</a:t>
            </a:r>
          </a:p>
          <a:p>
            <a:pPr marL="742950" lvl="0" indent="-742950"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середине слова сегодня и на конце местоимений и прилагательных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одня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чье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о, мое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хороше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marL="742950" lvl="0" indent="-742950"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слове Бог и в середине слов в сочетаниях ГК, ГЧ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кий,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(фрикативный звук) в русских междометиях и некоторых словах церковного характера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а,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осподь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ӯ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kumimoji="0" lang="ru-RU" sz="3200" b="1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568952" cy="587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Сочетание ЧН произносится как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конечно, скучно, нарочно, яичница,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скоречник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подсвечник, девичник, пустячный, прачечная, Кузьминична, Ильинична, Фоминична.</a:t>
            </a:r>
          </a:p>
          <a:p>
            <a:pPr marL="742950" lvl="0" indent="-742950">
              <a:buFont typeface="Arial" pitchFamily="34" charset="0"/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ч`н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конечный, дачный, сливочный, пшеничный.</a:t>
            </a:r>
          </a:p>
          <a:p>
            <a:pPr marL="742950" lvl="0" indent="-742950">
              <a:buFont typeface="Arial" pitchFamily="34" charset="0"/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ч`н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молочная</a:t>
            </a:r>
          </a:p>
          <a:p>
            <a:pPr marL="742950" lvl="0" indent="-742950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Смыслоразличительное произношение: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друг –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серде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ч`н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капли</a:t>
            </a:r>
          </a:p>
          <a:p>
            <a:pPr marL="742950" lvl="0" indent="-742950"/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ПолУно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ч`н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серенада -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полунО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ик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ОРФОЭПИЧЕСКИЕ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568952" cy="587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Сочетание ЧТ произносится как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что, чтобы</a:t>
            </a:r>
          </a:p>
          <a:p>
            <a:pPr marL="742950" lvl="0" indent="-742950">
              <a:buFont typeface="Arial" pitchFamily="34" charset="0"/>
              <a:buAutoNum type="arabicParenR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ч`т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нечто</a:t>
            </a:r>
          </a:p>
          <a:p>
            <a:pPr marL="742950" lvl="0" indent="-742950">
              <a:buFont typeface="Arial" pitchFamily="34" charset="0"/>
              <a:buAutoNum type="arabicParenR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ч`т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ничто.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568952" cy="6165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Распределите слова в два столбика: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с мягким согласным перед Е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с твердым согласным перед Е</a:t>
            </a:r>
          </a:p>
          <a:p>
            <a:pPr marL="742950" indent="-742950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Диспансер, декада, бактерия, крем, сепсис, аргумент, экстрасенс, деспот, дельта, пастельный (цвет), бутерброд, терьер, тенденция, дефис, отель, тренинг, детектив, компетенция, альтернатива, акварель, анестезия, антенна, аттестат, консервант,   кортеж, компьютер, крекер, карате,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креативный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керамика, модем, молекула, модернизация,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морзе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антисептик, бижутерия, бифштекс, неонацизм, корнет, гротеск,  денди, шинель, коттедж, Одесса.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№1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568952" cy="6165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Распределите слова в два столбика: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с мягким согласным перед Е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с твердым согласным перед Е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Диспансер,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декада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бактерия,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крем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сепсис,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аргумент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экстрасенс,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деспот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дельта, пастельный (цвет),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бутерброд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терьер, тенденция,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дефис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отель,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тренинг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детектив,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компетенция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альтернатива,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акварель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анестезия, антенна,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аттестат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консервант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  кортеж, компьютер,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крекер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карате, </a:t>
            </a:r>
            <a:r>
              <a:rPr lang="ru-RU" sz="32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креативный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керамика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модем,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молекула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модернизация,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морзе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антисептик, бижутерия, бифштекс, неонацизм,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корнет,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гротеск,  денди,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шинель,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коттедж, 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Одесса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№2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568952" cy="616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Прочитайте правильно слова.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Что, сердечный препарат, конечно, пшеничный, нечто, скучный, правомочный, сливочный, яичница, ничто, скворечник, конечный, подсвечник, булочная, Ильинична, почти, сердечный друг, зачту, двоечник, что-нибудь, прачечная, лавочник, что-то, перечница, достаточный, горчичник, горничная, молочный,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Лукинична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что-либо, булавочный, шуточный, пятёрочник, Никитична.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№2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568952" cy="6165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Прочитайте правильно слова.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что, что-нибудь, что-то, что-либо,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конечно, скучный, яичница, скворечник, Ильинична, сердечный друг, двоечник, горчичник, прачечная,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Лукинична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Никитична, подсвечник.</a:t>
            </a:r>
          </a:p>
          <a:p>
            <a:pPr marL="342900" lvl="0" indent="-342900" algn="just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горничная, пятёрочник, лавочник, булочная</a:t>
            </a:r>
          </a:p>
          <a:p>
            <a:pPr marL="342900" lvl="0" indent="-3429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ничто</a:t>
            </a:r>
          </a:p>
          <a:p>
            <a:pPr marL="342900" lvl="0" indent="-342900" algn="just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сердечный препарат, пшеничный, правомочный, сливочный, конечный, перечница, достаточный, булавочный, шуточный, молочный</a:t>
            </a:r>
          </a:p>
          <a:p>
            <a:pPr marL="342900" lvl="0" indent="-3429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почти</a:t>
            </a:r>
            <a:r>
              <a:rPr lang="ru-RU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зачту, нечто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№3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568952" cy="63093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Прочитайте данные сочетания слов.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Цена творога на оптовом рынке, заключим договор в следующем квартале, запломбированный зуб, цепочка с ракушками из фарфора, выбросить свеклу в мусоропровод, соболезнование в некрологе, обеспечение безопасности нефтепровода, избалованный ребенок, доволен тортом, суп из щавеля с тефтелями, физиотерапевтический диспансер, позвонит при получении нового каталога, ходатайство об опеке, кухонный гарнитур, премировать сотрудника, облегчить работу эксперта.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Нормы литературного произношения</a:t>
            </a:r>
          </a:p>
          <a:p>
            <a:pPr algn="ctr">
              <a:spcBef>
                <a:spcPts val="0"/>
              </a:spcBef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060848"/>
            <a:ext cx="3744416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АКЦЕНТОЛОГИЧЕСКИЕ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(устанавливают место ударения в словах)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060848"/>
            <a:ext cx="3816424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ОРФОЭПИЧЕСКИЕ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(нормы произношения отдельных звуков, их сочетаний, слов и словоформ).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95736" y="1052736"/>
            <a:ext cx="1152128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96136" y="1052736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№3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568952" cy="6309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Прочитайте данные сочетания слов.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твОрОга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оптОвом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рынке,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заключИм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договОр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следующем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квартАле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запломбирОванный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зуб,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цепОчка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рАкУшками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фарфОра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выбросить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свЁклу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мусоропровОд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соболЕзнование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некролОге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безопасности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нефтепровОда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избалОванный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ребенок, доволен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тОртом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суп из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щавЕля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тЕфтЕлями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фИзиотерапевтИческий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диспансЕр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позвонИт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получЕнии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нового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каталОга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ходАтайство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об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опЕке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кУхонный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гарнитур,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премировАть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сотрудника,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облегчИть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работу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экспЕрта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9F46F6-F7DB-420D-BCCC-0A54DACECA57}"/>
              </a:ext>
            </a:extLst>
          </p:cNvPr>
          <p:cNvSpPr txBox="1"/>
          <p:nvPr/>
        </p:nvSpPr>
        <p:spPr>
          <a:xfrm>
            <a:off x="395536" y="1457052"/>
            <a:ext cx="828092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Розенталь, Д.Э. Современный русский язык. Учебное пособие для студентов-филологов заочного обучения / Д.Э. Розенталь, И.Б. Голуб, М.А. Теленкова. — М.: Высшая школа, 1991. — 559 с.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Руденко, А.А. Современный русский язык: УМК: в 2 ч. – Ч. 1. Словообразование. Имя существительное. Имя прилагательное. Имя числительное. Местоимение / А.А. Руденко. – Минск: БГУ, 2002.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Русский язык. Морфология: учебник для школ с углубленным изучением русского языка / под ред. П.П. Шуба. — Минск: Народная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асвета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1996. — 391 с.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Современный русский язык /под общ. ред. В.А.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Белошапковой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— М. 1981.14. Современный русский язык. Морфология / под общ. ред. И.А. Киселева. — Минск: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Вышэйшая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школа, 1992. — 335 с.</a:t>
            </a:r>
          </a:p>
          <a:p>
            <a:pPr algn="just"/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 Современный русский язык: в 3 ч. — Ч.2. Словообразование. Морфонология. Морфология / П.П. Шуба [и др.]; под ред. П.П. Шуба. — 2-е изд.,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— Минск: ООО "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Плопресс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1998. — 544 с.</a:t>
            </a:r>
          </a:p>
          <a:p>
            <a:pPr algn="just"/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 Современный русский язык: теория, анализ языковых единиц: в 3-х ч. — Ч.2: морфология: учебник /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Л.Д.Чеснокова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В.С.Печникова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под ред.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Е.И.Дибровой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— 2-е изд. доп. и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—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Ростов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н/Д: Феникс, 1997. — 303 с.</a:t>
            </a:r>
          </a:p>
          <a:p>
            <a:pPr algn="just"/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 Современный русский язык: фонетика, орфоэпия, графика, орфография, лексикология, фразеология, словообразование, морфология: учебное пособие /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В.Д.Стариченок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[и др.]; под общ. ред.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В.Д.Стариченка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— Минск: </a:t>
            </a:r>
            <a:r>
              <a:rPr lang="ru-RU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Вышэйшая</a:t>
            </a:r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школа, 1999. — 430 с.</a:t>
            </a:r>
          </a:p>
          <a:p>
            <a:pPr algn="just"/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 Современный русский язык / Под ред. Л.А. Новикова. – СПб., 2001. – 532 с.</a:t>
            </a:r>
          </a:p>
          <a:p>
            <a:pPr algn="just"/>
            <a:r>
              <a:rPr lang="ru-RU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 Шанский, Н.М. Современный русский литературный язык. Учебное пособие для студентов педагогических институтов / Н.М. Шанский [и др.]; под ред. Н.М. Шанского. — Л.: Просвещение, 1981. — 584 с.</a:t>
            </a:r>
          </a:p>
          <a:p>
            <a:pPr algn="just"/>
            <a:r>
              <a:rPr lang="ru-RU" sz="1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4809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141277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Причины акцентологических ошибок часто кроются не в безграмотности говорящего, а объясняются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особенностями русского языка.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baseline="0" dirty="0">
                <a:latin typeface="Times New Roman" pitchFamily="18" charset="0"/>
                <a:cs typeface="Times New Roman" pitchFamily="18" charset="0"/>
              </a:rPr>
              <a:t>Ударение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 нашем языке, во-первых, разноместное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(Издавна,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издрЕвле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мастерскИ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и, во-вторых, подвижное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рукАв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рукавА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1052736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 всех случаях затруднения при определении места ударения в слове следует обращаться к орфоэпическому словарю: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Т.Ф.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Иванова.Новый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орфоэпический словарь русского языка. 2007.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К.С.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Горбачевич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ru-RU" sz="24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Слвременный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орфоэпический словарь русского языка.2010.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И.Л. Резниченко. Современный словарь русского языка. Ударения. Произношение. 2010.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В.В. Львов. Школьный орфоэпический словарь русского языка.2010.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Е.Н. Зубова. Орфоэпический словарь русского языка для школьников.2010.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Л.Л. Касаткин. Большой орфоэпический словарь. 2012.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1196752"/>
            <a:ext cx="83736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Общие тенденции произношения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В сложных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словах, оканчивающихся на </a:t>
            </a:r>
            <a:r>
              <a:rPr kumimoji="0" lang="ru-RU" sz="36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–провод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ударение падает на последний звук О 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водопровОд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мусоропровОд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), 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кроме слова </a:t>
            </a:r>
            <a:r>
              <a:rPr kumimoji="0" lang="ru-RU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электропрОвод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87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Общие тенденции произношения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В существительных,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оканчивающихся на –лог, обозначающих неодушевленные объекты, ударение падает на последний гласный 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полилОг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каталОг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монолОг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никролОг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baseline="0" dirty="0">
                <a:latin typeface="Times New Roman" pitchFamily="18" charset="0"/>
                <a:cs typeface="Times New Roman" pitchFamily="18" charset="0"/>
              </a:rPr>
              <a:t>В существительных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обозначающих людей разных профессий, ударение на О в корне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лог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не падает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уфОлог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стоматОлог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Общие тенденции произношения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Предлоги в русском языке часто</a:t>
            </a:r>
            <a:r>
              <a:rPr kumimoji="0" lang="ru-RU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принимают ударение на себя, оставляя безударными следующие за ними существительные или числительные; чаще всего ударение перетягивают на себя предлоги НА, ЗА, ПОД, ИЗ, ПО, БЕЗ.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воду, </a:t>
            </a:r>
            <a:r>
              <a:rPr lang="ru-RU" sz="3600" b="1" noProof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3600" b="1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ногу, </a:t>
            </a:r>
            <a:r>
              <a:rPr lang="ru-RU" sz="3600" b="1" noProof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3600" b="1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гору, </a:t>
            </a:r>
            <a:r>
              <a:rPr lang="ru-RU" sz="3600" b="1" noProof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600" b="1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три, Из дому, </a:t>
            </a:r>
            <a:r>
              <a:rPr lang="ru-RU" sz="3600" b="1" noProof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ru-RU" sz="3600" b="1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толку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Общие тенденции произношения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СРАВНИ!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городом (в пригороде) – за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гОродом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чертой города)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Из дому (из своего дома) – из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дОма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любого дома)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2249</Words>
  <Application>Microsoft Office PowerPoint</Application>
  <PresentationFormat>Экран (4:3)</PresentationFormat>
  <Paragraphs>223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Тема Office</vt:lpstr>
      <vt:lpstr>Орфоэпия. Нормы литературного произношения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Орфоэпия.  Нормы литературного произношения.</dc:title>
  <dc:creator>User</dc:creator>
  <cp:lastModifiedBy>Любовь Костюченко</cp:lastModifiedBy>
  <cp:revision>31</cp:revision>
  <dcterms:created xsi:type="dcterms:W3CDTF">2015-12-13T19:10:36Z</dcterms:created>
  <dcterms:modified xsi:type="dcterms:W3CDTF">2021-10-10T12:48:04Z</dcterms:modified>
</cp:coreProperties>
</file>