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74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B658-AA80-42FE-942C-CD6BAB36FB5D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A70C5D-CA0C-47C7-AEF5-37D08F8C2D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B658-AA80-42FE-942C-CD6BAB36FB5D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0C5D-CA0C-47C7-AEF5-37D08F8C2D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B658-AA80-42FE-942C-CD6BAB36FB5D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0C5D-CA0C-47C7-AEF5-37D08F8C2D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B658-AA80-42FE-942C-CD6BAB36FB5D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A70C5D-CA0C-47C7-AEF5-37D08F8C2D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B658-AA80-42FE-942C-CD6BAB36FB5D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0C5D-CA0C-47C7-AEF5-37D08F8C2D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B658-AA80-42FE-942C-CD6BAB36FB5D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0C5D-CA0C-47C7-AEF5-37D08F8C2D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B658-AA80-42FE-942C-CD6BAB36FB5D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5A70C5D-CA0C-47C7-AEF5-37D08F8C2D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B658-AA80-42FE-942C-CD6BAB36FB5D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0C5D-CA0C-47C7-AEF5-37D08F8C2D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B658-AA80-42FE-942C-CD6BAB36FB5D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0C5D-CA0C-47C7-AEF5-37D08F8C2D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B658-AA80-42FE-942C-CD6BAB36FB5D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0C5D-CA0C-47C7-AEF5-37D08F8C2D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B658-AA80-42FE-942C-CD6BAB36FB5D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0C5D-CA0C-47C7-AEF5-37D08F8C2D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64B658-AA80-42FE-942C-CD6BAB36FB5D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A70C5D-CA0C-47C7-AEF5-37D08F8C2D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5429264"/>
            <a:ext cx="4267200" cy="1428736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Подготовила: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Книпель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С. Л.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учитель музыки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85728"/>
            <a:ext cx="8458200" cy="1872208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Музыка Великой Отечественной войны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vo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922710"/>
            <a:ext cx="4749108" cy="309857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52737"/>
            <a:ext cx="8686800" cy="1872207"/>
          </a:xfrm>
        </p:spPr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одной из песен, популярных в годы войны, были такие слова: </a:t>
            </a:r>
          </a:p>
          <a:p>
            <a:pPr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«Кто сказал, что надо бросить Песни на войне? После боя сердце просит Музыки вдвойне!»</a:t>
            </a:r>
          </a:p>
          <a:p>
            <a:endParaRPr lang="ru-RU" dirty="0"/>
          </a:p>
        </p:txBody>
      </p:sp>
      <p:pic>
        <p:nvPicPr>
          <p:cNvPr id="4" name="Рисунок 3" descr="Рисунок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645024"/>
            <a:ext cx="2827176" cy="1961804"/>
          </a:xfrm>
          <a:prstGeom prst="rect">
            <a:avLst/>
          </a:prstGeom>
        </p:spPr>
      </p:pic>
      <p:pic>
        <p:nvPicPr>
          <p:cNvPr id="5" name="Рисунок 4" descr="Рисунок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3140968"/>
            <a:ext cx="4752528" cy="338437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8136904" cy="568863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t_002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742950"/>
            <a:ext cx="7620000" cy="53721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124744"/>
            <a:ext cx="5707360" cy="5199856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Учитывая это обстоятельство, было принято решение возобновить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Апрелевском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заводе прерванное войной производство грампластинок. Начиная с октября 1942 года из-под пресса предприятия пошли на фронт грампластинки вместе с боеприпасами, пушками и танками. Они несли песню, которая была так нужна бойцу, в каждый блиндаж, в каждую землянку, в каждый окоп. </a:t>
            </a:r>
          </a:p>
          <a:p>
            <a:endParaRPr lang="ru-RU" dirty="0"/>
          </a:p>
        </p:txBody>
      </p:sp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1196752"/>
            <a:ext cx="3041904" cy="530391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04056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Вместе с другими песнями, рожденными в это тяжкое время, воевал с врагом и «Синий платочек», записанный на граммофонную пластинку в ноябре 1942 года.</a:t>
            </a:r>
            <a:endParaRPr lang="ru-RU" dirty="0"/>
          </a:p>
        </p:txBody>
      </p:sp>
      <p:pic>
        <p:nvPicPr>
          <p:cNvPr id="4" name="Рисунок 3" descr="Рисунок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356992"/>
            <a:ext cx="6048672" cy="316835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6274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"Синий платочек"</a:t>
            </a:r>
            <a:br>
              <a:rPr lang="ru-RU" b="1" dirty="0" smtClean="0"/>
            </a:br>
            <a:r>
              <a:rPr lang="ru-RU" dirty="0" smtClean="0"/>
              <a:t>(муз. Е. </a:t>
            </a:r>
            <a:r>
              <a:rPr lang="ru-RU" dirty="0" err="1" smtClean="0"/>
              <a:t>Петерсбурского</a:t>
            </a:r>
            <a:r>
              <a:rPr lang="ru-RU" dirty="0" smtClean="0"/>
              <a:t>, сл. Я.Галицкого 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dirty="0" smtClean="0">
                <a:latin typeface="Times New Roman" pitchFamily="16" charset="0"/>
              </a:rPr>
              <a:t> Весной 1940 года в московском театре «Эрмитаж» проходили гастроли, известного польского оркестра на одном из концертов</a:t>
            </a:r>
            <a:r>
              <a:rPr lang="en-US" dirty="0" smtClean="0">
                <a:latin typeface="Times New Roman" pitchFamily="16" charset="0"/>
              </a:rPr>
              <a:t>? </a:t>
            </a:r>
            <a:r>
              <a:rPr lang="ru-RU" dirty="0" smtClean="0">
                <a:latin typeface="Times New Roman" pitchFamily="16" charset="0"/>
              </a:rPr>
              <a:t>Композитор оркестра исполнил свою новую мелодию, написанную им во время недавних гастролей в Днепропетровске. Присутствовавший на концерте поэт и драматург Я.М. Галицкий обратил внимание; на эту яркую, очень напевную мелодию и тут же в зале, записал в своем блокноте возникший в его поэтическом воображении текст</a:t>
            </a:r>
            <a:r>
              <a:rPr lang="ru-RU" sz="2800" dirty="0" smtClean="0">
                <a:latin typeface="Times New Roman" pitchFamily="16" charset="0"/>
              </a:rPr>
              <a:t>:</a:t>
            </a:r>
          </a:p>
          <a:p>
            <a:pPr>
              <a:lnSpc>
                <a:spcPct val="80000"/>
              </a:lnSpc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ru-RU" sz="2800" dirty="0" smtClean="0">
              <a:latin typeface="Times New Roman" pitchFamily="16" charset="0"/>
            </a:endParaRPr>
          </a:p>
          <a:p>
            <a:pPr algn="ctr">
              <a:lnSpc>
                <a:spcPct val="80000"/>
              </a:lnSpc>
              <a:spcBef>
                <a:spcPts val="7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3600" dirty="0" smtClean="0">
                <a:latin typeface="Times New Roman" pitchFamily="16" charset="0"/>
              </a:rPr>
              <a:t>Синенький, скромный платочек</a:t>
            </a:r>
          </a:p>
          <a:p>
            <a:pPr algn="ctr">
              <a:lnSpc>
                <a:spcPct val="80000"/>
              </a:lnSpc>
              <a:spcBef>
                <a:spcPts val="7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3600" dirty="0" smtClean="0">
                <a:latin typeface="Times New Roman" pitchFamily="16" charset="0"/>
              </a:rPr>
              <a:t>Падал с опущенных плеч.</a:t>
            </a:r>
          </a:p>
          <a:p>
            <a:pPr algn="ctr">
              <a:lnSpc>
                <a:spcPct val="80000"/>
              </a:lnSpc>
              <a:spcBef>
                <a:spcPts val="7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3600" dirty="0" smtClean="0">
                <a:latin typeface="Times New Roman" pitchFamily="16" charset="0"/>
              </a:rPr>
              <a:t>Ты говорила, Что не забудешь</a:t>
            </a:r>
          </a:p>
          <a:p>
            <a:pPr algn="ctr">
              <a:lnSpc>
                <a:spcPct val="80000"/>
              </a:lnSpc>
              <a:spcBef>
                <a:spcPts val="7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3600" dirty="0" smtClean="0">
                <a:latin typeface="Times New Roman" pitchFamily="16" charset="0"/>
              </a:rPr>
              <a:t>Ласковых, радостных встреч...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5436096" cy="573325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Встретившись после концерта с Ежи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Петерсбурским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гостинице, поэт показал ему свои черновые наброски. Было решено, что песня, пожалуй, получится, но текст следует дополнить еще несколькими куплетами. Через несколько дней она была полностью готова, и на очередном концерте ее впервые исполнил солист «Голубого джаза» Станислав Ландау.</a:t>
            </a:r>
            <a:endParaRPr lang="ru-RU" dirty="0"/>
          </a:p>
        </p:txBody>
      </p:sp>
      <p:pic>
        <p:nvPicPr>
          <p:cNvPr id="4" name="Рисунок 3" descr="Рисунок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1484784"/>
            <a:ext cx="3528392" cy="482453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3431" y="238125"/>
            <a:ext cx="8757138" cy="638175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"Священная война"</a:t>
            </a:r>
            <a:br>
              <a:rPr lang="ru-RU" b="1" dirty="0" smtClean="0"/>
            </a:br>
            <a:r>
              <a:rPr lang="ru-RU" dirty="0" smtClean="0"/>
              <a:t>(Музыка А. Александрова, слова В. Лебедева-Кумача)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9685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24 июня 1941 года газеты «Известия» и «Красная звезда» опубликовали стихотворение В. И. Лебедева-Кумача, начинавшееся словами: «Вставай, страна огромная, вставай на смертный бой...»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Стихотворение в газете прочитал руководитель Краснознаменного ансамбля песни и пляски Красной Армии А. В. Александров. Оно произвело на него такое сильное впечатление, что он сразу же сел за рояль. На другой день, придя на репетицию, композитор объявил: 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Будем разучивать новую песню – «Священная война».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96752"/>
            <a:ext cx="5616624" cy="566124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«Священная война» была взята на вооружение нашей армией, всем народом, стала музыкальной эмблемой Великой Отечественной войны. Ее пели всюду - на переднем крае, в партизанских отрядах, в тылу, где ковалось оружие для победы. Каждое утро после боя кремлевских курантов она звучала по радио.</a:t>
            </a:r>
          </a:p>
          <a:p>
            <a:endParaRPr lang="ru-RU" dirty="0"/>
          </a:p>
        </p:txBody>
      </p:sp>
      <p:pic>
        <p:nvPicPr>
          <p:cNvPr id="4" name="Рисунок 3" descr="Рисунок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1124744"/>
            <a:ext cx="3218688" cy="2414016"/>
          </a:xfrm>
          <a:prstGeom prst="rect">
            <a:avLst/>
          </a:prstGeom>
        </p:spPr>
      </p:pic>
      <p:pic>
        <p:nvPicPr>
          <p:cNvPr id="5" name="Рисунок 4" descr="Рисунок1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3789040"/>
            <a:ext cx="2566416" cy="23232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>
              <a:lnSpc>
                <a:spcPct val="90000"/>
              </a:lnSpc>
              <a:spcBef>
                <a:spcPts val="700"/>
              </a:spcBef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"Там, где переходы и завалы,</a:t>
            </a:r>
          </a:p>
          <a:p>
            <a:pPr algn="r">
              <a:lnSpc>
                <a:spcPct val="90000"/>
              </a:lnSpc>
              <a:spcBef>
                <a:spcPts val="700"/>
              </a:spcBef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Рваная колючка на столбах,</a:t>
            </a:r>
          </a:p>
          <a:p>
            <a:pPr algn="r">
              <a:lnSpc>
                <a:spcPct val="90000"/>
              </a:lnSpc>
              <a:spcBef>
                <a:spcPts val="700"/>
              </a:spcBef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Умирали наши запевалы</a:t>
            </a:r>
          </a:p>
          <a:p>
            <a:pPr algn="r">
              <a:lnSpc>
                <a:spcPct val="90000"/>
              </a:lnSpc>
              <a:spcBef>
                <a:spcPts val="700"/>
              </a:spcBef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недопетой песней на губах."</a:t>
            </a:r>
          </a:p>
          <a:p>
            <a:pPr algn="r">
              <a:lnSpc>
                <a:spcPct val="90000"/>
              </a:lnSpc>
              <a:spcBef>
                <a:spcPts val="700"/>
              </a:spcBef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90000"/>
              </a:lnSpc>
              <a:spcBef>
                <a:spcPts val="700"/>
              </a:spcBef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М. Дудин</a:t>
            </a:r>
          </a:p>
          <a:p>
            <a:endParaRPr lang="ru-RU" dirty="0"/>
          </a:p>
        </p:txBody>
      </p:sp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268760"/>
            <a:ext cx="3888432" cy="496855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24744"/>
            <a:ext cx="8686800" cy="1728192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Рисунок 3" descr="26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564904"/>
            <a:ext cx="6350000" cy="3619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343400" cy="527186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годы Великой Отечественной войны не ослабевал интерес и к настоящему искусству. Артисты драматических и музыкальных театров, филармоний и концертных групп вносили свой вклад в общее дело борьбы с врагом. Огромной популярностью пользовались фронтовые театры и концертные бригады. </a:t>
            </a:r>
            <a:endParaRPr lang="ru-RU" dirty="0"/>
          </a:p>
        </p:txBody>
      </p:sp>
      <p:pic>
        <p:nvPicPr>
          <p:cNvPr id="5" name="Рисунок 4" descr="Рисунок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412776"/>
            <a:ext cx="4392488" cy="48965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369"/>
            <a:ext cx="9144000" cy="656726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124744"/>
            <a:ext cx="8686800" cy="54006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 годы Великой Отечественной войны не ослабевал интерес и к настоящему искусству. Артисты драматических и музыкальных театров, филармоний и концертных групп вносили свой вклад в общее дело борьбы с врагом. Огромной популярностью пользовались фронтовые театры и концертные бригады. 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797152"/>
            <a:ext cx="8686800" cy="129614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  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Лидия Русланова 		                        Леонид Утесов 		   Клавдия </a:t>
            </a:r>
            <a:r>
              <a:rPr lang="ru-RU" sz="1050" b="1" dirty="0" err="1" smtClean="0">
                <a:latin typeface="Times New Roman" pitchFamily="18" charset="0"/>
                <a:cs typeface="Times New Roman" pitchFamily="18" charset="0"/>
              </a:rPr>
              <a:t>Шульженко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050" dirty="0"/>
          </a:p>
        </p:txBody>
      </p:sp>
      <p:pic>
        <p:nvPicPr>
          <p:cNvPr id="3" name="Рисунок 2" descr="Рисунок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268760"/>
            <a:ext cx="2607174" cy="3801183"/>
          </a:xfrm>
          <a:prstGeom prst="rect">
            <a:avLst/>
          </a:prstGeom>
        </p:spPr>
      </p:pic>
      <p:pic>
        <p:nvPicPr>
          <p:cNvPr id="4" name="Рисунок 3" descr="Рисунок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1340768"/>
            <a:ext cx="3096344" cy="3750906"/>
          </a:xfrm>
          <a:prstGeom prst="rect">
            <a:avLst/>
          </a:prstGeom>
        </p:spPr>
      </p:pic>
      <p:pic>
        <p:nvPicPr>
          <p:cNvPr id="5" name="Рисунок 4" descr="Рисунок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1340768"/>
            <a:ext cx="2528596" cy="383515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Хорошая песня всегда была верным помощником бойца. С песней он отдыхал в короткие часы затишья, вспоминал родных и близких. Многие фронтовики до сих пор помнят видавший виды окопный патефон, на котором они слушали любимые песни под аккомпанемент артиллерийской канонады.</a:t>
            </a:r>
          </a:p>
          <a:p>
            <a:endParaRPr lang="ru-RU" dirty="0"/>
          </a:p>
        </p:txBody>
      </p:sp>
      <p:pic>
        <p:nvPicPr>
          <p:cNvPr id="4" name="Рисунок 3" descr="Рисунок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4725144"/>
            <a:ext cx="2311400" cy="17399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52737"/>
            <a:ext cx="8686800" cy="136815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Участник Великой Отечественной войны писатель Юрий Яковлев пишет: «Когда я слышу песню о синем платочке, то сразу переношусь в тесную фронтовую землянку. ..</a:t>
            </a:r>
            <a:endParaRPr lang="ru-RU" dirty="0"/>
          </a:p>
        </p:txBody>
      </p:sp>
      <p:pic>
        <p:nvPicPr>
          <p:cNvPr id="4" name="Рисунок 3" descr="Рисунок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204864"/>
            <a:ext cx="7200800" cy="4114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1124744"/>
            <a:ext cx="6876256" cy="573325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…Мы сидим на нарах, мерцает скупой огонек коптилки, потрескивают в печурке дрова, а на столе – патефон. И звучит песня, такая родная, такая понятная и так крепко слитая с драматическими днями войны. «Синенький скромный платочек падал с опущенных плеч...».</a:t>
            </a:r>
            <a:endParaRPr lang="ru-RU" dirty="0"/>
          </a:p>
        </p:txBody>
      </p:sp>
      <p:pic>
        <p:nvPicPr>
          <p:cNvPr id="4" name="Рисунок 3" descr="Рисунок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933056"/>
            <a:ext cx="2383904" cy="264413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</TotalTime>
  <Words>669</Words>
  <Application>Microsoft Office PowerPoint</Application>
  <PresentationFormat>Экран (4:3)</PresentationFormat>
  <Paragraphs>33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Трек</vt:lpstr>
      <vt:lpstr>Подготовила:  Книпель С. Л. учитель музыки </vt:lpstr>
      <vt:lpstr>Слайд 2</vt:lpstr>
      <vt:lpstr>Слайд 3</vt:lpstr>
      <vt:lpstr>Слайд 4</vt:lpstr>
      <vt:lpstr> В годы Великой Отечественной войны не ослабевал интерес и к настоящему искусству. Артисты драматических и музыкальных театров, филармоний и концертных групп вносили свой вклад в общее дело борьбы с врагом. Огромной популярностью пользовались фронтовые театры и концертные бригады. </vt:lpstr>
      <vt:lpstr>    Лидия Русланова                           Леонид Утесов      Клавдия Шульженко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"Синий платочек" (муз. Е. Петерсбурского, сл. Я.Галицкого )</vt:lpstr>
      <vt:lpstr>Слайд 16</vt:lpstr>
      <vt:lpstr>Слайд 17</vt:lpstr>
      <vt:lpstr>"Священная война" (Музыка А. Александрова, слова В. Лебедева-Кумача)</vt:lpstr>
      <vt:lpstr>Слайд 19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Подготовила: ученица 9а класса Муликова Дарья</dc:title>
  <dc:creator>User</dc:creator>
  <cp:lastModifiedBy>admin</cp:lastModifiedBy>
  <cp:revision>5</cp:revision>
  <dcterms:created xsi:type="dcterms:W3CDTF">2016-03-22T18:17:59Z</dcterms:created>
  <dcterms:modified xsi:type="dcterms:W3CDTF">2023-03-28T03:17:05Z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840478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