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notesSlides/notesSlide1.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19"/>
  </p:notesMasterIdLst>
  <p:sldIdLst>
    <p:sldId id="256" r:id="rId2"/>
    <p:sldId id="260" r:id="rId3"/>
    <p:sldId id="261" r:id="rId4"/>
    <p:sldId id="262" r:id="rId5"/>
    <p:sldId id="279" r:id="rId6"/>
    <p:sldId id="258" r:id="rId7"/>
    <p:sldId id="270" r:id="rId8"/>
    <p:sldId id="266" r:id="rId9"/>
    <p:sldId id="292" r:id="rId10"/>
    <p:sldId id="294" r:id="rId11"/>
    <p:sldId id="272" r:id="rId12"/>
    <p:sldId id="274" r:id="rId13"/>
    <p:sldId id="275" r:id="rId14"/>
    <p:sldId id="276" r:id="rId15"/>
    <p:sldId id="273" r:id="rId16"/>
    <p:sldId id="289" r:id="rId17"/>
    <p:sldId id="287" r:id="rId18"/>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p:restoredTop sz="94660"/>
  </p:normalViewPr>
  <p:slideViewPr>
    <p:cSldViewPr>
      <p:cViewPr varScale="1">
        <p:scale>
          <a:sx n="68" d="100"/>
          <a:sy n="68" d="100"/>
        </p:scale>
        <p:origin x="-1212"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834D2DB-8D08-40D1-8859-98BD17425F64}" type="datetimeFigureOut">
              <a:rPr lang="ru-RU" smtClean="0"/>
              <a:pPr/>
              <a:t>19.11.2018</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C21B149-6FE7-4CA4-8C57-E259937CAE95}"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C21B149-6FE7-4CA4-8C57-E259937CAE95}" type="slidenum">
              <a:rPr lang="ru-RU" smtClean="0"/>
              <a:pPr/>
              <a:t>14</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19.11.2018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19.11.2018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19.11.2018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19.11.2018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19.11.2018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19.11.2018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19.11.2018</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19.11.2018</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19.11.2018</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19.11.2018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19.11.2018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19.11.2018</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10" Type="http://schemas.openxmlformats.org/officeDocument/2006/relationships/image" Target="../media/image52.jpeg"/><Relationship Id="rId4" Type="http://schemas.openxmlformats.org/officeDocument/2006/relationships/image" Target="../media/image46.jpeg"/><Relationship Id="rId9" Type="http://schemas.openxmlformats.org/officeDocument/2006/relationships/image" Target="../media/image51.jpeg"/></Relationships>
</file>

<file path=ppt/slides/_rels/slide13.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eg"/><Relationship Id="rId10" Type="http://schemas.openxmlformats.org/officeDocument/2006/relationships/image" Target="../media/image60.jpeg"/><Relationship Id="rId4" Type="http://schemas.openxmlformats.org/officeDocument/2006/relationships/image" Target="../media/image54.jpeg"/><Relationship Id="rId9" Type="http://schemas.openxmlformats.org/officeDocument/2006/relationships/image" Target="../media/image59.jpeg"/></Relationships>
</file>

<file path=ppt/slides/_rels/slide14.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9.png"/><Relationship Id="rId7" Type="http://schemas.openxmlformats.org/officeDocument/2006/relationships/image" Target="../media/image64.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 Id="rId9" Type="http://schemas.openxmlformats.org/officeDocument/2006/relationships/image" Target="../media/image66.jpeg"/></Relationships>
</file>

<file path=ppt/slides/_rels/slide15.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png"/><Relationship Id="rId9" Type="http://schemas.openxmlformats.org/officeDocument/2006/relationships/image" Target="../media/image73.jpeg"/></Relationships>
</file>

<file path=ppt/slides/_rels/slide16.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 Id="rId9" Type="http://schemas.openxmlformats.org/officeDocument/2006/relationships/image" Target="../media/image80.jpeg"/></Relationships>
</file>

<file path=ppt/slides/_rels/slide17.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2.jpeg"/><Relationship Id="rId7" Type="http://schemas.openxmlformats.org/officeDocument/2006/relationships/image" Target="../media/image86.jpeg"/><Relationship Id="rId2"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 Id="rId9" Type="http://schemas.openxmlformats.org/officeDocument/2006/relationships/image" Target="../media/image88.jpe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png"/><Relationship Id="rId12" Type="http://schemas.openxmlformats.org/officeDocument/2006/relationships/image" Target="../media/image26.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jpeg"/><Relationship Id="rId5" Type="http://schemas.openxmlformats.org/officeDocument/2006/relationships/image" Target="../media/image19.jpe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jpeg"/></Relationships>
</file>

<file path=ppt/slides/_rels/slide9.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Картинки по запросу спасем мир от мусора"/>
          <p:cNvPicPr>
            <a:picLocks noChangeAspect="1" noChangeArrowheads="1"/>
          </p:cNvPicPr>
          <p:nvPr/>
        </p:nvPicPr>
        <p:blipFill>
          <a:blip r:embed="rId2" cstate="print"/>
          <a:srcRect/>
          <a:stretch>
            <a:fillRect/>
          </a:stretch>
        </p:blipFill>
        <p:spPr bwMode="auto">
          <a:xfrm>
            <a:off x="-324544" y="1"/>
            <a:ext cx="9468544" cy="6857999"/>
          </a:xfrm>
          <a:prstGeom prst="rect">
            <a:avLst/>
          </a:prstGeom>
          <a:noFill/>
        </p:spPr>
      </p:pic>
      <p:sp>
        <p:nvSpPr>
          <p:cNvPr id="1027" name="Rectangle 3"/>
          <p:cNvSpPr>
            <a:spLocks noChangeArrowheads="1"/>
          </p:cNvSpPr>
          <p:nvPr/>
        </p:nvSpPr>
        <p:spPr bwMode="auto">
          <a:xfrm>
            <a:off x="0" y="332656"/>
            <a:ext cx="9144000" cy="12926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ru-RU" sz="3200" b="1" dirty="0" smtClean="0">
                <a:latin typeface="Times New Roman" pitchFamily="18" charset="0"/>
                <a:ea typeface="Calibri" pitchFamily="34" charset="0"/>
                <a:cs typeface="Times New Roman" pitchFamily="18" charset="0"/>
              </a:rPr>
              <a:t>Экологический п</a:t>
            </a:r>
            <a:r>
              <a:rPr kumimoji="0" lang="ru-RU" sz="32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роект </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3200" b="1" i="0" u="none" strike="noStrike" cap="none" normalizeH="0" baseline="0" dirty="0" smtClean="0">
                <a:ln>
                  <a:noFill/>
                </a:ln>
                <a:solidFill>
                  <a:srgbClr val="000000"/>
                </a:solidFill>
                <a:effectLst/>
                <a:latin typeface="Calibri"/>
                <a:ea typeface="Calibri" pitchFamily="34" charset="0"/>
                <a:cs typeface="Times New Roman" pitchFamily="18" charset="0"/>
              </a:rPr>
              <a:t>«</a:t>
            </a:r>
            <a:r>
              <a:rPr kumimoji="0" lang="ru-RU" sz="32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Спасем планету от мусора</a:t>
            </a:r>
            <a:r>
              <a:rPr kumimoji="0" lang="ru-RU" sz="3200" b="1" i="0" u="none" strike="noStrike" cap="none" normalizeH="0" baseline="0" dirty="0" smtClean="0">
                <a:ln>
                  <a:noFill/>
                </a:ln>
                <a:solidFill>
                  <a:srgbClr val="000000"/>
                </a:solidFill>
                <a:effectLst/>
                <a:latin typeface="Calibri"/>
                <a:ea typeface="Calibri" pitchFamily="34" charset="0"/>
                <a:cs typeface="Times New Roman" pitchFamily="18" charset="0"/>
              </a:rPr>
              <a:t>»</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Прямоугольник 5"/>
          <p:cNvSpPr/>
          <p:nvPr/>
        </p:nvSpPr>
        <p:spPr>
          <a:xfrm>
            <a:off x="899592" y="3933056"/>
            <a:ext cx="7776864" cy="923330"/>
          </a:xfrm>
          <a:prstGeom prst="rect">
            <a:avLst/>
          </a:prstGeom>
        </p:spPr>
        <p:txBody>
          <a:bodyPr wrap="square">
            <a:spAutoFit/>
          </a:bodyPr>
          <a:lstStyle/>
          <a:p>
            <a:pPr algn="ctr"/>
            <a:endParaRPr lang="ru-RU" dirty="0" smtClean="0">
              <a:latin typeface="Bookman Old Style" pitchFamily="18" charset="0"/>
            </a:endParaRPr>
          </a:p>
          <a:p>
            <a:pPr algn="ctr"/>
            <a:r>
              <a:rPr lang="ru-RU" dirty="0" smtClean="0">
                <a:latin typeface="Bookman Old Style" pitchFamily="18" charset="0"/>
              </a:rPr>
              <a:t>Разработчик проекта: воспитатель   детей   старшей  группы</a:t>
            </a:r>
          </a:p>
          <a:p>
            <a:pPr algn="ctr"/>
            <a:r>
              <a:rPr lang="ru-RU" dirty="0" smtClean="0">
                <a:latin typeface="Bookman Old Style" pitchFamily="18" charset="0"/>
              </a:rPr>
              <a:t>  Филиппович Ирина Владимировна. </a:t>
            </a:r>
            <a:endParaRPr lang="ru-RU" dirty="0">
              <a:latin typeface="Bookman Old Style" pitchFamily="18" charset="0"/>
            </a:endParaRPr>
          </a:p>
        </p:txBody>
      </p:sp>
      <p:sp>
        <p:nvSpPr>
          <p:cNvPr id="7" name="Прямоугольник 6"/>
          <p:cNvSpPr/>
          <p:nvPr/>
        </p:nvSpPr>
        <p:spPr>
          <a:xfrm>
            <a:off x="0" y="1988839"/>
            <a:ext cx="8892480" cy="646331"/>
          </a:xfrm>
          <a:prstGeom prst="rect">
            <a:avLst/>
          </a:prstGeom>
        </p:spPr>
        <p:txBody>
          <a:bodyPr wrap="square">
            <a:spAutoFit/>
          </a:bodyPr>
          <a:lstStyle/>
          <a:p>
            <a:pPr algn="ctr"/>
            <a:r>
              <a:rPr lang="ru-RU" b="1" dirty="0" smtClean="0">
                <a:latin typeface="Bookman Old Style" pitchFamily="18" charset="0"/>
              </a:rPr>
              <a:t>Тип проекта</a:t>
            </a:r>
            <a:r>
              <a:rPr lang="ru-RU" dirty="0" smtClean="0">
                <a:latin typeface="Bookman Old Style" pitchFamily="18" charset="0"/>
              </a:rPr>
              <a:t>: творческий, информационный, познавательно - исследовательский  </a:t>
            </a:r>
            <a:r>
              <a:rPr lang="ru-RU" dirty="0" smtClean="0"/>
              <a:t>:</a:t>
            </a:r>
            <a:endParaRPr lang="ru-RU" dirty="0"/>
          </a:p>
        </p:txBody>
      </p:sp>
      <p:sp>
        <p:nvSpPr>
          <p:cNvPr id="8" name="Прямоугольник 7"/>
          <p:cNvSpPr/>
          <p:nvPr/>
        </p:nvSpPr>
        <p:spPr>
          <a:xfrm>
            <a:off x="251520" y="2636912"/>
            <a:ext cx="7174210" cy="923330"/>
          </a:xfrm>
          <a:prstGeom prst="rect">
            <a:avLst/>
          </a:prstGeom>
        </p:spPr>
        <p:txBody>
          <a:bodyPr wrap="square">
            <a:spAutoFit/>
          </a:bodyPr>
          <a:lstStyle/>
          <a:p>
            <a:pPr algn="ctr"/>
            <a:r>
              <a:rPr lang="ru-RU" b="1" dirty="0" smtClean="0">
                <a:latin typeface="Bookman Old Style" pitchFamily="18" charset="0"/>
              </a:rPr>
              <a:t>По продолжительности</a:t>
            </a:r>
            <a:r>
              <a:rPr lang="ru-RU" dirty="0" smtClean="0">
                <a:latin typeface="Bookman Old Style" pitchFamily="18" charset="0"/>
              </a:rPr>
              <a:t>: краткосрочный (С 07.11.2017 по 17.11.2017.)</a:t>
            </a:r>
          </a:p>
          <a:p>
            <a:endParaRPr lang="ru-RU" dirty="0"/>
          </a:p>
        </p:txBody>
      </p:sp>
      <p:sp>
        <p:nvSpPr>
          <p:cNvPr id="9" name="Прямоугольник 8"/>
          <p:cNvSpPr/>
          <p:nvPr/>
        </p:nvSpPr>
        <p:spPr>
          <a:xfrm>
            <a:off x="539553" y="3140968"/>
            <a:ext cx="7200800" cy="923330"/>
          </a:xfrm>
          <a:prstGeom prst="rect">
            <a:avLst/>
          </a:prstGeom>
        </p:spPr>
        <p:txBody>
          <a:bodyPr wrap="square">
            <a:spAutoFit/>
          </a:bodyPr>
          <a:lstStyle/>
          <a:p>
            <a:pPr algn="ctr"/>
            <a:r>
              <a:rPr lang="ru-RU" b="1" dirty="0" smtClean="0">
                <a:latin typeface="Bookman Old Style" pitchFamily="18" charset="0"/>
              </a:rPr>
              <a:t>Участники проекта: </a:t>
            </a:r>
            <a:r>
              <a:rPr lang="ru-RU" dirty="0" smtClean="0">
                <a:latin typeface="Bookman Old Style" pitchFamily="18" charset="0"/>
              </a:rPr>
              <a:t>дети    старшей  группы, воспитатели, родители.</a:t>
            </a:r>
          </a:p>
          <a:p>
            <a:endParaRPr lang="ru-RU"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p:cNvPicPr>
            <a:picLocks noChangeAspect="1" noChangeArrowheads="1"/>
          </p:cNvPicPr>
          <p:nvPr/>
        </p:nvPicPr>
        <p:blipFill>
          <a:blip r:embed="rId2" cstate="print"/>
          <a:srcRect/>
          <a:stretch>
            <a:fillRect/>
          </a:stretch>
        </p:blipFill>
        <p:spPr bwMode="auto">
          <a:xfrm>
            <a:off x="0" y="0"/>
            <a:ext cx="9144000" cy="6884479"/>
          </a:xfrm>
          <a:prstGeom prst="rect">
            <a:avLst/>
          </a:prstGeom>
          <a:noFill/>
          <a:ln w="9525">
            <a:noFill/>
            <a:miter lim="800000"/>
            <a:headEnd/>
            <a:tailEnd/>
          </a:ln>
        </p:spPr>
      </p:pic>
      <p:sp>
        <p:nvSpPr>
          <p:cNvPr id="5" name="Текст 4"/>
          <p:cNvSpPr>
            <a:spLocks noGrp="1"/>
          </p:cNvSpPr>
          <p:nvPr>
            <p:ph type="body" sz="half" idx="4294967295"/>
          </p:nvPr>
        </p:nvSpPr>
        <p:spPr>
          <a:xfrm>
            <a:off x="0" y="0"/>
            <a:ext cx="9144000" cy="6858000"/>
          </a:xfrm>
        </p:spPr>
        <p:txBody>
          <a:bodyPr>
            <a:noAutofit/>
          </a:bodyPr>
          <a:lstStyle/>
          <a:p>
            <a:pPr algn="ctr">
              <a:buNone/>
            </a:pPr>
            <a:r>
              <a:rPr lang="ru-RU" sz="2000" b="1" dirty="0" smtClean="0"/>
              <a:t>     </a:t>
            </a:r>
            <a:endParaRPr lang="ru-RU" sz="2000" dirty="0"/>
          </a:p>
        </p:txBody>
      </p:sp>
      <p:sp>
        <p:nvSpPr>
          <p:cNvPr id="7" name="Прямоугольник 6"/>
          <p:cNvSpPr/>
          <p:nvPr/>
        </p:nvSpPr>
        <p:spPr>
          <a:xfrm>
            <a:off x="395537" y="3244334"/>
            <a:ext cx="8748463" cy="369332"/>
          </a:xfrm>
          <a:prstGeom prst="rect">
            <a:avLst/>
          </a:prstGeom>
        </p:spPr>
        <p:txBody>
          <a:bodyPr wrap="square">
            <a:spAutoFit/>
          </a:bodyPr>
          <a:lstStyle/>
          <a:p>
            <a:pPr algn="ctr"/>
            <a:r>
              <a:rPr lang="ru-RU" dirty="0" smtClean="0"/>
              <a:t>   </a:t>
            </a:r>
            <a:endParaRPr lang="ru-RU" dirty="0"/>
          </a:p>
        </p:txBody>
      </p:sp>
      <p:pic>
        <p:nvPicPr>
          <p:cNvPr id="2" name="Picture 2"/>
          <p:cNvPicPr>
            <a:picLocks noChangeAspect="1" noChangeArrowheads="1"/>
          </p:cNvPicPr>
          <p:nvPr/>
        </p:nvPicPr>
        <p:blipFill>
          <a:blip r:embed="rId3" cstate="print"/>
          <a:srcRect/>
          <a:stretch>
            <a:fillRect/>
          </a:stretch>
        </p:blipFill>
        <p:spPr bwMode="auto">
          <a:xfrm rot="5400000">
            <a:off x="5362015" y="4007136"/>
            <a:ext cx="2916113" cy="2191889"/>
          </a:xfrm>
          <a:prstGeom prst="rect">
            <a:avLst/>
          </a:prstGeom>
          <a:noFill/>
          <a:ln w="9525">
            <a:noFill/>
            <a:miter lim="800000"/>
            <a:headEnd/>
            <a:tailEnd/>
          </a:ln>
          <a:effectLst/>
        </p:spPr>
      </p:pic>
      <p:pic>
        <p:nvPicPr>
          <p:cNvPr id="3" name="Picture 3"/>
          <p:cNvPicPr>
            <a:picLocks noChangeAspect="1" noChangeArrowheads="1"/>
          </p:cNvPicPr>
          <p:nvPr/>
        </p:nvPicPr>
        <p:blipFill>
          <a:blip r:embed="rId4" cstate="print"/>
          <a:srcRect/>
          <a:stretch>
            <a:fillRect/>
          </a:stretch>
        </p:blipFill>
        <p:spPr bwMode="auto">
          <a:xfrm rot="5400000">
            <a:off x="410438" y="851616"/>
            <a:ext cx="2778508" cy="2088232"/>
          </a:xfrm>
          <a:prstGeom prst="rect">
            <a:avLst/>
          </a:prstGeom>
          <a:noFill/>
          <a:ln w="9525">
            <a:noFill/>
            <a:miter lim="800000"/>
            <a:headEnd/>
            <a:tailEnd/>
          </a:ln>
          <a:effectLst/>
        </p:spPr>
      </p:pic>
      <p:pic>
        <p:nvPicPr>
          <p:cNvPr id="3076" name="Picture 4"/>
          <p:cNvPicPr>
            <a:picLocks noChangeAspect="1" noChangeArrowheads="1"/>
          </p:cNvPicPr>
          <p:nvPr/>
        </p:nvPicPr>
        <p:blipFill>
          <a:blip r:embed="rId5" cstate="print"/>
          <a:srcRect/>
          <a:stretch>
            <a:fillRect/>
          </a:stretch>
        </p:blipFill>
        <p:spPr bwMode="auto">
          <a:xfrm rot="5400000">
            <a:off x="2921561" y="686950"/>
            <a:ext cx="2868829" cy="2160240"/>
          </a:xfrm>
          <a:prstGeom prst="rect">
            <a:avLst/>
          </a:prstGeom>
          <a:noFill/>
          <a:ln w="9525">
            <a:noFill/>
            <a:miter lim="800000"/>
            <a:headEnd/>
            <a:tailEnd/>
          </a:ln>
          <a:effectLst/>
        </p:spPr>
      </p:pic>
      <p:pic>
        <p:nvPicPr>
          <p:cNvPr id="3077" name="Picture 5"/>
          <p:cNvPicPr>
            <a:picLocks noChangeAspect="1" noChangeArrowheads="1"/>
          </p:cNvPicPr>
          <p:nvPr/>
        </p:nvPicPr>
        <p:blipFill>
          <a:blip r:embed="rId6" cstate="print"/>
          <a:srcRect/>
          <a:stretch>
            <a:fillRect/>
          </a:stretch>
        </p:blipFill>
        <p:spPr bwMode="auto">
          <a:xfrm rot="5400000">
            <a:off x="2921050" y="3999831"/>
            <a:ext cx="2873375" cy="2163762"/>
          </a:xfrm>
          <a:prstGeom prst="rect">
            <a:avLst/>
          </a:prstGeom>
          <a:noFill/>
          <a:ln w="9525">
            <a:noFill/>
            <a:miter lim="800000"/>
            <a:headEnd/>
            <a:tailEnd/>
          </a:ln>
          <a:effectLst/>
        </p:spPr>
      </p:pic>
      <p:pic>
        <p:nvPicPr>
          <p:cNvPr id="3078" name="Picture 6"/>
          <p:cNvPicPr>
            <a:picLocks noChangeAspect="1" noChangeArrowheads="1"/>
          </p:cNvPicPr>
          <p:nvPr/>
        </p:nvPicPr>
        <p:blipFill>
          <a:blip r:embed="rId7" cstate="print"/>
          <a:srcRect/>
          <a:stretch>
            <a:fillRect/>
          </a:stretch>
        </p:blipFill>
        <p:spPr bwMode="auto">
          <a:xfrm rot="5400000">
            <a:off x="384297" y="3944295"/>
            <a:ext cx="2996950" cy="2254392"/>
          </a:xfrm>
          <a:prstGeom prst="rect">
            <a:avLst/>
          </a:prstGeom>
          <a:noFill/>
          <a:ln w="9525">
            <a:noFill/>
            <a:miter lim="800000"/>
            <a:headEnd/>
            <a:tailEnd/>
          </a:ln>
          <a:effectLst/>
        </p:spPr>
      </p:pic>
      <p:pic>
        <p:nvPicPr>
          <p:cNvPr id="13" name="Рисунок 12" descr="C:\Users\User\Desktop\для проекта\20171113_091413.jpg"/>
          <p:cNvPicPr/>
          <p:nvPr/>
        </p:nvPicPr>
        <p:blipFill>
          <a:blip r:embed="rId8" cstate="print"/>
          <a:srcRect/>
          <a:stretch>
            <a:fillRect/>
          </a:stretch>
        </p:blipFill>
        <p:spPr bwMode="auto">
          <a:xfrm rot="5400000">
            <a:off x="5454468" y="818340"/>
            <a:ext cx="2808312" cy="2124977"/>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p:cNvPicPr>
            <a:picLocks noChangeAspect="1" noChangeArrowheads="1"/>
          </p:cNvPicPr>
          <p:nvPr/>
        </p:nvPicPr>
        <p:blipFill>
          <a:blip r:embed="rId2" cstate="print"/>
          <a:srcRect/>
          <a:stretch>
            <a:fillRect/>
          </a:stretch>
        </p:blipFill>
        <p:spPr bwMode="auto">
          <a:xfrm>
            <a:off x="0" y="0"/>
            <a:ext cx="9144000" cy="6884479"/>
          </a:xfrm>
          <a:prstGeom prst="rect">
            <a:avLst/>
          </a:prstGeom>
          <a:noFill/>
          <a:ln w="9525">
            <a:noFill/>
            <a:miter lim="800000"/>
            <a:headEnd/>
            <a:tailEnd/>
          </a:ln>
        </p:spPr>
      </p:pic>
      <p:sp>
        <p:nvSpPr>
          <p:cNvPr id="5" name="Текст 4"/>
          <p:cNvSpPr>
            <a:spLocks noGrp="1"/>
          </p:cNvSpPr>
          <p:nvPr>
            <p:ph type="body" sz="half" idx="4294967295"/>
          </p:nvPr>
        </p:nvSpPr>
        <p:spPr>
          <a:xfrm>
            <a:off x="0" y="0"/>
            <a:ext cx="9144000" cy="6858000"/>
          </a:xfrm>
        </p:spPr>
        <p:txBody>
          <a:bodyPr>
            <a:noAutofit/>
          </a:bodyPr>
          <a:lstStyle/>
          <a:p>
            <a:pPr algn="ctr">
              <a:buNone/>
            </a:pPr>
            <a:r>
              <a:rPr lang="ru-RU" sz="2000" b="1" dirty="0" smtClean="0"/>
              <a:t>     </a:t>
            </a:r>
            <a:endParaRPr lang="ru-RU" sz="2000" dirty="0"/>
          </a:p>
        </p:txBody>
      </p:sp>
      <p:pic>
        <p:nvPicPr>
          <p:cNvPr id="3074" name="Picture 2"/>
          <p:cNvPicPr>
            <a:picLocks noChangeAspect="1" noChangeArrowheads="1"/>
          </p:cNvPicPr>
          <p:nvPr/>
        </p:nvPicPr>
        <p:blipFill>
          <a:blip r:embed="rId3" cstate="print"/>
          <a:srcRect/>
          <a:stretch>
            <a:fillRect/>
          </a:stretch>
        </p:blipFill>
        <p:spPr bwMode="auto">
          <a:xfrm>
            <a:off x="755577" y="812710"/>
            <a:ext cx="1800199" cy="2400265"/>
          </a:xfrm>
          <a:prstGeom prst="rect">
            <a:avLst/>
          </a:prstGeom>
          <a:noFill/>
          <a:ln w="9525">
            <a:noFill/>
            <a:miter lim="800000"/>
            <a:headEnd/>
            <a:tailEnd/>
          </a:ln>
        </p:spPr>
      </p:pic>
      <p:pic>
        <p:nvPicPr>
          <p:cNvPr id="3075" name="Picture 3"/>
          <p:cNvPicPr>
            <a:picLocks noChangeAspect="1" noChangeArrowheads="1"/>
          </p:cNvPicPr>
          <p:nvPr/>
        </p:nvPicPr>
        <p:blipFill>
          <a:blip r:embed="rId4" cstate="print"/>
          <a:srcRect/>
          <a:stretch>
            <a:fillRect/>
          </a:stretch>
        </p:blipFill>
        <p:spPr bwMode="auto">
          <a:xfrm>
            <a:off x="3131840" y="764704"/>
            <a:ext cx="1851670" cy="2468893"/>
          </a:xfrm>
          <a:prstGeom prst="rect">
            <a:avLst/>
          </a:prstGeom>
          <a:noFill/>
          <a:ln w="9525">
            <a:noFill/>
            <a:miter lim="800000"/>
            <a:headEnd/>
            <a:tailEnd/>
          </a:ln>
        </p:spPr>
      </p:pic>
      <p:pic>
        <p:nvPicPr>
          <p:cNvPr id="2050" name="Picture 2" descr="C:\Users\User\Desktop\для проекта\20171109_084431.jpg"/>
          <p:cNvPicPr>
            <a:picLocks noChangeAspect="1" noChangeArrowheads="1"/>
          </p:cNvPicPr>
          <p:nvPr/>
        </p:nvPicPr>
        <p:blipFill>
          <a:blip r:embed="rId5" cstate="print"/>
          <a:srcRect/>
          <a:stretch>
            <a:fillRect/>
          </a:stretch>
        </p:blipFill>
        <p:spPr bwMode="auto">
          <a:xfrm rot="5400000">
            <a:off x="5463099" y="1007731"/>
            <a:ext cx="2520280" cy="1890210"/>
          </a:xfrm>
          <a:prstGeom prst="rect">
            <a:avLst/>
          </a:prstGeom>
          <a:noFill/>
        </p:spPr>
      </p:pic>
      <p:sp>
        <p:nvSpPr>
          <p:cNvPr id="7" name="Прямоугольник 6"/>
          <p:cNvSpPr/>
          <p:nvPr/>
        </p:nvSpPr>
        <p:spPr>
          <a:xfrm>
            <a:off x="395537" y="3244334"/>
            <a:ext cx="8748463" cy="369332"/>
          </a:xfrm>
          <a:prstGeom prst="rect">
            <a:avLst/>
          </a:prstGeom>
        </p:spPr>
        <p:txBody>
          <a:bodyPr wrap="square">
            <a:spAutoFit/>
          </a:bodyPr>
          <a:lstStyle/>
          <a:p>
            <a:pPr algn="ctr"/>
            <a:r>
              <a:rPr lang="ru-RU" dirty="0" smtClean="0"/>
              <a:t>Опыт – наблюдение «Разложение отходов»  </a:t>
            </a:r>
            <a:endParaRPr lang="ru-RU" dirty="0"/>
          </a:p>
        </p:txBody>
      </p:sp>
      <p:pic>
        <p:nvPicPr>
          <p:cNvPr id="8" name="Рисунок 7" descr="C:\Users\User\Desktop\для проекта\20171116_165212.jpg"/>
          <p:cNvPicPr/>
          <p:nvPr/>
        </p:nvPicPr>
        <p:blipFill>
          <a:blip r:embed="rId6" cstate="print"/>
          <a:srcRect/>
          <a:stretch>
            <a:fillRect/>
          </a:stretch>
        </p:blipFill>
        <p:spPr bwMode="auto">
          <a:xfrm rot="5400000">
            <a:off x="1554598" y="4286162"/>
            <a:ext cx="2324025" cy="1905846"/>
          </a:xfrm>
          <a:prstGeom prst="rect">
            <a:avLst/>
          </a:prstGeom>
          <a:noFill/>
          <a:ln w="9525">
            <a:noFill/>
            <a:miter lim="800000"/>
            <a:headEnd/>
            <a:tailEnd/>
          </a:ln>
        </p:spPr>
      </p:pic>
      <p:pic>
        <p:nvPicPr>
          <p:cNvPr id="9" name="Рисунок 8" descr="C:\Users\User\Desktop\для проекта\20171116_164908.jpg"/>
          <p:cNvPicPr/>
          <p:nvPr/>
        </p:nvPicPr>
        <p:blipFill>
          <a:blip r:embed="rId7" cstate="print"/>
          <a:srcRect/>
          <a:stretch>
            <a:fillRect/>
          </a:stretch>
        </p:blipFill>
        <p:spPr bwMode="auto">
          <a:xfrm rot="5400000">
            <a:off x="4531670" y="4261418"/>
            <a:ext cx="2200131" cy="1975457"/>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p:cNvPicPr>
            <a:picLocks noChangeAspect="1" noChangeArrowheads="1"/>
          </p:cNvPicPr>
          <p:nvPr/>
        </p:nvPicPr>
        <p:blipFill>
          <a:blip r:embed="rId2" cstate="print"/>
          <a:srcRect/>
          <a:stretch>
            <a:fillRect/>
          </a:stretch>
        </p:blipFill>
        <p:spPr bwMode="auto">
          <a:xfrm>
            <a:off x="0" y="0"/>
            <a:ext cx="9144000" cy="6884479"/>
          </a:xfrm>
          <a:prstGeom prst="rect">
            <a:avLst/>
          </a:prstGeom>
          <a:noFill/>
          <a:ln w="9525">
            <a:noFill/>
            <a:miter lim="800000"/>
            <a:headEnd/>
            <a:tailEnd/>
          </a:ln>
        </p:spPr>
      </p:pic>
      <p:sp>
        <p:nvSpPr>
          <p:cNvPr id="5" name="Текст 4"/>
          <p:cNvSpPr>
            <a:spLocks noGrp="1"/>
          </p:cNvSpPr>
          <p:nvPr>
            <p:ph type="body" sz="half" idx="4294967295"/>
          </p:nvPr>
        </p:nvSpPr>
        <p:spPr>
          <a:xfrm>
            <a:off x="0" y="0"/>
            <a:ext cx="9144000" cy="6858000"/>
          </a:xfrm>
        </p:spPr>
        <p:txBody>
          <a:bodyPr>
            <a:noAutofit/>
          </a:bodyPr>
          <a:lstStyle/>
          <a:p>
            <a:pPr algn="ctr">
              <a:buNone/>
            </a:pPr>
            <a:r>
              <a:rPr lang="ru-RU" sz="2000" b="1" dirty="0" smtClean="0"/>
              <a:t>    </a:t>
            </a:r>
            <a:endParaRPr lang="ru-RU" sz="2000" dirty="0"/>
          </a:p>
        </p:txBody>
      </p:sp>
      <p:pic>
        <p:nvPicPr>
          <p:cNvPr id="6" name="Рисунок 5" descr="C:\Users\User\Desktop\для проекта\20171113_090237.jpg"/>
          <p:cNvPicPr/>
          <p:nvPr/>
        </p:nvPicPr>
        <p:blipFill>
          <a:blip r:embed="rId3" cstate="print"/>
          <a:srcRect/>
          <a:stretch>
            <a:fillRect/>
          </a:stretch>
        </p:blipFill>
        <p:spPr bwMode="auto">
          <a:xfrm rot="5400000">
            <a:off x="53752" y="3482752"/>
            <a:ext cx="2448272" cy="2052736"/>
          </a:xfrm>
          <a:prstGeom prst="rect">
            <a:avLst/>
          </a:prstGeom>
          <a:noFill/>
          <a:ln w="9525">
            <a:noFill/>
            <a:miter lim="800000"/>
            <a:headEnd/>
            <a:tailEnd/>
          </a:ln>
        </p:spPr>
      </p:pic>
      <p:pic>
        <p:nvPicPr>
          <p:cNvPr id="7" name="Рисунок 6" descr="C:\Users\User\Desktop\для проекта\20171113_120235.jpg"/>
          <p:cNvPicPr/>
          <p:nvPr/>
        </p:nvPicPr>
        <p:blipFill>
          <a:blip r:embed="rId4" cstate="print"/>
          <a:srcRect/>
          <a:stretch>
            <a:fillRect/>
          </a:stretch>
        </p:blipFill>
        <p:spPr bwMode="auto">
          <a:xfrm>
            <a:off x="2987824" y="1484784"/>
            <a:ext cx="2777938" cy="2084598"/>
          </a:xfrm>
          <a:prstGeom prst="rect">
            <a:avLst/>
          </a:prstGeom>
          <a:noFill/>
          <a:ln w="9525">
            <a:noFill/>
            <a:miter lim="800000"/>
            <a:headEnd/>
            <a:tailEnd/>
          </a:ln>
        </p:spPr>
      </p:pic>
      <p:pic>
        <p:nvPicPr>
          <p:cNvPr id="1027" name="Picture 3"/>
          <p:cNvPicPr>
            <a:picLocks noChangeAspect="1" noChangeArrowheads="1"/>
          </p:cNvPicPr>
          <p:nvPr/>
        </p:nvPicPr>
        <p:blipFill>
          <a:blip r:embed="rId5" cstate="print"/>
          <a:srcRect/>
          <a:stretch>
            <a:fillRect/>
          </a:stretch>
        </p:blipFill>
        <p:spPr bwMode="auto">
          <a:xfrm rot="5400000">
            <a:off x="6317263" y="819641"/>
            <a:ext cx="2778115" cy="2092177"/>
          </a:xfrm>
          <a:prstGeom prst="rect">
            <a:avLst/>
          </a:prstGeom>
          <a:noFill/>
          <a:ln w="9525">
            <a:noFill/>
            <a:miter lim="800000"/>
            <a:headEnd/>
            <a:tailEnd/>
          </a:ln>
          <a:effectLst/>
        </p:spPr>
      </p:pic>
      <p:pic>
        <p:nvPicPr>
          <p:cNvPr id="1028" name="Picture 4"/>
          <p:cNvPicPr>
            <a:picLocks noChangeAspect="1" noChangeArrowheads="1"/>
          </p:cNvPicPr>
          <p:nvPr/>
        </p:nvPicPr>
        <p:blipFill>
          <a:blip r:embed="rId6" cstate="print"/>
          <a:srcRect/>
          <a:stretch>
            <a:fillRect/>
          </a:stretch>
        </p:blipFill>
        <p:spPr bwMode="auto">
          <a:xfrm rot="5400000">
            <a:off x="4444835" y="4132229"/>
            <a:ext cx="2774610" cy="2088232"/>
          </a:xfrm>
          <a:prstGeom prst="rect">
            <a:avLst/>
          </a:prstGeom>
          <a:noFill/>
          <a:ln w="9525">
            <a:noFill/>
            <a:miter lim="800000"/>
            <a:headEnd/>
            <a:tailEnd/>
          </a:ln>
          <a:effectLst/>
        </p:spPr>
      </p:pic>
      <p:pic>
        <p:nvPicPr>
          <p:cNvPr id="1030" name="Picture 6"/>
          <p:cNvPicPr>
            <a:picLocks noChangeAspect="1" noChangeArrowheads="1"/>
          </p:cNvPicPr>
          <p:nvPr/>
        </p:nvPicPr>
        <p:blipFill>
          <a:blip r:embed="rId7" cstate="print"/>
          <a:srcRect/>
          <a:stretch>
            <a:fillRect/>
          </a:stretch>
        </p:blipFill>
        <p:spPr bwMode="auto">
          <a:xfrm rot="5400000">
            <a:off x="-67204" y="795396"/>
            <a:ext cx="2581664" cy="1944216"/>
          </a:xfrm>
          <a:prstGeom prst="rect">
            <a:avLst/>
          </a:prstGeom>
          <a:noFill/>
          <a:ln w="9525">
            <a:noFill/>
            <a:miter lim="800000"/>
            <a:headEnd/>
            <a:tailEnd/>
          </a:ln>
          <a:effectLst/>
        </p:spPr>
      </p:pic>
      <p:pic>
        <p:nvPicPr>
          <p:cNvPr id="11" name="Picture 4"/>
          <p:cNvPicPr>
            <a:picLocks noChangeAspect="1" noChangeArrowheads="1"/>
          </p:cNvPicPr>
          <p:nvPr/>
        </p:nvPicPr>
        <p:blipFill>
          <a:blip r:embed="rId8" cstate="print"/>
          <a:srcRect/>
          <a:stretch>
            <a:fillRect/>
          </a:stretch>
        </p:blipFill>
        <p:spPr bwMode="auto">
          <a:xfrm>
            <a:off x="6948264" y="3356992"/>
            <a:ext cx="1908212" cy="2544283"/>
          </a:xfrm>
          <a:prstGeom prst="rect">
            <a:avLst/>
          </a:prstGeom>
          <a:noFill/>
          <a:ln w="9525">
            <a:noFill/>
            <a:miter lim="800000"/>
            <a:headEnd/>
            <a:tailEnd/>
          </a:ln>
        </p:spPr>
      </p:pic>
      <p:sp>
        <p:nvSpPr>
          <p:cNvPr id="12" name="Прямоугольник 11"/>
          <p:cNvSpPr/>
          <p:nvPr/>
        </p:nvSpPr>
        <p:spPr>
          <a:xfrm>
            <a:off x="2195736" y="260648"/>
            <a:ext cx="4392488" cy="1200329"/>
          </a:xfrm>
          <a:prstGeom prst="rect">
            <a:avLst/>
          </a:prstGeom>
        </p:spPr>
        <p:txBody>
          <a:bodyPr wrap="square">
            <a:spAutoFit/>
          </a:bodyPr>
          <a:lstStyle/>
          <a:p>
            <a:r>
              <a:rPr lang="ru-RU" dirty="0" smtClean="0"/>
              <a:t>Беседы, рассматривание иллюстраций в энциклопедиях, рассматривание </a:t>
            </a:r>
            <a:r>
              <a:rPr lang="ru-RU" dirty="0" err="1" smtClean="0"/>
              <a:t>лепбука</a:t>
            </a:r>
            <a:r>
              <a:rPr lang="ru-RU" dirty="0" smtClean="0"/>
              <a:t> «Экология», чтение художественной    литературы и познавательных рассказов</a:t>
            </a:r>
            <a:endParaRPr lang="ru-RU" dirty="0"/>
          </a:p>
        </p:txBody>
      </p:sp>
      <p:pic>
        <p:nvPicPr>
          <p:cNvPr id="13" name="Рисунок 12" descr="C:\Users\User\Desktop\для проекта\20171116_164213.jpg"/>
          <p:cNvPicPr/>
          <p:nvPr/>
        </p:nvPicPr>
        <p:blipFill>
          <a:blip r:embed="rId9" cstate="print"/>
          <a:srcRect/>
          <a:stretch>
            <a:fillRect/>
          </a:stretch>
        </p:blipFill>
        <p:spPr bwMode="auto">
          <a:xfrm rot="5400000">
            <a:off x="1309329" y="5395527"/>
            <a:ext cx="1196750" cy="1152128"/>
          </a:xfrm>
          <a:prstGeom prst="rect">
            <a:avLst/>
          </a:prstGeom>
          <a:noFill/>
          <a:ln w="9525">
            <a:noFill/>
            <a:miter lim="800000"/>
            <a:headEnd/>
            <a:tailEnd/>
          </a:ln>
        </p:spPr>
      </p:pic>
      <p:pic>
        <p:nvPicPr>
          <p:cNvPr id="15" name="Рисунок 14" descr="C:\Users\User\Desktop\для проекта\20171113_093709.jpg"/>
          <p:cNvPicPr/>
          <p:nvPr/>
        </p:nvPicPr>
        <p:blipFill>
          <a:blip r:embed="rId10" cstate="print"/>
          <a:srcRect/>
          <a:stretch>
            <a:fillRect/>
          </a:stretch>
        </p:blipFill>
        <p:spPr bwMode="auto">
          <a:xfrm rot="5400000">
            <a:off x="2347751" y="3997064"/>
            <a:ext cx="2676953" cy="1972873"/>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p:cNvPicPr>
            <a:picLocks noChangeAspect="1" noChangeArrowheads="1"/>
          </p:cNvPicPr>
          <p:nvPr/>
        </p:nvPicPr>
        <p:blipFill>
          <a:blip r:embed="rId2" cstate="print"/>
          <a:srcRect/>
          <a:stretch>
            <a:fillRect/>
          </a:stretch>
        </p:blipFill>
        <p:spPr bwMode="auto">
          <a:xfrm>
            <a:off x="0" y="0"/>
            <a:ext cx="9144000" cy="6884479"/>
          </a:xfrm>
          <a:prstGeom prst="rect">
            <a:avLst/>
          </a:prstGeom>
          <a:noFill/>
          <a:ln w="9525">
            <a:noFill/>
            <a:miter lim="800000"/>
            <a:headEnd/>
            <a:tailEnd/>
          </a:ln>
        </p:spPr>
      </p:pic>
      <p:sp>
        <p:nvSpPr>
          <p:cNvPr id="5" name="Текст 4"/>
          <p:cNvSpPr>
            <a:spLocks noGrp="1"/>
          </p:cNvSpPr>
          <p:nvPr>
            <p:ph type="body" sz="half" idx="4294967295"/>
          </p:nvPr>
        </p:nvSpPr>
        <p:spPr>
          <a:xfrm>
            <a:off x="0" y="0"/>
            <a:ext cx="9144000" cy="6858000"/>
          </a:xfrm>
        </p:spPr>
        <p:txBody>
          <a:bodyPr>
            <a:noAutofit/>
          </a:bodyPr>
          <a:lstStyle/>
          <a:p>
            <a:pPr algn="ctr">
              <a:buNone/>
            </a:pPr>
            <a:r>
              <a:rPr lang="ru-RU" sz="2000" b="1" dirty="0" smtClean="0"/>
              <a:t>    </a:t>
            </a:r>
            <a:endParaRPr lang="ru-RU" sz="2000" dirty="0"/>
          </a:p>
        </p:txBody>
      </p:sp>
      <p:pic>
        <p:nvPicPr>
          <p:cNvPr id="4" name="Рисунок 3" descr="C:\Users\User\Desktop\для проекта\20171114_073048.jpg"/>
          <p:cNvPicPr/>
          <p:nvPr/>
        </p:nvPicPr>
        <p:blipFill>
          <a:blip r:embed="rId3" cstate="print"/>
          <a:srcRect/>
          <a:stretch>
            <a:fillRect/>
          </a:stretch>
        </p:blipFill>
        <p:spPr bwMode="auto">
          <a:xfrm rot="5400000">
            <a:off x="56921" y="887295"/>
            <a:ext cx="2713392" cy="2036162"/>
          </a:xfrm>
          <a:prstGeom prst="rect">
            <a:avLst/>
          </a:prstGeom>
          <a:noFill/>
          <a:ln w="9525">
            <a:noFill/>
            <a:miter lim="800000"/>
            <a:headEnd/>
            <a:tailEnd/>
          </a:ln>
        </p:spPr>
      </p:pic>
      <p:pic>
        <p:nvPicPr>
          <p:cNvPr id="6" name="Рисунок 5" descr="C:\Users\User\Desktop\для проекта\20171114_093306.jpg"/>
          <p:cNvPicPr/>
          <p:nvPr/>
        </p:nvPicPr>
        <p:blipFill>
          <a:blip r:embed="rId4" cstate="print"/>
          <a:srcRect/>
          <a:stretch>
            <a:fillRect/>
          </a:stretch>
        </p:blipFill>
        <p:spPr bwMode="auto">
          <a:xfrm rot="5400000">
            <a:off x="6300190" y="908722"/>
            <a:ext cx="2664296" cy="1800198"/>
          </a:xfrm>
          <a:prstGeom prst="rect">
            <a:avLst/>
          </a:prstGeom>
          <a:noFill/>
          <a:ln w="9525">
            <a:noFill/>
            <a:miter lim="800000"/>
            <a:headEnd/>
            <a:tailEnd/>
          </a:ln>
        </p:spPr>
      </p:pic>
      <p:pic>
        <p:nvPicPr>
          <p:cNvPr id="7" name="Рисунок 6" descr="C:\Users\User\Desktop\для проекта\20171113_095603.jpg"/>
          <p:cNvPicPr/>
          <p:nvPr/>
        </p:nvPicPr>
        <p:blipFill>
          <a:blip r:embed="rId5" cstate="print"/>
          <a:srcRect/>
          <a:stretch>
            <a:fillRect/>
          </a:stretch>
        </p:blipFill>
        <p:spPr bwMode="auto">
          <a:xfrm rot="5400000">
            <a:off x="-144524" y="3969060"/>
            <a:ext cx="2736304" cy="1944216"/>
          </a:xfrm>
          <a:prstGeom prst="rect">
            <a:avLst/>
          </a:prstGeom>
          <a:noFill/>
          <a:ln w="9525">
            <a:noFill/>
            <a:miter lim="800000"/>
            <a:headEnd/>
            <a:tailEnd/>
          </a:ln>
        </p:spPr>
      </p:pic>
      <p:pic>
        <p:nvPicPr>
          <p:cNvPr id="2052" name="Picture 4"/>
          <p:cNvPicPr>
            <a:picLocks noChangeAspect="1" noChangeArrowheads="1"/>
          </p:cNvPicPr>
          <p:nvPr/>
        </p:nvPicPr>
        <p:blipFill>
          <a:blip r:embed="rId6" cstate="print"/>
          <a:srcRect/>
          <a:stretch>
            <a:fillRect/>
          </a:stretch>
        </p:blipFill>
        <p:spPr bwMode="auto">
          <a:xfrm rot="5400000">
            <a:off x="2029806" y="4170994"/>
            <a:ext cx="2521264" cy="1901372"/>
          </a:xfrm>
          <a:prstGeom prst="rect">
            <a:avLst/>
          </a:prstGeom>
          <a:noFill/>
          <a:ln w="9525">
            <a:noFill/>
            <a:miter lim="800000"/>
            <a:headEnd/>
            <a:tailEnd/>
          </a:ln>
          <a:effectLst/>
        </p:spPr>
      </p:pic>
      <p:sp>
        <p:nvSpPr>
          <p:cNvPr id="10" name="Прямоугольник 9"/>
          <p:cNvSpPr/>
          <p:nvPr/>
        </p:nvSpPr>
        <p:spPr>
          <a:xfrm>
            <a:off x="3120737" y="2780928"/>
            <a:ext cx="2902526" cy="369332"/>
          </a:xfrm>
          <a:prstGeom prst="rect">
            <a:avLst/>
          </a:prstGeom>
        </p:spPr>
        <p:txBody>
          <a:bodyPr wrap="square">
            <a:spAutoFit/>
          </a:bodyPr>
          <a:lstStyle/>
          <a:p>
            <a:r>
              <a:rPr lang="ru-RU" dirty="0" smtClean="0"/>
              <a:t>Мастерская «Умелые руки»</a:t>
            </a:r>
            <a:endParaRPr lang="ru-RU" dirty="0"/>
          </a:p>
        </p:txBody>
      </p:sp>
      <p:pic>
        <p:nvPicPr>
          <p:cNvPr id="9" name="Рисунок 8" descr="C:\Users\User\Desktop\для проекта\20171116_071614.jpg"/>
          <p:cNvPicPr/>
          <p:nvPr/>
        </p:nvPicPr>
        <p:blipFill>
          <a:blip r:embed="rId7" cstate="print"/>
          <a:srcRect/>
          <a:stretch>
            <a:fillRect/>
          </a:stretch>
        </p:blipFill>
        <p:spPr bwMode="auto">
          <a:xfrm rot="5400000">
            <a:off x="4247961" y="4113079"/>
            <a:ext cx="2520281" cy="2016222"/>
          </a:xfrm>
          <a:prstGeom prst="rect">
            <a:avLst/>
          </a:prstGeom>
          <a:noFill/>
          <a:ln w="9525">
            <a:noFill/>
            <a:miter lim="800000"/>
            <a:headEnd/>
            <a:tailEnd/>
          </a:ln>
        </p:spPr>
      </p:pic>
      <p:pic>
        <p:nvPicPr>
          <p:cNvPr id="11" name="Рисунок 10" descr="C:\Users\User\Desktop\для проекта\20171115_173015.jpg"/>
          <p:cNvPicPr/>
          <p:nvPr/>
        </p:nvPicPr>
        <p:blipFill>
          <a:blip r:embed="rId8" cstate="print"/>
          <a:srcRect/>
          <a:stretch>
            <a:fillRect/>
          </a:stretch>
        </p:blipFill>
        <p:spPr bwMode="auto">
          <a:xfrm rot="5400000">
            <a:off x="4392381" y="656292"/>
            <a:ext cx="2375906" cy="1728637"/>
          </a:xfrm>
          <a:prstGeom prst="rect">
            <a:avLst/>
          </a:prstGeom>
          <a:noFill/>
          <a:ln w="9525">
            <a:noFill/>
            <a:miter lim="800000"/>
            <a:headEnd/>
            <a:tailEnd/>
          </a:ln>
        </p:spPr>
      </p:pic>
      <p:pic>
        <p:nvPicPr>
          <p:cNvPr id="13" name="Рисунок 12" descr="C:\Users\User\Desktop\для проекта\20171115_074233.jpg"/>
          <p:cNvPicPr/>
          <p:nvPr/>
        </p:nvPicPr>
        <p:blipFill>
          <a:blip r:embed="rId9" cstate="print"/>
          <a:srcRect/>
          <a:stretch>
            <a:fillRect/>
          </a:stretch>
        </p:blipFill>
        <p:spPr bwMode="auto">
          <a:xfrm rot="5400000">
            <a:off x="6202423" y="3958818"/>
            <a:ext cx="2931840" cy="2016224"/>
          </a:xfrm>
          <a:prstGeom prst="rect">
            <a:avLst/>
          </a:prstGeom>
          <a:noFill/>
          <a:ln w="9525">
            <a:noFill/>
            <a:miter lim="800000"/>
            <a:headEnd/>
            <a:tailEnd/>
          </a:ln>
        </p:spPr>
      </p:pic>
      <p:pic>
        <p:nvPicPr>
          <p:cNvPr id="14" name="Рисунок 13" descr="C:\Users\User\Desktop\для проекта\20171113_173749.jpg"/>
          <p:cNvPicPr/>
          <p:nvPr/>
        </p:nvPicPr>
        <p:blipFill>
          <a:blip r:embed="rId10" cstate="print"/>
          <a:srcRect/>
          <a:stretch>
            <a:fillRect/>
          </a:stretch>
        </p:blipFill>
        <p:spPr bwMode="auto">
          <a:xfrm rot="5400000">
            <a:off x="2303748" y="584684"/>
            <a:ext cx="2376264" cy="1872208"/>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p:cNvPicPr>
            <a:picLocks noChangeAspect="1" noChangeArrowheads="1"/>
          </p:cNvPicPr>
          <p:nvPr/>
        </p:nvPicPr>
        <p:blipFill>
          <a:blip r:embed="rId3" cstate="print"/>
          <a:srcRect/>
          <a:stretch>
            <a:fillRect/>
          </a:stretch>
        </p:blipFill>
        <p:spPr bwMode="auto">
          <a:xfrm>
            <a:off x="0" y="0"/>
            <a:ext cx="9144000" cy="6884479"/>
          </a:xfrm>
          <a:prstGeom prst="rect">
            <a:avLst/>
          </a:prstGeom>
          <a:noFill/>
          <a:ln w="9525">
            <a:noFill/>
            <a:miter lim="800000"/>
            <a:headEnd/>
            <a:tailEnd/>
          </a:ln>
        </p:spPr>
      </p:pic>
      <p:sp>
        <p:nvSpPr>
          <p:cNvPr id="5" name="Текст 4"/>
          <p:cNvSpPr>
            <a:spLocks noGrp="1"/>
          </p:cNvSpPr>
          <p:nvPr>
            <p:ph type="body" sz="half" idx="4294967295"/>
          </p:nvPr>
        </p:nvSpPr>
        <p:spPr>
          <a:xfrm rot="16200000">
            <a:off x="0" y="0"/>
            <a:ext cx="9144000" cy="6858000"/>
          </a:xfrm>
        </p:spPr>
        <p:txBody>
          <a:bodyPr>
            <a:noAutofit/>
          </a:bodyPr>
          <a:lstStyle/>
          <a:p>
            <a:pPr algn="ctr">
              <a:buNone/>
            </a:pPr>
            <a:r>
              <a:rPr lang="ru-RU" sz="2000" b="1" dirty="0" smtClean="0"/>
              <a:t>    </a:t>
            </a:r>
            <a:endParaRPr lang="ru-RU" sz="2000" dirty="0"/>
          </a:p>
        </p:txBody>
      </p:sp>
      <p:pic>
        <p:nvPicPr>
          <p:cNvPr id="5122" name="Picture 2"/>
          <p:cNvPicPr>
            <a:picLocks noChangeAspect="1" noChangeArrowheads="1"/>
          </p:cNvPicPr>
          <p:nvPr/>
        </p:nvPicPr>
        <p:blipFill>
          <a:blip r:embed="rId4" cstate="print"/>
          <a:srcRect/>
          <a:stretch>
            <a:fillRect/>
          </a:stretch>
        </p:blipFill>
        <p:spPr bwMode="auto">
          <a:xfrm rot="5400000">
            <a:off x="6038181" y="1242739"/>
            <a:ext cx="2714498" cy="2046461"/>
          </a:xfrm>
          <a:prstGeom prst="rect">
            <a:avLst/>
          </a:prstGeom>
          <a:noFill/>
          <a:ln w="9525">
            <a:noFill/>
            <a:miter lim="800000"/>
            <a:headEnd/>
            <a:tailEnd/>
          </a:ln>
          <a:effectLst/>
        </p:spPr>
      </p:pic>
      <p:pic>
        <p:nvPicPr>
          <p:cNvPr id="6" name="Рисунок 5" descr="C:\Users\User\Desktop\для проекта\20171115_153826.jpg"/>
          <p:cNvPicPr/>
          <p:nvPr/>
        </p:nvPicPr>
        <p:blipFill>
          <a:blip r:embed="rId5" cstate="print"/>
          <a:srcRect/>
          <a:stretch>
            <a:fillRect/>
          </a:stretch>
        </p:blipFill>
        <p:spPr bwMode="auto">
          <a:xfrm rot="5400000">
            <a:off x="654141" y="1226179"/>
            <a:ext cx="2736305" cy="2101389"/>
          </a:xfrm>
          <a:prstGeom prst="rect">
            <a:avLst/>
          </a:prstGeom>
          <a:noFill/>
          <a:ln w="9525">
            <a:noFill/>
            <a:miter lim="800000"/>
            <a:headEnd/>
            <a:tailEnd/>
          </a:ln>
        </p:spPr>
      </p:pic>
      <p:pic>
        <p:nvPicPr>
          <p:cNvPr id="8" name="Рисунок 7" descr="C:\Users\User\Desktop\для проекта\20171115_163926.jpg"/>
          <p:cNvPicPr/>
          <p:nvPr/>
        </p:nvPicPr>
        <p:blipFill>
          <a:blip r:embed="rId6" cstate="print"/>
          <a:srcRect/>
          <a:stretch>
            <a:fillRect/>
          </a:stretch>
        </p:blipFill>
        <p:spPr bwMode="auto">
          <a:xfrm rot="5400000">
            <a:off x="793818" y="4110838"/>
            <a:ext cx="2577207" cy="2077627"/>
          </a:xfrm>
          <a:prstGeom prst="rect">
            <a:avLst/>
          </a:prstGeom>
          <a:noFill/>
          <a:ln w="9525">
            <a:noFill/>
            <a:miter lim="800000"/>
            <a:headEnd/>
            <a:tailEnd/>
          </a:ln>
        </p:spPr>
      </p:pic>
      <p:pic>
        <p:nvPicPr>
          <p:cNvPr id="9" name="Рисунок 8" descr="C:\Users\User\Desktop\для проекта\20171115_154030.jpg"/>
          <p:cNvPicPr/>
          <p:nvPr/>
        </p:nvPicPr>
        <p:blipFill>
          <a:blip r:embed="rId7" cstate="print"/>
          <a:srcRect/>
          <a:stretch>
            <a:fillRect/>
          </a:stretch>
        </p:blipFill>
        <p:spPr bwMode="auto">
          <a:xfrm rot="5400000">
            <a:off x="3360748" y="4208204"/>
            <a:ext cx="2638770" cy="2088474"/>
          </a:xfrm>
          <a:prstGeom prst="rect">
            <a:avLst/>
          </a:prstGeom>
          <a:noFill/>
          <a:ln w="9525">
            <a:noFill/>
            <a:miter lim="800000"/>
            <a:headEnd/>
            <a:tailEnd/>
          </a:ln>
        </p:spPr>
      </p:pic>
      <p:pic>
        <p:nvPicPr>
          <p:cNvPr id="11" name="Рисунок 10" descr="C:\Users\User\Desktop\для проекта\20171116_182959.jpg"/>
          <p:cNvPicPr/>
          <p:nvPr/>
        </p:nvPicPr>
        <p:blipFill>
          <a:blip r:embed="rId8" cstate="print"/>
          <a:srcRect/>
          <a:stretch>
            <a:fillRect/>
          </a:stretch>
        </p:blipFill>
        <p:spPr bwMode="auto">
          <a:xfrm rot="5400000">
            <a:off x="3374659" y="1241965"/>
            <a:ext cx="2670361" cy="2003871"/>
          </a:xfrm>
          <a:prstGeom prst="rect">
            <a:avLst/>
          </a:prstGeom>
          <a:noFill/>
          <a:ln w="9525">
            <a:noFill/>
            <a:miter lim="800000"/>
            <a:headEnd/>
            <a:tailEnd/>
          </a:ln>
        </p:spPr>
      </p:pic>
      <p:pic>
        <p:nvPicPr>
          <p:cNvPr id="12" name="Рисунок 11" descr="C:\Users\User\Desktop\для проекта\20171117_153458.jpg"/>
          <p:cNvPicPr/>
          <p:nvPr/>
        </p:nvPicPr>
        <p:blipFill>
          <a:blip r:embed="rId9" cstate="print"/>
          <a:srcRect/>
          <a:stretch>
            <a:fillRect/>
          </a:stretch>
        </p:blipFill>
        <p:spPr bwMode="auto">
          <a:xfrm rot="5400000">
            <a:off x="5918687" y="4242554"/>
            <a:ext cx="2480068" cy="1861073"/>
          </a:xfrm>
          <a:prstGeom prst="rect">
            <a:avLst/>
          </a:prstGeom>
          <a:noFill/>
          <a:ln w="9525">
            <a:noFill/>
            <a:miter lim="800000"/>
            <a:headEnd/>
            <a:tailEnd/>
          </a:ln>
        </p:spPr>
      </p:pic>
      <p:sp>
        <p:nvSpPr>
          <p:cNvPr id="10" name="Прямоугольник 9"/>
          <p:cNvSpPr/>
          <p:nvPr/>
        </p:nvSpPr>
        <p:spPr>
          <a:xfrm rot="20700000" flipH="1">
            <a:off x="1187625" y="3244334"/>
            <a:ext cx="2304255" cy="646331"/>
          </a:xfrm>
          <a:prstGeom prst="rect">
            <a:avLst/>
          </a:prstGeom>
          <a:solidFill>
            <a:schemeClr val="bg1">
              <a:lumMod val="85000"/>
            </a:schemeClr>
          </a:solidFill>
        </p:spPr>
        <p:txBody>
          <a:bodyPr wrap="square">
            <a:spAutoFit/>
          </a:bodyPr>
          <a:lstStyle/>
          <a:p>
            <a:r>
              <a:rPr lang="ru-RU" sz="1200" dirty="0" smtClean="0"/>
              <a:t>Конструктивная деятельность «Постройка завода по переработке мусора»</a:t>
            </a:r>
            <a:endParaRPr lang="ru-RU" sz="1200" dirty="0"/>
          </a:p>
        </p:txBody>
      </p:sp>
      <p:sp>
        <p:nvSpPr>
          <p:cNvPr id="13" name="Прямоугольник 12"/>
          <p:cNvSpPr/>
          <p:nvPr/>
        </p:nvSpPr>
        <p:spPr>
          <a:xfrm rot="20700000" flipH="1">
            <a:off x="3779912" y="3212977"/>
            <a:ext cx="2088232" cy="276999"/>
          </a:xfrm>
          <a:prstGeom prst="rect">
            <a:avLst/>
          </a:prstGeom>
          <a:solidFill>
            <a:schemeClr val="bg1">
              <a:lumMod val="85000"/>
            </a:schemeClr>
          </a:solidFill>
        </p:spPr>
        <p:txBody>
          <a:bodyPr wrap="square">
            <a:spAutoFit/>
          </a:bodyPr>
          <a:lstStyle/>
          <a:p>
            <a:r>
              <a:rPr lang="ru-RU" sz="1200" dirty="0" smtClean="0"/>
              <a:t>Художественное творчество</a:t>
            </a:r>
            <a:endParaRPr lang="ru-RU" sz="1200" dirty="0"/>
          </a:p>
        </p:txBody>
      </p:sp>
      <p:sp>
        <p:nvSpPr>
          <p:cNvPr id="15" name="Прямоугольник 14"/>
          <p:cNvSpPr/>
          <p:nvPr/>
        </p:nvSpPr>
        <p:spPr>
          <a:xfrm rot="20700000" flipH="1">
            <a:off x="7236296" y="3284984"/>
            <a:ext cx="936104" cy="276999"/>
          </a:xfrm>
          <a:prstGeom prst="rect">
            <a:avLst/>
          </a:prstGeom>
          <a:solidFill>
            <a:schemeClr val="bg1">
              <a:lumMod val="85000"/>
            </a:schemeClr>
          </a:solidFill>
        </p:spPr>
        <p:txBody>
          <a:bodyPr wrap="square">
            <a:spAutoFit/>
          </a:bodyPr>
          <a:lstStyle/>
          <a:p>
            <a:r>
              <a:rPr lang="ru-RU" sz="1200" dirty="0" smtClean="0"/>
              <a:t>ФЭМП</a:t>
            </a:r>
            <a:endParaRPr lang="ru-RU" sz="1200" dirty="0"/>
          </a:p>
        </p:txBody>
      </p:sp>
      <p:sp>
        <p:nvSpPr>
          <p:cNvPr id="16" name="Прямоугольник 15"/>
          <p:cNvSpPr/>
          <p:nvPr/>
        </p:nvSpPr>
        <p:spPr>
          <a:xfrm rot="20700000" flipH="1">
            <a:off x="349082" y="6094589"/>
            <a:ext cx="2736304" cy="276999"/>
          </a:xfrm>
          <a:prstGeom prst="rect">
            <a:avLst/>
          </a:prstGeom>
          <a:solidFill>
            <a:schemeClr val="bg1">
              <a:lumMod val="85000"/>
            </a:schemeClr>
          </a:solidFill>
        </p:spPr>
        <p:txBody>
          <a:bodyPr wrap="square">
            <a:spAutoFit/>
          </a:bodyPr>
          <a:lstStyle/>
          <a:p>
            <a:r>
              <a:rPr lang="ru-RU" sz="1200" dirty="0" smtClean="0"/>
              <a:t>Познание. «Сюжетная игра «Магазин»</a:t>
            </a:r>
            <a:endParaRPr lang="ru-RU" sz="1200" dirty="0"/>
          </a:p>
        </p:txBody>
      </p:sp>
      <p:sp>
        <p:nvSpPr>
          <p:cNvPr id="17" name="Прямоугольник 16"/>
          <p:cNvSpPr/>
          <p:nvPr/>
        </p:nvSpPr>
        <p:spPr>
          <a:xfrm rot="20700000" flipH="1">
            <a:off x="3499672" y="6030933"/>
            <a:ext cx="2551218" cy="461665"/>
          </a:xfrm>
          <a:prstGeom prst="rect">
            <a:avLst/>
          </a:prstGeom>
          <a:solidFill>
            <a:schemeClr val="bg1">
              <a:lumMod val="85000"/>
            </a:schemeClr>
          </a:solidFill>
        </p:spPr>
        <p:txBody>
          <a:bodyPr wrap="square">
            <a:spAutoFit/>
          </a:bodyPr>
          <a:lstStyle/>
          <a:p>
            <a:r>
              <a:rPr lang="ru-RU" sz="1200" dirty="0" smtClean="0"/>
              <a:t> Рассказывание стихотворения по  </a:t>
            </a:r>
            <a:r>
              <a:rPr lang="ru-RU" sz="1200" dirty="0" err="1" smtClean="0"/>
              <a:t>мнемотаблице</a:t>
            </a:r>
            <a:endParaRPr lang="ru-RU" sz="1200" dirty="0"/>
          </a:p>
        </p:txBody>
      </p:sp>
      <p:sp>
        <p:nvSpPr>
          <p:cNvPr id="18" name="Прямоугольник 17"/>
          <p:cNvSpPr/>
          <p:nvPr/>
        </p:nvSpPr>
        <p:spPr>
          <a:xfrm rot="20700000" flipH="1">
            <a:off x="5940152" y="6021288"/>
            <a:ext cx="2664296" cy="461665"/>
          </a:xfrm>
          <a:prstGeom prst="rect">
            <a:avLst/>
          </a:prstGeom>
          <a:solidFill>
            <a:schemeClr val="bg1">
              <a:lumMod val="85000"/>
            </a:schemeClr>
          </a:solidFill>
        </p:spPr>
        <p:txBody>
          <a:bodyPr wrap="square">
            <a:spAutoFit/>
          </a:bodyPr>
          <a:lstStyle/>
          <a:p>
            <a:r>
              <a:rPr lang="ru-RU" sz="1200" dirty="0" smtClean="0"/>
              <a:t>Презентация «Куда уходит грязная вода?»</a:t>
            </a:r>
            <a:endParaRPr lang="ru-RU" sz="1200" dirty="0"/>
          </a:p>
        </p:txBody>
      </p:sp>
      <p:sp>
        <p:nvSpPr>
          <p:cNvPr id="19" name="Прямоугольник 18"/>
          <p:cNvSpPr/>
          <p:nvPr/>
        </p:nvSpPr>
        <p:spPr>
          <a:xfrm>
            <a:off x="3891589" y="476672"/>
            <a:ext cx="1360822" cy="369332"/>
          </a:xfrm>
          <a:prstGeom prst="rect">
            <a:avLst/>
          </a:prstGeom>
        </p:spPr>
        <p:txBody>
          <a:bodyPr wrap="square">
            <a:spAutoFit/>
          </a:bodyPr>
          <a:lstStyle/>
          <a:p>
            <a:r>
              <a:rPr lang="ru-RU" dirty="0" smtClean="0"/>
              <a:t>интеграция </a:t>
            </a:r>
            <a:endParaRPr lang="ru-RU"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p:cNvPicPr>
            <a:picLocks noChangeAspect="1" noChangeArrowheads="1"/>
          </p:cNvPicPr>
          <p:nvPr/>
        </p:nvPicPr>
        <p:blipFill>
          <a:blip r:embed="rId2" cstate="print"/>
          <a:srcRect/>
          <a:stretch>
            <a:fillRect/>
          </a:stretch>
        </p:blipFill>
        <p:spPr bwMode="auto">
          <a:xfrm>
            <a:off x="0" y="0"/>
            <a:ext cx="9144000" cy="6884479"/>
          </a:xfrm>
          <a:prstGeom prst="rect">
            <a:avLst/>
          </a:prstGeom>
          <a:noFill/>
          <a:ln w="9525">
            <a:noFill/>
            <a:miter lim="800000"/>
            <a:headEnd/>
            <a:tailEnd/>
          </a:ln>
        </p:spPr>
      </p:pic>
      <p:sp>
        <p:nvSpPr>
          <p:cNvPr id="5" name="Текст 4"/>
          <p:cNvSpPr>
            <a:spLocks noGrp="1"/>
          </p:cNvSpPr>
          <p:nvPr>
            <p:ph type="body" sz="half" idx="4294967295"/>
          </p:nvPr>
        </p:nvSpPr>
        <p:spPr>
          <a:xfrm>
            <a:off x="0" y="0"/>
            <a:ext cx="9144000" cy="6858000"/>
          </a:xfrm>
        </p:spPr>
        <p:txBody>
          <a:bodyPr>
            <a:noAutofit/>
          </a:bodyPr>
          <a:lstStyle/>
          <a:p>
            <a:pPr algn="ctr">
              <a:buNone/>
            </a:pPr>
            <a:r>
              <a:rPr lang="ru-RU" sz="2000" b="1" dirty="0" smtClean="0"/>
              <a:t> </a:t>
            </a:r>
            <a:endParaRPr lang="ru-RU" sz="2000" dirty="0"/>
          </a:p>
        </p:txBody>
      </p:sp>
      <p:sp>
        <p:nvSpPr>
          <p:cNvPr id="6" name="Прямоугольник 5"/>
          <p:cNvSpPr/>
          <p:nvPr/>
        </p:nvSpPr>
        <p:spPr>
          <a:xfrm>
            <a:off x="3443101" y="620688"/>
            <a:ext cx="2497051" cy="707886"/>
          </a:xfrm>
          <a:prstGeom prst="rect">
            <a:avLst/>
          </a:prstGeom>
        </p:spPr>
        <p:txBody>
          <a:bodyPr wrap="square">
            <a:spAutoFit/>
          </a:bodyPr>
          <a:lstStyle/>
          <a:p>
            <a:r>
              <a:rPr lang="ru-RU" sz="2000" b="1" dirty="0" smtClean="0">
                <a:latin typeface="Bookman Old Style" pitchFamily="18" charset="0"/>
              </a:rPr>
              <a:t>Работа с родителями</a:t>
            </a:r>
            <a:endParaRPr lang="ru-RU" sz="2000" b="1" dirty="0">
              <a:latin typeface="Bookman Old Style" pitchFamily="18" charset="0"/>
            </a:endParaRPr>
          </a:p>
        </p:txBody>
      </p:sp>
      <p:pic>
        <p:nvPicPr>
          <p:cNvPr id="3074" name="Picture 2"/>
          <p:cNvPicPr>
            <a:picLocks noChangeAspect="1" noChangeArrowheads="1"/>
          </p:cNvPicPr>
          <p:nvPr/>
        </p:nvPicPr>
        <p:blipFill>
          <a:blip r:embed="rId3" cstate="print"/>
          <a:srcRect/>
          <a:stretch>
            <a:fillRect/>
          </a:stretch>
        </p:blipFill>
        <p:spPr bwMode="auto">
          <a:xfrm>
            <a:off x="6660232" y="476673"/>
            <a:ext cx="1944216" cy="2592289"/>
          </a:xfrm>
          <a:prstGeom prst="rect">
            <a:avLst/>
          </a:prstGeom>
          <a:noFill/>
          <a:ln w="9525">
            <a:noFill/>
            <a:miter lim="800000"/>
            <a:headEnd/>
            <a:tailEnd/>
          </a:ln>
        </p:spPr>
      </p:pic>
      <p:pic>
        <p:nvPicPr>
          <p:cNvPr id="8" name="Picture 2"/>
          <p:cNvPicPr>
            <a:picLocks noChangeAspect="1" noChangeArrowheads="1"/>
          </p:cNvPicPr>
          <p:nvPr/>
        </p:nvPicPr>
        <p:blipFill>
          <a:blip r:embed="rId4" cstate="print"/>
          <a:srcRect/>
          <a:stretch>
            <a:fillRect/>
          </a:stretch>
        </p:blipFill>
        <p:spPr bwMode="auto">
          <a:xfrm>
            <a:off x="467544" y="476672"/>
            <a:ext cx="1800200" cy="2400267"/>
          </a:xfrm>
          <a:prstGeom prst="rect">
            <a:avLst/>
          </a:prstGeom>
          <a:noFill/>
          <a:ln w="9525">
            <a:noFill/>
            <a:miter lim="800000"/>
            <a:headEnd/>
            <a:tailEnd/>
          </a:ln>
        </p:spPr>
      </p:pic>
      <p:pic>
        <p:nvPicPr>
          <p:cNvPr id="9" name="Рисунок 8" descr="C:\Users\User\Desktop\для проекта\20171108_180255.jpg"/>
          <p:cNvPicPr/>
          <p:nvPr/>
        </p:nvPicPr>
        <p:blipFill>
          <a:blip r:embed="rId5" cstate="print"/>
          <a:srcRect/>
          <a:stretch>
            <a:fillRect/>
          </a:stretch>
        </p:blipFill>
        <p:spPr bwMode="auto">
          <a:xfrm rot="5400000">
            <a:off x="2267744" y="1556792"/>
            <a:ext cx="2304256" cy="1872208"/>
          </a:xfrm>
          <a:prstGeom prst="rect">
            <a:avLst/>
          </a:prstGeom>
          <a:noFill/>
          <a:ln w="9525">
            <a:noFill/>
            <a:miter lim="800000"/>
            <a:headEnd/>
            <a:tailEnd/>
          </a:ln>
        </p:spPr>
      </p:pic>
      <p:pic>
        <p:nvPicPr>
          <p:cNvPr id="10" name="Рисунок 9" descr="C:\Users\User\Desktop\для проекта\20171116_183011.jpg"/>
          <p:cNvPicPr/>
          <p:nvPr/>
        </p:nvPicPr>
        <p:blipFill>
          <a:blip r:embed="rId6" cstate="print"/>
          <a:srcRect/>
          <a:stretch>
            <a:fillRect/>
          </a:stretch>
        </p:blipFill>
        <p:spPr bwMode="auto">
          <a:xfrm rot="5400000">
            <a:off x="6192180" y="4041068"/>
            <a:ext cx="2520280" cy="2160240"/>
          </a:xfrm>
          <a:prstGeom prst="rect">
            <a:avLst/>
          </a:prstGeom>
          <a:noFill/>
          <a:ln w="9525">
            <a:noFill/>
            <a:miter lim="800000"/>
            <a:headEnd/>
            <a:tailEnd/>
          </a:ln>
        </p:spPr>
      </p:pic>
      <p:pic>
        <p:nvPicPr>
          <p:cNvPr id="12" name="Рисунок 11"/>
          <p:cNvPicPr/>
          <p:nvPr/>
        </p:nvPicPr>
        <p:blipFill>
          <a:blip r:embed="rId7" cstate="print"/>
          <a:srcRect/>
          <a:stretch>
            <a:fillRect/>
          </a:stretch>
        </p:blipFill>
        <p:spPr bwMode="auto">
          <a:xfrm>
            <a:off x="2987824" y="4077072"/>
            <a:ext cx="2808312" cy="2376155"/>
          </a:xfrm>
          <a:prstGeom prst="rect">
            <a:avLst/>
          </a:prstGeom>
          <a:noFill/>
          <a:ln w="9525">
            <a:noFill/>
            <a:miter lim="800000"/>
            <a:headEnd/>
            <a:tailEnd/>
          </a:ln>
        </p:spPr>
      </p:pic>
      <p:pic>
        <p:nvPicPr>
          <p:cNvPr id="11" name="Рисунок 10" descr="C:\Users\User\Desktop\для проекта\20171108_175348.jpg"/>
          <p:cNvPicPr/>
          <p:nvPr/>
        </p:nvPicPr>
        <p:blipFill>
          <a:blip r:embed="rId8" cstate="print"/>
          <a:srcRect/>
          <a:stretch>
            <a:fillRect/>
          </a:stretch>
        </p:blipFill>
        <p:spPr bwMode="auto">
          <a:xfrm rot="5400000">
            <a:off x="4247963" y="1664806"/>
            <a:ext cx="2304257" cy="1656184"/>
          </a:xfrm>
          <a:prstGeom prst="rect">
            <a:avLst/>
          </a:prstGeom>
          <a:noFill/>
          <a:ln w="9525">
            <a:noFill/>
            <a:miter lim="800000"/>
            <a:headEnd/>
            <a:tailEnd/>
          </a:ln>
        </p:spPr>
      </p:pic>
      <p:pic>
        <p:nvPicPr>
          <p:cNvPr id="13" name="Рисунок 12" descr="C:\Users\User\Desktop\для проекта\20171113_094020.jpg"/>
          <p:cNvPicPr/>
          <p:nvPr/>
        </p:nvPicPr>
        <p:blipFill>
          <a:blip r:embed="rId9" cstate="print"/>
          <a:srcRect/>
          <a:stretch>
            <a:fillRect/>
          </a:stretch>
        </p:blipFill>
        <p:spPr bwMode="auto">
          <a:xfrm rot="5400000">
            <a:off x="143508" y="4185087"/>
            <a:ext cx="2448272" cy="1944216"/>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p:cNvPicPr>
            <a:picLocks noChangeAspect="1" noChangeArrowheads="1"/>
          </p:cNvPicPr>
          <p:nvPr/>
        </p:nvPicPr>
        <p:blipFill>
          <a:blip r:embed="rId2" cstate="print"/>
          <a:srcRect/>
          <a:stretch>
            <a:fillRect/>
          </a:stretch>
        </p:blipFill>
        <p:spPr bwMode="auto">
          <a:xfrm>
            <a:off x="0" y="-26479"/>
            <a:ext cx="9144000" cy="6884479"/>
          </a:xfrm>
          <a:prstGeom prst="rect">
            <a:avLst/>
          </a:prstGeom>
          <a:noFill/>
          <a:ln w="9525">
            <a:noFill/>
            <a:miter lim="800000"/>
            <a:headEnd/>
            <a:tailEnd/>
          </a:ln>
        </p:spPr>
      </p:pic>
      <p:sp>
        <p:nvSpPr>
          <p:cNvPr id="5" name="Текст 4"/>
          <p:cNvSpPr>
            <a:spLocks noGrp="1"/>
          </p:cNvSpPr>
          <p:nvPr>
            <p:ph type="body" sz="half" idx="4294967295"/>
          </p:nvPr>
        </p:nvSpPr>
        <p:spPr>
          <a:xfrm>
            <a:off x="0" y="0"/>
            <a:ext cx="9144000" cy="6858000"/>
          </a:xfrm>
        </p:spPr>
        <p:txBody>
          <a:bodyPr>
            <a:noAutofit/>
          </a:bodyPr>
          <a:lstStyle/>
          <a:p>
            <a:pPr algn="ctr">
              <a:buNone/>
            </a:pPr>
            <a:r>
              <a:rPr lang="ru-RU" sz="2000" b="1" dirty="0" smtClean="0"/>
              <a:t>     </a:t>
            </a:r>
            <a:endParaRPr lang="ru-RU" sz="2000" dirty="0"/>
          </a:p>
        </p:txBody>
      </p:sp>
      <p:sp>
        <p:nvSpPr>
          <p:cNvPr id="7" name="Прямоугольник 6"/>
          <p:cNvSpPr/>
          <p:nvPr/>
        </p:nvSpPr>
        <p:spPr>
          <a:xfrm>
            <a:off x="683568" y="3501008"/>
            <a:ext cx="8748463" cy="369332"/>
          </a:xfrm>
          <a:prstGeom prst="rect">
            <a:avLst/>
          </a:prstGeom>
        </p:spPr>
        <p:txBody>
          <a:bodyPr wrap="square">
            <a:spAutoFit/>
          </a:bodyPr>
          <a:lstStyle/>
          <a:p>
            <a:pPr algn="ctr"/>
            <a:r>
              <a:rPr lang="ru-RU" dirty="0" smtClean="0"/>
              <a:t> </a:t>
            </a:r>
            <a:endParaRPr lang="ru-RU" dirty="0"/>
          </a:p>
        </p:txBody>
      </p:sp>
      <p:pic>
        <p:nvPicPr>
          <p:cNvPr id="6" name="Рисунок 5" descr="C:\Users\User\AppData\Local\Temp\Temp1_23-11-2017_19-43-58.zip\DSC05612.JPG"/>
          <p:cNvPicPr/>
          <p:nvPr/>
        </p:nvPicPr>
        <p:blipFill>
          <a:blip r:embed="rId3" cstate="print"/>
          <a:srcRect/>
          <a:stretch>
            <a:fillRect/>
          </a:stretch>
        </p:blipFill>
        <p:spPr bwMode="auto">
          <a:xfrm>
            <a:off x="323528" y="1412776"/>
            <a:ext cx="2376264" cy="2105125"/>
          </a:xfrm>
          <a:prstGeom prst="rect">
            <a:avLst/>
          </a:prstGeom>
          <a:noFill/>
          <a:ln w="9525">
            <a:noFill/>
            <a:miter lim="800000"/>
            <a:headEnd/>
            <a:tailEnd/>
          </a:ln>
        </p:spPr>
      </p:pic>
      <p:pic>
        <p:nvPicPr>
          <p:cNvPr id="8" name="Рисунок 7" descr="C:\Users\User\AppData\Local\Temp\Temp1_23-11-2017_19-42-50.zip\DSC05596.JPG"/>
          <p:cNvPicPr/>
          <p:nvPr/>
        </p:nvPicPr>
        <p:blipFill>
          <a:blip r:embed="rId4" cstate="print"/>
          <a:srcRect/>
          <a:stretch>
            <a:fillRect/>
          </a:stretch>
        </p:blipFill>
        <p:spPr bwMode="auto">
          <a:xfrm rot="5400000">
            <a:off x="6148008" y="4373274"/>
            <a:ext cx="2608624" cy="2016224"/>
          </a:xfrm>
          <a:prstGeom prst="rect">
            <a:avLst/>
          </a:prstGeom>
          <a:noFill/>
          <a:ln w="9525">
            <a:noFill/>
            <a:miter lim="800000"/>
            <a:headEnd/>
            <a:tailEnd/>
          </a:ln>
        </p:spPr>
      </p:pic>
      <p:pic>
        <p:nvPicPr>
          <p:cNvPr id="9" name="Рисунок 8" descr="C:\Users\User\AppData\Local\Temp\Temp1_23-11-2017_19-43-58.zip\DSC05607.JPG"/>
          <p:cNvPicPr/>
          <p:nvPr/>
        </p:nvPicPr>
        <p:blipFill>
          <a:blip r:embed="rId5" cstate="print"/>
          <a:srcRect/>
          <a:stretch>
            <a:fillRect/>
          </a:stretch>
        </p:blipFill>
        <p:spPr bwMode="auto">
          <a:xfrm>
            <a:off x="5508104" y="1268760"/>
            <a:ext cx="2448272" cy="2088232"/>
          </a:xfrm>
          <a:prstGeom prst="rect">
            <a:avLst/>
          </a:prstGeom>
          <a:noFill/>
          <a:ln w="9525">
            <a:noFill/>
            <a:miter lim="800000"/>
            <a:headEnd/>
            <a:tailEnd/>
          </a:ln>
        </p:spPr>
      </p:pic>
      <p:pic>
        <p:nvPicPr>
          <p:cNvPr id="10" name="Рисунок 9" descr="C:\Users\User\AppData\Local\Temp\Temp1_23-11-2017_19-43-58.zip\DSC05598.JPG"/>
          <p:cNvPicPr/>
          <p:nvPr/>
        </p:nvPicPr>
        <p:blipFill>
          <a:blip r:embed="rId6" cstate="print"/>
          <a:srcRect/>
          <a:stretch>
            <a:fillRect/>
          </a:stretch>
        </p:blipFill>
        <p:spPr bwMode="auto">
          <a:xfrm rot="5400000">
            <a:off x="4497682" y="4007374"/>
            <a:ext cx="2684333" cy="2247666"/>
          </a:xfrm>
          <a:prstGeom prst="rect">
            <a:avLst/>
          </a:prstGeom>
          <a:noFill/>
          <a:ln w="9525">
            <a:noFill/>
            <a:miter lim="800000"/>
            <a:headEnd/>
            <a:tailEnd/>
          </a:ln>
        </p:spPr>
      </p:pic>
      <p:pic>
        <p:nvPicPr>
          <p:cNvPr id="11" name="Рисунок 10" descr="C:\Users\User\AppData\Local\Temp\Temp1_23-11-2017_19-41-35.zip\DSC05583.JPG"/>
          <p:cNvPicPr/>
          <p:nvPr/>
        </p:nvPicPr>
        <p:blipFill>
          <a:blip r:embed="rId7" cstate="print"/>
          <a:srcRect/>
          <a:stretch>
            <a:fillRect/>
          </a:stretch>
        </p:blipFill>
        <p:spPr bwMode="auto">
          <a:xfrm rot="5400000">
            <a:off x="2771801" y="1556793"/>
            <a:ext cx="2376262" cy="1656184"/>
          </a:xfrm>
          <a:prstGeom prst="rect">
            <a:avLst/>
          </a:prstGeom>
          <a:noFill/>
          <a:ln w="9525">
            <a:noFill/>
            <a:miter lim="800000"/>
            <a:headEnd/>
            <a:tailEnd/>
          </a:ln>
        </p:spPr>
      </p:pic>
      <p:pic>
        <p:nvPicPr>
          <p:cNvPr id="12" name="Рисунок 11" descr="C:\Users\User\AppData\Local\Temp\Temp1_23-11-2017_19-42-50.zip\DSC05588.JPG"/>
          <p:cNvPicPr/>
          <p:nvPr/>
        </p:nvPicPr>
        <p:blipFill>
          <a:blip r:embed="rId8" cstate="print"/>
          <a:srcRect/>
          <a:stretch>
            <a:fillRect/>
          </a:stretch>
        </p:blipFill>
        <p:spPr bwMode="auto">
          <a:xfrm rot="5400000">
            <a:off x="323528" y="3861048"/>
            <a:ext cx="2448272" cy="2160240"/>
          </a:xfrm>
          <a:prstGeom prst="rect">
            <a:avLst/>
          </a:prstGeom>
          <a:noFill/>
          <a:ln w="9525">
            <a:noFill/>
            <a:miter lim="800000"/>
            <a:headEnd/>
            <a:tailEnd/>
          </a:ln>
        </p:spPr>
      </p:pic>
      <p:sp>
        <p:nvSpPr>
          <p:cNvPr id="13" name="Прямоугольник 12"/>
          <p:cNvSpPr/>
          <p:nvPr/>
        </p:nvSpPr>
        <p:spPr>
          <a:xfrm>
            <a:off x="467544" y="260648"/>
            <a:ext cx="8352928" cy="923330"/>
          </a:xfrm>
          <a:prstGeom prst="rect">
            <a:avLst/>
          </a:prstGeom>
        </p:spPr>
        <p:txBody>
          <a:bodyPr wrap="square">
            <a:spAutoFit/>
          </a:bodyPr>
          <a:lstStyle/>
          <a:p>
            <a:pPr>
              <a:buNone/>
            </a:pPr>
            <a:r>
              <a:rPr lang="ru-RU" b="1" dirty="0" smtClean="0"/>
              <a:t>3 этап (16.11.17)</a:t>
            </a:r>
            <a:endParaRPr lang="ru-RU" dirty="0" smtClean="0"/>
          </a:p>
          <a:p>
            <a:pPr>
              <a:buNone/>
            </a:pPr>
            <a:r>
              <a:rPr lang="ru-RU" dirty="0" smtClean="0"/>
              <a:t>– обобщающий (заключительный). Обобщение результатов работы в игровой форме, анализ, закрепление полученных знаний, формулировка выводов.</a:t>
            </a:r>
            <a:endParaRPr lang="ru-RU" dirty="0"/>
          </a:p>
        </p:txBody>
      </p:sp>
      <p:pic>
        <p:nvPicPr>
          <p:cNvPr id="14" name="Рисунок 13" descr="C:\Users\User\AppData\Local\Temp\Temp1_23-11-2017_19-41-35.zip\DSC05585.JPG"/>
          <p:cNvPicPr/>
          <p:nvPr/>
        </p:nvPicPr>
        <p:blipFill>
          <a:blip r:embed="rId9" cstate="print"/>
          <a:srcRect/>
          <a:stretch>
            <a:fillRect/>
          </a:stretch>
        </p:blipFill>
        <p:spPr bwMode="auto">
          <a:xfrm rot="5400000">
            <a:off x="2382013" y="4322843"/>
            <a:ext cx="2543522" cy="2195996"/>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p:cNvPicPr>
            <a:picLocks noChangeAspect="1" noChangeArrowheads="1"/>
          </p:cNvPicPr>
          <p:nvPr/>
        </p:nvPicPr>
        <p:blipFill>
          <a:blip r:embed="rId2" cstate="print"/>
          <a:srcRect/>
          <a:stretch>
            <a:fillRect/>
          </a:stretch>
        </p:blipFill>
        <p:spPr bwMode="auto">
          <a:xfrm>
            <a:off x="-27348" y="1"/>
            <a:ext cx="9171347" cy="6858000"/>
          </a:xfrm>
          <a:prstGeom prst="rect">
            <a:avLst/>
          </a:prstGeom>
          <a:noFill/>
          <a:ln w="9525">
            <a:noFill/>
            <a:miter lim="800000"/>
            <a:headEnd/>
            <a:tailEnd/>
          </a:ln>
        </p:spPr>
      </p:pic>
      <p:pic>
        <p:nvPicPr>
          <p:cNvPr id="3" name="Рисунок 2" descr="C:\Users\User\Desktop\для проекта\20171115_140226.jpg"/>
          <p:cNvPicPr/>
          <p:nvPr/>
        </p:nvPicPr>
        <p:blipFill>
          <a:blip r:embed="rId3" cstate="print"/>
          <a:srcRect/>
          <a:stretch>
            <a:fillRect/>
          </a:stretch>
        </p:blipFill>
        <p:spPr bwMode="auto">
          <a:xfrm rot="5400000">
            <a:off x="2627784" y="1412776"/>
            <a:ext cx="4032448" cy="3600400"/>
          </a:xfrm>
          <a:prstGeom prst="rect">
            <a:avLst/>
          </a:prstGeom>
          <a:noFill/>
          <a:ln w="9525">
            <a:noFill/>
            <a:miter lim="800000"/>
            <a:headEnd/>
            <a:tailEnd/>
          </a:ln>
        </p:spPr>
      </p:pic>
      <p:pic>
        <p:nvPicPr>
          <p:cNvPr id="5" name="Рисунок 4" descr="C:\Users\User\AppData\Local\Microsoft\Windows\INetCache\Content.Word\20171120_072832.jpg"/>
          <p:cNvPicPr/>
          <p:nvPr/>
        </p:nvPicPr>
        <p:blipFill>
          <a:blip r:embed="rId4" cstate="print"/>
          <a:srcRect/>
          <a:stretch>
            <a:fillRect/>
          </a:stretch>
        </p:blipFill>
        <p:spPr bwMode="auto">
          <a:xfrm rot="5400000">
            <a:off x="791581" y="4733765"/>
            <a:ext cx="2304254" cy="1944216"/>
          </a:xfrm>
          <a:prstGeom prst="rect">
            <a:avLst/>
          </a:prstGeom>
          <a:noFill/>
          <a:ln w="9525">
            <a:noFill/>
            <a:miter lim="800000"/>
            <a:headEnd/>
            <a:tailEnd/>
          </a:ln>
        </p:spPr>
      </p:pic>
      <p:pic>
        <p:nvPicPr>
          <p:cNvPr id="6" name="Рисунок 5" descr="C:\Users\User\AppData\Local\Microsoft\Windows\INetCache\Content.Word\20171120_073600.jpg"/>
          <p:cNvPicPr/>
          <p:nvPr/>
        </p:nvPicPr>
        <p:blipFill>
          <a:blip r:embed="rId5" cstate="print"/>
          <a:srcRect/>
          <a:stretch>
            <a:fillRect/>
          </a:stretch>
        </p:blipFill>
        <p:spPr bwMode="auto">
          <a:xfrm rot="5400000">
            <a:off x="-125191" y="2509566"/>
            <a:ext cx="2736305" cy="1982884"/>
          </a:xfrm>
          <a:prstGeom prst="rect">
            <a:avLst/>
          </a:prstGeom>
          <a:noFill/>
          <a:ln w="9525">
            <a:noFill/>
            <a:miter lim="800000"/>
            <a:headEnd/>
            <a:tailEnd/>
          </a:ln>
        </p:spPr>
      </p:pic>
      <p:pic>
        <p:nvPicPr>
          <p:cNvPr id="7" name="Рисунок 6" descr="C:\Users\User\AppData\Local\Microsoft\Windows\INetCache\Content.Word\20171120_074131.jpg"/>
          <p:cNvPicPr/>
          <p:nvPr/>
        </p:nvPicPr>
        <p:blipFill>
          <a:blip r:embed="rId6" cstate="print"/>
          <a:srcRect/>
          <a:stretch>
            <a:fillRect/>
          </a:stretch>
        </p:blipFill>
        <p:spPr bwMode="auto">
          <a:xfrm rot="5400000">
            <a:off x="539550" y="620690"/>
            <a:ext cx="2376266" cy="1800199"/>
          </a:xfrm>
          <a:prstGeom prst="rect">
            <a:avLst/>
          </a:prstGeom>
          <a:noFill/>
          <a:ln w="9525">
            <a:noFill/>
            <a:miter lim="800000"/>
            <a:headEnd/>
            <a:tailEnd/>
          </a:ln>
        </p:spPr>
      </p:pic>
      <p:pic>
        <p:nvPicPr>
          <p:cNvPr id="8" name="Рисунок 7" descr="C:\Users\User\AppData\Local\Microsoft\Windows\INetCache\Content.Word\20171120_072433.jpg"/>
          <p:cNvPicPr/>
          <p:nvPr/>
        </p:nvPicPr>
        <p:blipFill>
          <a:blip r:embed="rId7" cstate="print"/>
          <a:srcRect/>
          <a:stretch>
            <a:fillRect/>
          </a:stretch>
        </p:blipFill>
        <p:spPr bwMode="auto">
          <a:xfrm rot="5400000">
            <a:off x="5982462" y="4826849"/>
            <a:ext cx="2348880" cy="1713421"/>
          </a:xfrm>
          <a:prstGeom prst="rect">
            <a:avLst/>
          </a:prstGeom>
          <a:noFill/>
          <a:ln w="9525">
            <a:noFill/>
            <a:miter lim="800000"/>
            <a:headEnd/>
            <a:tailEnd/>
          </a:ln>
        </p:spPr>
      </p:pic>
      <p:pic>
        <p:nvPicPr>
          <p:cNvPr id="9" name="Рисунок 8" descr="C:\Users\User\AppData\Local\Microsoft\Windows\INetCache\Content.Word\20171120_074951.jpg"/>
          <p:cNvPicPr/>
          <p:nvPr/>
        </p:nvPicPr>
        <p:blipFill>
          <a:blip r:embed="rId8" cstate="print"/>
          <a:srcRect/>
          <a:stretch>
            <a:fillRect/>
          </a:stretch>
        </p:blipFill>
        <p:spPr bwMode="auto">
          <a:xfrm rot="5400000">
            <a:off x="6881367" y="2991841"/>
            <a:ext cx="2366042" cy="1656184"/>
          </a:xfrm>
          <a:prstGeom prst="rect">
            <a:avLst/>
          </a:prstGeom>
          <a:noFill/>
          <a:ln w="9525">
            <a:noFill/>
            <a:miter lim="800000"/>
            <a:headEnd/>
            <a:tailEnd/>
          </a:ln>
        </p:spPr>
      </p:pic>
      <p:pic>
        <p:nvPicPr>
          <p:cNvPr id="10" name="Рисунок 9" descr="C:\Users\User\AppData\Local\Microsoft\Windows\INetCache\Content.Word\20171120_071906.jpg"/>
          <p:cNvPicPr/>
          <p:nvPr/>
        </p:nvPicPr>
        <p:blipFill>
          <a:blip r:embed="rId9" cstate="print"/>
          <a:srcRect/>
          <a:stretch>
            <a:fillRect/>
          </a:stretch>
        </p:blipFill>
        <p:spPr bwMode="auto">
          <a:xfrm rot="5400000">
            <a:off x="6406131" y="586758"/>
            <a:ext cx="2380409" cy="1872208"/>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41314" name="Picture 2"/>
          <p:cNvPicPr>
            <a:picLocks noGrp="1" noChangeAspect="1" noChangeArrowheads="1"/>
          </p:cNvPicPr>
          <p:nvPr>
            <p:ph idx="1"/>
          </p:nvPr>
        </p:nvPicPr>
        <p:blipFill>
          <a:blip r:embed="rId2" cstate="print"/>
          <a:srcRect/>
          <a:stretch>
            <a:fillRect/>
          </a:stretch>
        </p:blipFill>
        <p:spPr bwMode="auto">
          <a:xfrm>
            <a:off x="0" y="0"/>
            <a:ext cx="9506720" cy="6858000"/>
          </a:xfrm>
          <a:prstGeom prst="rect">
            <a:avLst/>
          </a:prstGeom>
          <a:noFill/>
          <a:ln w="9525">
            <a:noFill/>
            <a:miter lim="800000"/>
            <a:headEnd/>
            <a:tailEnd/>
          </a:ln>
        </p:spPr>
      </p:pic>
      <p:sp>
        <p:nvSpPr>
          <p:cNvPr id="5" name="Прямоугольник 4"/>
          <p:cNvSpPr/>
          <p:nvPr/>
        </p:nvSpPr>
        <p:spPr>
          <a:xfrm>
            <a:off x="1043608" y="1052736"/>
            <a:ext cx="7416824" cy="5632311"/>
          </a:xfrm>
          <a:prstGeom prst="rect">
            <a:avLst/>
          </a:prstGeom>
        </p:spPr>
        <p:txBody>
          <a:bodyPr wrap="square">
            <a:spAutoFit/>
          </a:bodyPr>
          <a:lstStyle/>
          <a:p>
            <a:pPr algn="ctr"/>
            <a:r>
              <a:rPr lang="ru-RU" sz="2400" b="1" dirty="0" smtClean="0">
                <a:latin typeface="Bookman Old Style" pitchFamily="18" charset="0"/>
              </a:rPr>
              <a:t>Актуальность.</a:t>
            </a:r>
            <a:r>
              <a:rPr lang="ru-RU" sz="2400" dirty="0" smtClean="0">
                <a:latin typeface="Bookman Old Style" pitchFamily="18" charset="0"/>
              </a:rPr>
              <a:t>  </a:t>
            </a:r>
          </a:p>
          <a:p>
            <a:pPr algn="ctr"/>
            <a:r>
              <a:rPr lang="ru-RU" sz="2400" dirty="0" smtClean="0">
                <a:latin typeface="Bookman Old Style" pitchFamily="18" charset="0"/>
              </a:rPr>
              <a:t>В настоящее время проблема экологического воспитания дошкольников приобретает особую остроту и актуальность. Современные дети в силу своей чрезмерной активности самостоятельно не всегда могут найти ответ на интересующие их вопросы. Интерес их неустойчив. Познавательная активность чаще всего непроизвольная. Поэтому взрослым необходимо создать условия, для того чтобы сформировать навыки правильного поведения детей в природе.  Осознанно-правильное отношение детей к природе строится на чувственном ее восприятии, эмоциональном отношении к ней.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9" name="Picture 3"/>
          <p:cNvPicPr>
            <a:picLocks noGrp="1" noChangeAspect="1" noChangeArrowheads="1"/>
          </p:cNvPicPr>
          <p:nvPr>
            <p:ph idx="4294967295"/>
          </p:nvPr>
        </p:nvPicPr>
        <p:blipFill>
          <a:blip r:embed="rId2" cstate="print"/>
          <a:srcRect/>
          <a:stretch>
            <a:fillRect/>
          </a:stretch>
        </p:blipFill>
        <p:spPr bwMode="auto">
          <a:xfrm>
            <a:off x="539552" y="3717032"/>
            <a:ext cx="2016125" cy="2049462"/>
          </a:xfrm>
          <a:prstGeom prst="rect">
            <a:avLst/>
          </a:prstGeom>
          <a:noFill/>
          <a:ln w="9525">
            <a:noFill/>
            <a:miter lim="800000"/>
            <a:headEnd/>
            <a:tailEnd/>
          </a:ln>
        </p:spPr>
      </p:pic>
      <p:sp>
        <p:nvSpPr>
          <p:cNvPr id="5" name="Прямоугольник 4"/>
          <p:cNvSpPr/>
          <p:nvPr/>
        </p:nvSpPr>
        <p:spPr>
          <a:xfrm>
            <a:off x="2286000" y="2274838"/>
            <a:ext cx="4572000" cy="2862322"/>
          </a:xfrm>
          <a:prstGeom prst="rect">
            <a:avLst/>
          </a:prstGeom>
        </p:spPr>
        <p:txBody>
          <a:bodyPr>
            <a:spAutoFit/>
          </a:bodyPr>
          <a:lstStyle/>
          <a:p>
            <a:pPr algn="ctr"/>
            <a:r>
              <a:rPr lang="ru-RU" sz="2000" dirty="0" smtClean="0">
                <a:latin typeface="Constantia" pitchFamily="18" charset="0"/>
              </a:rPr>
              <a:t>Проблема утилизации и переработки мусора актуальна во всём мире, поэтому необходимо привлечение внимания к проблемам загрязнения окружающей среды, проявление инициативы в решении задач по охране окружающей среды, вовлечение в практическую природоохранную деятельность.</a:t>
            </a:r>
            <a:endParaRPr lang="ru-RU" sz="2000" dirty="0">
              <a:latin typeface="Constantia" pitchFamily="18" charset="0"/>
            </a:endParaRPr>
          </a:p>
        </p:txBody>
      </p:sp>
      <p:pic>
        <p:nvPicPr>
          <p:cNvPr id="7" name="Picture 4" descr="Картинки по запросу спасем мир от мусора"/>
          <p:cNvPicPr>
            <a:picLocks noChangeAspect="1" noChangeArrowheads="1"/>
          </p:cNvPicPr>
          <p:nvPr/>
        </p:nvPicPr>
        <p:blipFill>
          <a:blip r:embed="rId3" cstate="print"/>
          <a:srcRect/>
          <a:stretch>
            <a:fillRect/>
          </a:stretch>
        </p:blipFill>
        <p:spPr bwMode="auto">
          <a:xfrm>
            <a:off x="4572000" y="188640"/>
            <a:ext cx="4104456" cy="2088232"/>
          </a:xfrm>
          <a:prstGeom prst="rect">
            <a:avLst/>
          </a:prstGeom>
          <a:noFill/>
        </p:spPr>
      </p:pic>
      <p:pic>
        <p:nvPicPr>
          <p:cNvPr id="142340" name="Picture 4"/>
          <p:cNvPicPr>
            <a:picLocks noChangeAspect="1" noChangeArrowheads="1"/>
          </p:cNvPicPr>
          <p:nvPr/>
        </p:nvPicPr>
        <p:blipFill>
          <a:blip r:embed="rId4" cstate="print"/>
          <a:srcRect/>
          <a:stretch>
            <a:fillRect/>
          </a:stretch>
        </p:blipFill>
        <p:spPr bwMode="auto">
          <a:xfrm>
            <a:off x="323528" y="158256"/>
            <a:ext cx="3456384" cy="2166265"/>
          </a:xfrm>
          <a:prstGeom prst="rect">
            <a:avLst/>
          </a:prstGeom>
          <a:noFill/>
          <a:ln w="9525">
            <a:noFill/>
            <a:miter lim="800000"/>
            <a:headEnd/>
            <a:tailEnd/>
          </a:ln>
        </p:spPr>
      </p:pic>
      <p:pic>
        <p:nvPicPr>
          <p:cNvPr id="142341" name="Picture 5"/>
          <p:cNvPicPr>
            <a:picLocks noChangeAspect="1" noChangeArrowheads="1"/>
          </p:cNvPicPr>
          <p:nvPr/>
        </p:nvPicPr>
        <p:blipFill>
          <a:blip r:embed="rId5" cstate="print"/>
          <a:srcRect/>
          <a:stretch>
            <a:fillRect/>
          </a:stretch>
        </p:blipFill>
        <p:spPr bwMode="auto">
          <a:xfrm>
            <a:off x="6592432" y="3789040"/>
            <a:ext cx="2278842" cy="2088233"/>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43362" name="Picture 2"/>
          <p:cNvPicPr>
            <a:picLocks noGrp="1" noChangeAspect="1" noChangeArrowheads="1"/>
          </p:cNvPicPr>
          <p:nvPr>
            <p:ph idx="1"/>
          </p:nvPr>
        </p:nvPicPr>
        <p:blipFill>
          <a:blip r:embed="rId2" cstate="print"/>
          <a:srcRect/>
          <a:stretch>
            <a:fillRect/>
          </a:stretch>
        </p:blipFill>
        <p:spPr bwMode="auto">
          <a:xfrm>
            <a:off x="20443" y="0"/>
            <a:ext cx="9123557" cy="6858000"/>
          </a:xfrm>
          <a:prstGeom prst="rect">
            <a:avLst/>
          </a:prstGeom>
          <a:noFill/>
          <a:ln w="9525">
            <a:noFill/>
            <a:miter lim="800000"/>
            <a:headEnd/>
            <a:tailEnd/>
          </a:ln>
        </p:spPr>
      </p:pic>
      <p:sp>
        <p:nvSpPr>
          <p:cNvPr id="5" name="Прямоугольник 4"/>
          <p:cNvSpPr/>
          <p:nvPr/>
        </p:nvSpPr>
        <p:spPr>
          <a:xfrm>
            <a:off x="971600" y="335846"/>
            <a:ext cx="7344816" cy="5909310"/>
          </a:xfrm>
          <a:prstGeom prst="rect">
            <a:avLst/>
          </a:prstGeom>
        </p:spPr>
        <p:txBody>
          <a:bodyPr wrap="square">
            <a:spAutoFit/>
          </a:bodyPr>
          <a:lstStyle/>
          <a:p>
            <a:r>
              <a:rPr lang="ru-RU" b="1" dirty="0" smtClean="0">
                <a:latin typeface="Bookman Old Style" pitchFamily="18" charset="0"/>
              </a:rPr>
              <a:t>Цель:</a:t>
            </a:r>
            <a:r>
              <a:rPr lang="ru-RU" dirty="0" smtClean="0">
                <a:latin typeface="Bookman Old Style" pitchFamily="18" charset="0"/>
              </a:rPr>
              <a:t> формирование знаний детей</a:t>
            </a:r>
          </a:p>
          <a:p>
            <a:r>
              <a:rPr lang="ru-RU" dirty="0" smtClean="0">
                <a:latin typeface="Bookman Old Style" pitchFamily="18" charset="0"/>
              </a:rPr>
              <a:t> о взаимозависимости мира природы</a:t>
            </a:r>
          </a:p>
          <a:p>
            <a:r>
              <a:rPr lang="ru-RU" dirty="0" smtClean="0">
                <a:latin typeface="Bookman Old Style" pitchFamily="18" charset="0"/>
              </a:rPr>
              <a:t> и деятельности человека     </a:t>
            </a:r>
          </a:p>
          <a:p>
            <a:pPr fontAlgn="base"/>
            <a:r>
              <a:rPr lang="ru-RU" dirty="0" smtClean="0">
                <a:latin typeface="Bookman Old Style" pitchFamily="18" charset="0"/>
              </a:rPr>
              <a:t> </a:t>
            </a:r>
          </a:p>
          <a:p>
            <a:pPr fontAlgn="base"/>
            <a:endParaRPr lang="ru-RU" dirty="0" smtClean="0">
              <a:latin typeface="Bookman Old Style" pitchFamily="18" charset="0"/>
            </a:endParaRPr>
          </a:p>
          <a:p>
            <a:pPr fontAlgn="base"/>
            <a:r>
              <a:rPr lang="ru-RU" dirty="0" smtClean="0">
                <a:latin typeface="Bookman Old Style" pitchFamily="18" charset="0"/>
              </a:rPr>
              <a:t> </a:t>
            </a:r>
            <a:r>
              <a:rPr lang="ru-RU" b="1" dirty="0" smtClean="0">
                <a:latin typeface="Bookman Old Style" pitchFamily="18" charset="0"/>
              </a:rPr>
              <a:t>Задачи:</a:t>
            </a:r>
            <a:r>
              <a:rPr lang="ru-RU" dirty="0" smtClean="0">
                <a:latin typeface="Bookman Old Style" pitchFamily="18" charset="0"/>
              </a:rPr>
              <a:t>  </a:t>
            </a:r>
            <a:br>
              <a:rPr lang="ru-RU" dirty="0" smtClean="0">
                <a:latin typeface="Bookman Old Style" pitchFamily="18" charset="0"/>
              </a:rPr>
            </a:br>
            <a:r>
              <a:rPr lang="ru-RU" dirty="0" smtClean="0">
                <a:latin typeface="Bookman Old Style" pitchFamily="18" charset="0"/>
              </a:rPr>
              <a:t>— формировать представления о целесообразности вторичного использования бытовых и хозяйственных отходов:</a:t>
            </a:r>
            <a:br>
              <a:rPr lang="ru-RU" dirty="0" smtClean="0">
                <a:latin typeface="Bookman Old Style" pitchFamily="18" charset="0"/>
              </a:rPr>
            </a:br>
            <a:r>
              <a:rPr lang="ru-RU" dirty="0" smtClean="0">
                <a:latin typeface="Bookman Old Style" pitchFamily="18" charset="0"/>
              </a:rPr>
              <a:t>— стимулировать интерес к исследовательской деятельности, опытным путём выявить, какие отходы разлагаются быстрее, совершенствовать умение оперировать имеющимися знаниями, обобщать, делать выводы</a:t>
            </a:r>
          </a:p>
          <a:p>
            <a:pPr fontAlgn="base"/>
            <a:r>
              <a:rPr lang="ru-RU" b="1" dirty="0" smtClean="0">
                <a:latin typeface="Bookman Old Style" pitchFamily="18" charset="0"/>
              </a:rPr>
              <a:t> </a:t>
            </a:r>
            <a:r>
              <a:rPr lang="ru-RU" b="1" i="1" dirty="0" smtClean="0">
                <a:latin typeface="Bookman Old Style" pitchFamily="18" charset="0"/>
              </a:rPr>
              <a:t>- </a:t>
            </a:r>
            <a:r>
              <a:rPr lang="ru-RU" dirty="0" smtClean="0">
                <a:latin typeface="Bookman Old Style" pitchFamily="18" charset="0"/>
              </a:rPr>
              <a:t>формировать ответственное отношение к природе родного края</a:t>
            </a:r>
          </a:p>
          <a:p>
            <a:pPr fontAlgn="base"/>
            <a:r>
              <a:rPr lang="ru-RU" dirty="0" smtClean="0">
                <a:latin typeface="Bookman Old Style" pitchFamily="18" charset="0"/>
              </a:rPr>
              <a:t> - сплотить взрослых и детей в желании беречь окружающую природу</a:t>
            </a:r>
          </a:p>
          <a:p>
            <a:r>
              <a:rPr lang="ru-RU" dirty="0" smtClean="0">
                <a:latin typeface="Bookman Old Style" pitchFamily="18" charset="0"/>
              </a:rPr>
              <a:t> -развивать связную речь детей.</a:t>
            </a:r>
            <a:br>
              <a:rPr lang="ru-RU" dirty="0" smtClean="0">
                <a:latin typeface="Bookman Old Style" pitchFamily="18" charset="0"/>
              </a:rPr>
            </a:br>
            <a:r>
              <a:rPr lang="ru-RU" dirty="0" smtClean="0">
                <a:latin typeface="Bookman Old Style" pitchFamily="18" charset="0"/>
              </a:rPr>
              <a:t>- в заключение проекта написать в группе экологическое соглашение.</a:t>
            </a:r>
            <a:endParaRPr lang="ru-RU" dirty="0">
              <a:latin typeface="Bookman Old Style" pitchFamily="18" charset="0"/>
            </a:endParaRPr>
          </a:p>
        </p:txBody>
      </p:sp>
      <p:pic>
        <p:nvPicPr>
          <p:cNvPr id="143363" name="Picture 3" descr="C:\Users\User\Desktop\images.jpg"/>
          <p:cNvPicPr>
            <a:picLocks noChangeAspect="1" noChangeArrowheads="1"/>
          </p:cNvPicPr>
          <p:nvPr/>
        </p:nvPicPr>
        <p:blipFill>
          <a:blip r:embed="rId3" cstate="print"/>
          <a:srcRect/>
          <a:stretch>
            <a:fillRect/>
          </a:stretch>
        </p:blipFill>
        <p:spPr bwMode="auto">
          <a:xfrm>
            <a:off x="5508104" y="476672"/>
            <a:ext cx="3096344" cy="1559818"/>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p:cNvPicPr>
            <a:picLocks noChangeAspect="1" noChangeArrowheads="1"/>
          </p:cNvPicPr>
          <p:nvPr/>
        </p:nvPicPr>
        <p:blipFill>
          <a:blip r:embed="rId2" cstate="print"/>
          <a:srcRect/>
          <a:stretch>
            <a:fillRect/>
          </a:stretch>
        </p:blipFill>
        <p:spPr bwMode="auto">
          <a:xfrm>
            <a:off x="0" y="0"/>
            <a:ext cx="9144000" cy="6884479"/>
          </a:xfrm>
          <a:prstGeom prst="rect">
            <a:avLst/>
          </a:prstGeom>
          <a:noFill/>
          <a:ln w="9525">
            <a:noFill/>
            <a:miter lim="800000"/>
            <a:headEnd/>
            <a:tailEnd/>
          </a:ln>
        </p:spPr>
      </p:pic>
      <p:sp>
        <p:nvSpPr>
          <p:cNvPr id="6" name="Текст 5"/>
          <p:cNvSpPr>
            <a:spLocks noGrp="1"/>
          </p:cNvSpPr>
          <p:nvPr>
            <p:ph type="body" sz="half" idx="4294967295"/>
          </p:nvPr>
        </p:nvSpPr>
        <p:spPr>
          <a:xfrm>
            <a:off x="467544" y="980728"/>
            <a:ext cx="8424936" cy="5256583"/>
          </a:xfrm>
        </p:spPr>
        <p:txBody>
          <a:bodyPr>
            <a:normAutofit fontScale="85000" lnSpcReduction="20000"/>
          </a:bodyPr>
          <a:lstStyle/>
          <a:p>
            <a:pPr>
              <a:buNone/>
            </a:pPr>
            <a:r>
              <a:rPr lang="ru-RU" dirty="0" smtClean="0"/>
              <a:t>                          </a:t>
            </a:r>
            <a:r>
              <a:rPr lang="ru-RU" b="1" dirty="0" smtClean="0"/>
              <a:t>Сроки </a:t>
            </a:r>
            <a:r>
              <a:rPr lang="ru-RU" b="1" dirty="0"/>
              <a:t>реализации</a:t>
            </a:r>
            <a:endParaRPr lang="ru-RU" b="1" dirty="0" smtClean="0"/>
          </a:p>
          <a:p>
            <a:pPr>
              <a:buNone/>
            </a:pPr>
            <a:r>
              <a:rPr lang="ru-RU" b="1" dirty="0" smtClean="0"/>
              <a:t>1 </a:t>
            </a:r>
            <a:r>
              <a:rPr lang="ru-RU" b="1" dirty="0"/>
              <a:t>этап(07.11.17) </a:t>
            </a:r>
            <a:endParaRPr lang="ru-RU" dirty="0"/>
          </a:p>
          <a:p>
            <a:pPr>
              <a:buNone/>
            </a:pPr>
            <a:r>
              <a:rPr lang="ru-RU" dirty="0"/>
              <a:t> – подготовительный. </a:t>
            </a:r>
          </a:p>
          <a:p>
            <a:pPr>
              <a:buNone/>
            </a:pPr>
            <a:r>
              <a:rPr lang="ru-RU" b="1" dirty="0"/>
              <a:t>2 этап</a:t>
            </a:r>
            <a:r>
              <a:rPr lang="ru-RU" dirty="0"/>
              <a:t> </a:t>
            </a:r>
            <a:r>
              <a:rPr lang="ru-RU" b="1" dirty="0"/>
              <a:t>(08.11.17 по 15.11.17)</a:t>
            </a:r>
            <a:endParaRPr lang="ru-RU" dirty="0"/>
          </a:p>
          <a:p>
            <a:pPr>
              <a:buNone/>
            </a:pPr>
            <a:r>
              <a:rPr lang="ru-RU" dirty="0"/>
              <a:t>– собственно - практический. Поиск ответов на поставленные вопросы разными способами, через практическую деятельность детей.</a:t>
            </a:r>
          </a:p>
          <a:p>
            <a:pPr>
              <a:buNone/>
            </a:pPr>
            <a:r>
              <a:rPr lang="ru-RU" b="1" dirty="0"/>
              <a:t>3 этап (16.11.17)</a:t>
            </a:r>
            <a:endParaRPr lang="ru-RU" dirty="0"/>
          </a:p>
          <a:p>
            <a:pPr>
              <a:buNone/>
            </a:pPr>
            <a:r>
              <a:rPr lang="ru-RU" dirty="0"/>
              <a:t>– обобщающий (заключительный). Обобщение результатов работы в игровой форме, анализ, закрепление полученных знаний, формулировка выводов.</a:t>
            </a:r>
          </a:p>
          <a:p>
            <a:pPr>
              <a:buNone/>
            </a:pPr>
            <a:r>
              <a:rPr lang="ru-RU" b="1" dirty="0"/>
              <a:t>4 этап </a:t>
            </a:r>
            <a:r>
              <a:rPr lang="ru-RU" dirty="0"/>
              <a:t>–</a:t>
            </a:r>
            <a:r>
              <a:rPr lang="ru-RU" b="1" dirty="0"/>
              <a:t>17.11.17</a:t>
            </a:r>
            <a:r>
              <a:rPr lang="ru-RU" dirty="0"/>
              <a:t> (презентационный)</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Текст 10"/>
          <p:cNvSpPr>
            <a:spLocks noGrp="1"/>
          </p:cNvSpPr>
          <p:nvPr>
            <p:ph type="body" sz="half" idx="4294967295"/>
          </p:nvPr>
        </p:nvSpPr>
        <p:spPr>
          <a:xfrm>
            <a:off x="467545" y="2924944"/>
            <a:ext cx="7992888" cy="3456806"/>
          </a:xfrm>
        </p:spPr>
        <p:txBody>
          <a:bodyPr>
            <a:normAutofit fontScale="55000" lnSpcReduction="20000"/>
          </a:bodyPr>
          <a:lstStyle/>
          <a:p>
            <a:pPr>
              <a:buNone/>
            </a:pPr>
            <a:r>
              <a:rPr lang="ru-RU" b="1" dirty="0">
                <a:latin typeface="Bookman Old Style" pitchFamily="18" charset="0"/>
              </a:rPr>
              <a:t>Проблема: </a:t>
            </a:r>
            <a:r>
              <a:rPr lang="ru-RU" dirty="0">
                <a:latin typeface="Bookman Old Style" pitchFamily="18" charset="0"/>
              </a:rPr>
              <a:t>   </a:t>
            </a:r>
          </a:p>
          <a:p>
            <a:pPr>
              <a:buNone/>
            </a:pPr>
            <a:r>
              <a:rPr lang="ru-RU" b="1" dirty="0">
                <a:latin typeface="Bookman Old Style" pitchFamily="18" charset="0"/>
              </a:rPr>
              <a:t> Ребята получают </a:t>
            </a:r>
            <a:r>
              <a:rPr lang="ru-RU" b="1" dirty="0" smtClean="0">
                <a:latin typeface="Bookman Old Style" pitchFamily="18" charset="0"/>
              </a:rPr>
              <a:t>посылку,</a:t>
            </a:r>
          </a:p>
          <a:p>
            <a:pPr>
              <a:buNone/>
            </a:pPr>
            <a:r>
              <a:rPr lang="ru-RU" b="1" dirty="0" smtClean="0">
                <a:latin typeface="Bookman Old Style" pitchFamily="18" charset="0"/>
              </a:rPr>
              <a:t> </a:t>
            </a:r>
            <a:r>
              <a:rPr lang="ru-RU" b="1" dirty="0">
                <a:latin typeface="Bookman Old Style" pitchFamily="18" charset="0"/>
              </a:rPr>
              <a:t>в которой лежит </a:t>
            </a:r>
            <a:r>
              <a:rPr lang="ru-RU" b="1" dirty="0" smtClean="0">
                <a:latin typeface="Bookman Old Style" pitchFamily="18" charset="0"/>
              </a:rPr>
              <a:t>разнообразный</a:t>
            </a:r>
          </a:p>
          <a:p>
            <a:pPr>
              <a:buNone/>
            </a:pPr>
            <a:r>
              <a:rPr lang="ru-RU" b="1" dirty="0" smtClean="0">
                <a:latin typeface="Bookman Old Style" pitchFamily="18" charset="0"/>
              </a:rPr>
              <a:t> </a:t>
            </a:r>
            <a:r>
              <a:rPr lang="ru-RU" b="1" dirty="0">
                <a:latin typeface="Bookman Old Style" pitchFamily="18" charset="0"/>
              </a:rPr>
              <a:t>мусор и письмо от лесных жителей</a:t>
            </a:r>
            <a:r>
              <a:rPr lang="ru-RU" b="1" dirty="0" smtClean="0">
                <a:latin typeface="Bookman Old Style" pitchFamily="18" charset="0"/>
              </a:rPr>
              <a:t>.</a:t>
            </a:r>
          </a:p>
          <a:p>
            <a:endParaRPr lang="ru-RU" dirty="0">
              <a:latin typeface="Bookman Old Style" pitchFamily="18" charset="0"/>
            </a:endParaRPr>
          </a:p>
          <a:p>
            <a:pPr>
              <a:buNone/>
            </a:pPr>
            <a:r>
              <a:rPr lang="ru-RU" b="1" i="1" dirty="0">
                <a:latin typeface="Bookman Old Style" pitchFamily="18" charset="0"/>
              </a:rPr>
              <a:t>Здравствуйте, ребята. Мы, лесные жители, собрали вам посылку с тем, что оставляют нам люди после своего отдыха на природе. Понравится ли вам такая посылка?  Нам такие вещи не нравятся. Мы такое не едим. </a:t>
            </a:r>
            <a:endParaRPr lang="ru-RU" dirty="0">
              <a:latin typeface="Bookman Old Style" pitchFamily="18" charset="0"/>
            </a:endParaRPr>
          </a:p>
          <a:p>
            <a:pPr>
              <a:buNone/>
            </a:pPr>
            <a:r>
              <a:rPr lang="ru-RU" b="1" i="1" dirty="0">
                <a:latin typeface="Bookman Old Style" pitchFamily="18" charset="0"/>
              </a:rPr>
              <a:t>Наверное, у вас дома чистота, порядок. Лес – наш дом. Мы хотим, чтобы в нем тоже был порядок.  Но к нам приходят люди и оставляют после себя мусор. Ребята,  расскажите всем, чтобы не мусорили в лесу</a:t>
            </a:r>
            <a:endParaRPr lang="ru-RU" dirty="0">
              <a:latin typeface="Bookman Old Style" pitchFamily="18" charset="0"/>
            </a:endParaRPr>
          </a:p>
        </p:txBody>
      </p:sp>
      <p:pic>
        <p:nvPicPr>
          <p:cNvPr id="139268" name="Picture 4" descr="Картинки по запросу спасем мир от мусора"/>
          <p:cNvPicPr>
            <a:picLocks noChangeAspect="1" noChangeArrowheads="1"/>
          </p:cNvPicPr>
          <p:nvPr/>
        </p:nvPicPr>
        <p:blipFill>
          <a:blip r:embed="rId2" cstate="print"/>
          <a:srcRect/>
          <a:stretch>
            <a:fillRect/>
          </a:stretch>
        </p:blipFill>
        <p:spPr bwMode="auto">
          <a:xfrm>
            <a:off x="395536" y="404664"/>
            <a:ext cx="2592288" cy="2160240"/>
          </a:xfrm>
          <a:prstGeom prst="rect">
            <a:avLst/>
          </a:prstGeom>
          <a:noFill/>
        </p:spPr>
      </p:pic>
      <p:pic>
        <p:nvPicPr>
          <p:cNvPr id="1028" name="Picture 4" descr="C:\Users\User\Desktop\для проекта\20171107_092430.jpg"/>
          <p:cNvPicPr>
            <a:picLocks noChangeAspect="1" noChangeArrowheads="1"/>
          </p:cNvPicPr>
          <p:nvPr/>
        </p:nvPicPr>
        <p:blipFill>
          <a:blip r:embed="rId3" cstate="print"/>
          <a:srcRect/>
          <a:stretch>
            <a:fillRect/>
          </a:stretch>
        </p:blipFill>
        <p:spPr bwMode="auto">
          <a:xfrm rot="5400000">
            <a:off x="2741600" y="938920"/>
            <a:ext cx="2220639" cy="1872208"/>
          </a:xfrm>
          <a:prstGeom prst="rect">
            <a:avLst/>
          </a:prstGeom>
          <a:noFill/>
        </p:spPr>
      </p:pic>
      <p:pic>
        <p:nvPicPr>
          <p:cNvPr id="1029" name="Picture 5" descr="C:\Users\User\Desktop\для проекта\20171107_092542.jpg"/>
          <p:cNvPicPr>
            <a:picLocks noChangeAspect="1" noChangeArrowheads="1"/>
          </p:cNvPicPr>
          <p:nvPr/>
        </p:nvPicPr>
        <p:blipFill>
          <a:blip r:embed="rId4" cstate="print"/>
          <a:srcRect/>
          <a:stretch>
            <a:fillRect/>
          </a:stretch>
        </p:blipFill>
        <p:spPr bwMode="auto">
          <a:xfrm rot="5400000">
            <a:off x="4572000" y="1628800"/>
            <a:ext cx="2304256" cy="1728192"/>
          </a:xfrm>
          <a:prstGeom prst="rect">
            <a:avLst/>
          </a:prstGeom>
          <a:noFill/>
        </p:spPr>
      </p:pic>
      <p:pic>
        <p:nvPicPr>
          <p:cNvPr id="1030" name="Picture 6"/>
          <p:cNvPicPr>
            <a:picLocks noChangeAspect="1" noChangeArrowheads="1"/>
          </p:cNvPicPr>
          <p:nvPr/>
        </p:nvPicPr>
        <p:blipFill>
          <a:blip r:embed="rId5" cstate="print"/>
          <a:srcRect/>
          <a:stretch>
            <a:fillRect/>
          </a:stretch>
        </p:blipFill>
        <p:spPr bwMode="auto">
          <a:xfrm>
            <a:off x="6732240" y="1844824"/>
            <a:ext cx="1943996" cy="2415491"/>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p:cNvPicPr>
            <a:picLocks noChangeAspect="1" noChangeArrowheads="1"/>
          </p:cNvPicPr>
          <p:nvPr/>
        </p:nvPicPr>
        <p:blipFill>
          <a:blip r:embed="rId2" cstate="print"/>
          <a:srcRect/>
          <a:stretch>
            <a:fillRect/>
          </a:stretch>
        </p:blipFill>
        <p:spPr bwMode="auto">
          <a:xfrm>
            <a:off x="0" y="0"/>
            <a:ext cx="9144000" cy="6884479"/>
          </a:xfrm>
          <a:prstGeom prst="rect">
            <a:avLst/>
          </a:prstGeom>
          <a:noFill/>
          <a:ln w="9525">
            <a:noFill/>
            <a:miter lim="800000"/>
            <a:headEnd/>
            <a:tailEnd/>
          </a:ln>
        </p:spPr>
      </p:pic>
      <p:sp>
        <p:nvSpPr>
          <p:cNvPr id="5" name="Текст 4"/>
          <p:cNvSpPr>
            <a:spLocks noGrp="1"/>
          </p:cNvSpPr>
          <p:nvPr>
            <p:ph type="body" sz="half" idx="4294967295"/>
          </p:nvPr>
        </p:nvSpPr>
        <p:spPr>
          <a:xfrm>
            <a:off x="0" y="692696"/>
            <a:ext cx="5580112" cy="5479504"/>
          </a:xfrm>
        </p:spPr>
        <p:txBody>
          <a:bodyPr>
            <a:normAutofit/>
          </a:bodyPr>
          <a:lstStyle/>
          <a:p>
            <a:pPr algn="ctr">
              <a:buNone/>
            </a:pPr>
            <a:r>
              <a:rPr lang="ru-RU" b="1" dirty="0" smtClean="0"/>
              <a:t>1 этап</a:t>
            </a:r>
            <a:r>
              <a:rPr lang="ru-RU" dirty="0" smtClean="0"/>
              <a:t> – подготовительный. </a:t>
            </a:r>
          </a:p>
          <a:p>
            <a:pPr algn="ctr">
              <a:buNone/>
            </a:pPr>
            <a:r>
              <a:rPr lang="ru-RU" sz="1600" b="1" dirty="0"/>
              <a:t>- </a:t>
            </a:r>
            <a:r>
              <a:rPr lang="ru-RU" sz="1600" dirty="0"/>
              <a:t>Разработка комплексно тематического плана работы.</a:t>
            </a:r>
          </a:p>
          <a:p>
            <a:pPr algn="ctr">
              <a:buNone/>
            </a:pPr>
            <a:r>
              <a:rPr lang="ru-RU" sz="1600" b="1" dirty="0"/>
              <a:t> - </a:t>
            </a:r>
            <a:r>
              <a:rPr lang="ru-RU" sz="1600" dirty="0"/>
              <a:t>Обсуждение с родителями форм и методов реализации проекта.</a:t>
            </a:r>
          </a:p>
          <a:p>
            <a:pPr algn="ctr">
              <a:buNone/>
            </a:pPr>
            <a:r>
              <a:rPr lang="ru-RU" sz="1600" b="1" dirty="0"/>
              <a:t>-</a:t>
            </a:r>
            <a:r>
              <a:rPr lang="ru-RU" sz="1600" dirty="0"/>
              <a:t> Беседы с детьми, для выявления знаний детей об охране природы .</a:t>
            </a:r>
          </a:p>
          <a:p>
            <a:pPr algn="ctr">
              <a:buNone/>
            </a:pPr>
            <a:r>
              <a:rPr lang="ru-RU" sz="1600" dirty="0"/>
              <a:t>- Подготовка  художественной литературы,  иллюстрированного материала.</a:t>
            </a:r>
          </a:p>
          <a:p>
            <a:pPr algn="ctr">
              <a:buFontTx/>
              <a:buChar char="-"/>
            </a:pPr>
            <a:r>
              <a:rPr lang="ru-RU" sz="1600" dirty="0" smtClean="0"/>
              <a:t>Подготовка </a:t>
            </a:r>
            <a:r>
              <a:rPr lang="ru-RU" sz="1600" dirty="0"/>
              <a:t>атрибутов   для игр,   материала </a:t>
            </a:r>
            <a:r>
              <a:rPr lang="ru-RU" sz="1600" dirty="0" smtClean="0"/>
              <a:t>для наблюдений</a:t>
            </a:r>
            <a:r>
              <a:rPr lang="ru-RU" sz="1600" dirty="0"/>
              <a:t>, </a:t>
            </a:r>
            <a:r>
              <a:rPr lang="ru-RU" sz="1600" dirty="0" smtClean="0"/>
              <a:t>опытов.</a:t>
            </a:r>
            <a:endParaRPr lang="ru-RU" sz="1600" dirty="0"/>
          </a:p>
        </p:txBody>
      </p:sp>
      <p:pic>
        <p:nvPicPr>
          <p:cNvPr id="2050" name="Picture 2"/>
          <p:cNvPicPr>
            <a:picLocks noChangeAspect="1" noChangeArrowheads="1"/>
          </p:cNvPicPr>
          <p:nvPr/>
        </p:nvPicPr>
        <p:blipFill>
          <a:blip r:embed="rId3" cstate="print"/>
          <a:srcRect/>
          <a:stretch>
            <a:fillRect/>
          </a:stretch>
        </p:blipFill>
        <p:spPr bwMode="auto">
          <a:xfrm>
            <a:off x="6084168" y="476672"/>
            <a:ext cx="2376264" cy="3168352"/>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5076056" y="2636912"/>
            <a:ext cx="2304256" cy="3072341"/>
          </a:xfrm>
          <a:prstGeom prst="rect">
            <a:avLst/>
          </a:prstGeom>
          <a:noFill/>
          <a:ln w="9525">
            <a:noFill/>
            <a:miter lim="800000"/>
            <a:headEnd/>
            <a:tailEnd/>
          </a:ln>
        </p:spPr>
      </p:pic>
      <p:pic>
        <p:nvPicPr>
          <p:cNvPr id="2052" name="Picture 4"/>
          <p:cNvPicPr>
            <a:picLocks noChangeAspect="1" noChangeArrowheads="1"/>
          </p:cNvPicPr>
          <p:nvPr/>
        </p:nvPicPr>
        <p:blipFill>
          <a:blip r:embed="rId5" cstate="print"/>
          <a:srcRect/>
          <a:stretch>
            <a:fillRect/>
          </a:stretch>
        </p:blipFill>
        <p:spPr bwMode="auto">
          <a:xfrm>
            <a:off x="3059832" y="3645024"/>
            <a:ext cx="2304256" cy="3072341"/>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p:cNvPicPr>
            <a:picLocks noChangeAspect="1" noChangeArrowheads="1"/>
          </p:cNvPicPr>
          <p:nvPr/>
        </p:nvPicPr>
        <p:blipFill>
          <a:blip r:embed="rId2" cstate="print"/>
          <a:srcRect/>
          <a:stretch>
            <a:fillRect/>
          </a:stretch>
        </p:blipFill>
        <p:spPr bwMode="auto">
          <a:xfrm>
            <a:off x="0" y="0"/>
            <a:ext cx="9144000" cy="68844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Рисунок 14" descr="C:\Users\User\Desktop\для проекта\20171113_091928.jpg"/>
          <p:cNvPicPr/>
          <p:nvPr/>
        </p:nvPicPr>
        <p:blipFill>
          <a:blip r:embed="rId3" cstate="print"/>
          <a:srcRect/>
          <a:stretch>
            <a:fillRect/>
          </a:stretch>
        </p:blipFill>
        <p:spPr bwMode="auto">
          <a:xfrm rot="5400000">
            <a:off x="3362576" y="3846336"/>
            <a:ext cx="2767180" cy="2076525"/>
          </a:xfrm>
          <a:prstGeom prst="rect">
            <a:avLst/>
          </a:prstGeom>
          <a:noFill/>
          <a:ln w="9525">
            <a:noFill/>
            <a:miter lim="800000"/>
            <a:headEnd/>
            <a:tailEnd/>
          </a:ln>
        </p:spPr>
      </p:pic>
      <p:sp>
        <p:nvSpPr>
          <p:cNvPr id="5" name="Текст 4"/>
          <p:cNvSpPr>
            <a:spLocks noGrp="1"/>
          </p:cNvSpPr>
          <p:nvPr>
            <p:ph type="body" sz="half" idx="4294967295"/>
          </p:nvPr>
        </p:nvSpPr>
        <p:spPr>
          <a:xfrm>
            <a:off x="0" y="0"/>
            <a:ext cx="9144000" cy="6858000"/>
          </a:xfrm>
        </p:spPr>
        <p:txBody>
          <a:bodyPr>
            <a:noAutofit/>
          </a:bodyPr>
          <a:lstStyle/>
          <a:p>
            <a:pPr algn="ctr">
              <a:buNone/>
            </a:pPr>
            <a:r>
              <a:rPr lang="ru-RU" sz="2000" b="1" dirty="0" smtClean="0"/>
              <a:t>   2 этап</a:t>
            </a:r>
            <a:r>
              <a:rPr lang="ru-RU" sz="2000" dirty="0" smtClean="0"/>
              <a:t> – практический. Поиск ответов на поставленные вопросы разными способами, через практическую деятельность детей</a:t>
            </a:r>
          </a:p>
          <a:p>
            <a:pPr algn="ctr">
              <a:buNone/>
            </a:pPr>
            <a:endParaRPr lang="ru-RU" sz="2000" dirty="0" smtClean="0"/>
          </a:p>
          <a:p>
            <a:pPr algn="ctr">
              <a:buNone/>
            </a:pPr>
            <a:endParaRPr lang="ru-RU" sz="2000" dirty="0" smtClean="0"/>
          </a:p>
          <a:p>
            <a:pPr algn="ctr">
              <a:buNone/>
            </a:pPr>
            <a:endParaRPr lang="ru-RU" sz="2000" dirty="0" smtClean="0"/>
          </a:p>
          <a:p>
            <a:pPr algn="ctr">
              <a:buNone/>
            </a:pPr>
            <a:endParaRPr lang="ru-RU" sz="2000" dirty="0" smtClean="0"/>
          </a:p>
          <a:p>
            <a:pPr algn="ctr">
              <a:buNone/>
            </a:pPr>
            <a:endParaRPr lang="ru-RU" sz="2000" dirty="0" smtClean="0"/>
          </a:p>
          <a:p>
            <a:pPr algn="ctr">
              <a:buNone/>
            </a:pPr>
            <a:endParaRPr lang="ru-RU" sz="2000" dirty="0" smtClean="0"/>
          </a:p>
          <a:p>
            <a:pPr algn="ctr">
              <a:buNone/>
            </a:pPr>
            <a:endParaRPr lang="ru-RU" sz="2000" dirty="0" smtClean="0"/>
          </a:p>
          <a:p>
            <a:pPr algn="ctr">
              <a:buNone/>
            </a:pPr>
            <a:r>
              <a:rPr lang="ru-RU" sz="2000" dirty="0" smtClean="0"/>
              <a:t>Сортировка мусора</a:t>
            </a:r>
          </a:p>
        </p:txBody>
      </p:sp>
      <p:pic>
        <p:nvPicPr>
          <p:cNvPr id="2050" name="Picture 2" descr="C:\Users\User\Desktop\для проекта\20171108_085439.jpg"/>
          <p:cNvPicPr>
            <a:picLocks noChangeAspect="1" noChangeArrowheads="1"/>
          </p:cNvPicPr>
          <p:nvPr/>
        </p:nvPicPr>
        <p:blipFill>
          <a:blip r:embed="rId4" cstate="print"/>
          <a:srcRect/>
          <a:stretch>
            <a:fillRect/>
          </a:stretch>
        </p:blipFill>
        <p:spPr bwMode="auto">
          <a:xfrm rot="5400000">
            <a:off x="1031606" y="1220758"/>
            <a:ext cx="2400266" cy="1800200"/>
          </a:xfrm>
          <a:prstGeom prst="rect">
            <a:avLst/>
          </a:prstGeom>
          <a:noFill/>
        </p:spPr>
      </p:pic>
      <p:pic>
        <p:nvPicPr>
          <p:cNvPr id="2051" name="Picture 3" descr="C:\Users\User\Desktop\для проекта\20171108_085737.jpg"/>
          <p:cNvPicPr>
            <a:picLocks noChangeAspect="1" noChangeArrowheads="1"/>
          </p:cNvPicPr>
          <p:nvPr/>
        </p:nvPicPr>
        <p:blipFill>
          <a:blip r:embed="rId5" cstate="print"/>
          <a:srcRect/>
          <a:stretch>
            <a:fillRect/>
          </a:stretch>
        </p:blipFill>
        <p:spPr bwMode="auto">
          <a:xfrm rot="5400000">
            <a:off x="6144675" y="1208254"/>
            <a:ext cx="2396266" cy="1797199"/>
          </a:xfrm>
          <a:prstGeom prst="rect">
            <a:avLst/>
          </a:prstGeom>
          <a:noFill/>
        </p:spPr>
      </p:pic>
      <p:pic>
        <p:nvPicPr>
          <p:cNvPr id="1026" name="Picture 2"/>
          <p:cNvPicPr>
            <a:picLocks noChangeAspect="1" noChangeArrowheads="1"/>
          </p:cNvPicPr>
          <p:nvPr/>
        </p:nvPicPr>
        <p:blipFill>
          <a:blip r:embed="rId6" cstate="print"/>
          <a:srcRect/>
          <a:stretch>
            <a:fillRect/>
          </a:stretch>
        </p:blipFill>
        <p:spPr bwMode="auto">
          <a:xfrm>
            <a:off x="3347864" y="1196752"/>
            <a:ext cx="2705100" cy="1695450"/>
          </a:xfrm>
          <a:prstGeom prst="rect">
            <a:avLst/>
          </a:prstGeom>
          <a:noFill/>
          <a:ln w="9525">
            <a:noFill/>
            <a:miter lim="800000"/>
            <a:headEnd/>
            <a:tailEnd/>
          </a:ln>
        </p:spPr>
      </p:pic>
      <p:pic>
        <p:nvPicPr>
          <p:cNvPr id="9" name="Picture 2"/>
          <p:cNvPicPr>
            <a:picLocks noChangeAspect="1" noChangeArrowheads="1"/>
          </p:cNvPicPr>
          <p:nvPr/>
        </p:nvPicPr>
        <p:blipFill>
          <a:blip r:embed="rId6" cstate="print"/>
          <a:srcRect/>
          <a:stretch>
            <a:fillRect/>
          </a:stretch>
        </p:blipFill>
        <p:spPr bwMode="auto">
          <a:xfrm>
            <a:off x="3347864" y="1268760"/>
            <a:ext cx="2705100" cy="1695450"/>
          </a:xfrm>
          <a:prstGeom prst="rect">
            <a:avLst/>
          </a:prstGeom>
          <a:noFill/>
          <a:ln w="9525">
            <a:noFill/>
            <a:miter lim="800000"/>
            <a:headEnd/>
            <a:tailEnd/>
          </a:ln>
        </p:spPr>
      </p:pic>
      <p:pic>
        <p:nvPicPr>
          <p:cNvPr id="1027" name="Picture 3"/>
          <p:cNvPicPr>
            <a:picLocks noChangeAspect="1" noChangeArrowheads="1"/>
          </p:cNvPicPr>
          <p:nvPr/>
        </p:nvPicPr>
        <p:blipFill>
          <a:blip r:embed="rId7" cstate="print"/>
          <a:srcRect/>
          <a:stretch>
            <a:fillRect/>
          </a:stretch>
        </p:blipFill>
        <p:spPr bwMode="auto">
          <a:xfrm>
            <a:off x="3779912" y="1628800"/>
            <a:ext cx="648857" cy="572840"/>
          </a:xfrm>
          <a:prstGeom prst="rect">
            <a:avLst/>
          </a:prstGeom>
          <a:noFill/>
          <a:ln w="9525">
            <a:noFill/>
            <a:miter lim="800000"/>
            <a:headEnd/>
            <a:tailEnd/>
          </a:ln>
        </p:spPr>
      </p:pic>
      <p:pic>
        <p:nvPicPr>
          <p:cNvPr id="1028" name="Picture 4"/>
          <p:cNvPicPr>
            <a:picLocks noChangeAspect="1" noChangeArrowheads="1"/>
          </p:cNvPicPr>
          <p:nvPr/>
        </p:nvPicPr>
        <p:blipFill>
          <a:blip r:embed="rId8" cstate="print"/>
          <a:srcRect/>
          <a:stretch>
            <a:fillRect/>
          </a:stretch>
        </p:blipFill>
        <p:spPr bwMode="auto">
          <a:xfrm>
            <a:off x="4932040" y="2060848"/>
            <a:ext cx="720080" cy="559641"/>
          </a:xfrm>
          <a:prstGeom prst="rect">
            <a:avLst/>
          </a:prstGeom>
          <a:noFill/>
          <a:ln w="9525">
            <a:noFill/>
            <a:miter lim="800000"/>
            <a:headEnd/>
            <a:tailEnd/>
          </a:ln>
        </p:spPr>
      </p:pic>
      <p:pic>
        <p:nvPicPr>
          <p:cNvPr id="2" name="Picture 2"/>
          <p:cNvPicPr>
            <a:picLocks noChangeAspect="1" noChangeArrowheads="1"/>
          </p:cNvPicPr>
          <p:nvPr/>
        </p:nvPicPr>
        <p:blipFill>
          <a:blip r:embed="rId9" cstate="print"/>
          <a:srcRect/>
          <a:stretch>
            <a:fillRect/>
          </a:stretch>
        </p:blipFill>
        <p:spPr bwMode="auto">
          <a:xfrm rot="5400000">
            <a:off x="-53619" y="3734138"/>
            <a:ext cx="2482485" cy="1872208"/>
          </a:xfrm>
          <a:prstGeom prst="rect">
            <a:avLst/>
          </a:prstGeom>
          <a:noFill/>
          <a:ln w="9525">
            <a:noFill/>
            <a:miter lim="800000"/>
            <a:headEnd/>
            <a:tailEnd/>
          </a:ln>
          <a:effectLst/>
        </p:spPr>
      </p:pic>
      <p:pic>
        <p:nvPicPr>
          <p:cNvPr id="4099" name="Picture 3"/>
          <p:cNvPicPr>
            <a:picLocks noChangeAspect="1" noChangeArrowheads="1"/>
          </p:cNvPicPr>
          <p:nvPr/>
        </p:nvPicPr>
        <p:blipFill>
          <a:blip r:embed="rId10" cstate="print"/>
          <a:srcRect/>
          <a:stretch>
            <a:fillRect/>
          </a:stretch>
        </p:blipFill>
        <p:spPr bwMode="auto">
          <a:xfrm rot="5400000">
            <a:off x="1572893" y="4195859"/>
            <a:ext cx="2708920" cy="2039299"/>
          </a:xfrm>
          <a:prstGeom prst="rect">
            <a:avLst/>
          </a:prstGeom>
          <a:noFill/>
          <a:ln w="9525">
            <a:noFill/>
            <a:miter lim="800000"/>
            <a:headEnd/>
            <a:tailEnd/>
          </a:ln>
          <a:effectLst/>
        </p:spPr>
      </p:pic>
      <p:pic>
        <p:nvPicPr>
          <p:cNvPr id="4100" name="Picture 4"/>
          <p:cNvPicPr>
            <a:picLocks noChangeAspect="1" noChangeArrowheads="1"/>
          </p:cNvPicPr>
          <p:nvPr/>
        </p:nvPicPr>
        <p:blipFill>
          <a:blip r:embed="rId11" cstate="print"/>
          <a:srcRect/>
          <a:stretch>
            <a:fillRect/>
          </a:stretch>
        </p:blipFill>
        <p:spPr bwMode="auto">
          <a:xfrm rot="5400000">
            <a:off x="4887135" y="4193985"/>
            <a:ext cx="2708920" cy="2043047"/>
          </a:xfrm>
          <a:prstGeom prst="rect">
            <a:avLst/>
          </a:prstGeom>
          <a:noFill/>
          <a:ln w="9525">
            <a:noFill/>
            <a:miter lim="800000"/>
            <a:headEnd/>
            <a:tailEnd/>
          </a:ln>
          <a:effectLst/>
        </p:spPr>
      </p:pic>
      <p:pic>
        <p:nvPicPr>
          <p:cNvPr id="16" name="Рисунок 15" descr="C:\Users\User\Desktop\для проекта\20171113_165423.jpg"/>
          <p:cNvPicPr/>
          <p:nvPr/>
        </p:nvPicPr>
        <p:blipFill>
          <a:blip r:embed="rId12" cstate="print"/>
          <a:srcRect/>
          <a:stretch>
            <a:fillRect/>
          </a:stretch>
        </p:blipFill>
        <p:spPr bwMode="auto">
          <a:xfrm rot="5400000">
            <a:off x="6593499" y="3927781"/>
            <a:ext cx="2509728" cy="1800199"/>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p:cNvPicPr>
            <a:picLocks noChangeAspect="1" noChangeArrowheads="1"/>
          </p:cNvPicPr>
          <p:nvPr/>
        </p:nvPicPr>
        <p:blipFill>
          <a:blip r:embed="rId2" cstate="print"/>
          <a:srcRect/>
          <a:stretch>
            <a:fillRect/>
          </a:stretch>
        </p:blipFill>
        <p:spPr bwMode="auto">
          <a:xfrm>
            <a:off x="0" y="-287127"/>
            <a:ext cx="9144000" cy="7145127"/>
          </a:xfrm>
          <a:prstGeom prst="rect">
            <a:avLst/>
          </a:prstGeom>
          <a:noFill/>
          <a:ln w="9525">
            <a:noFill/>
            <a:miter lim="800000"/>
            <a:headEnd/>
            <a:tailEnd/>
          </a:ln>
        </p:spPr>
      </p:pic>
      <p:sp>
        <p:nvSpPr>
          <p:cNvPr id="5" name="Текст 4"/>
          <p:cNvSpPr>
            <a:spLocks noGrp="1"/>
          </p:cNvSpPr>
          <p:nvPr>
            <p:ph type="body" sz="half" idx="4294967295"/>
          </p:nvPr>
        </p:nvSpPr>
        <p:spPr>
          <a:xfrm>
            <a:off x="1654629" y="-870857"/>
            <a:ext cx="9144000" cy="6858000"/>
          </a:xfrm>
        </p:spPr>
        <p:txBody>
          <a:bodyPr>
            <a:noAutofit/>
          </a:bodyPr>
          <a:lstStyle/>
          <a:p>
            <a:pPr algn="ctr">
              <a:buNone/>
            </a:pPr>
            <a:r>
              <a:rPr lang="ru-RU" sz="2000" b="1" dirty="0" smtClean="0"/>
              <a:t>    </a:t>
            </a:r>
            <a:endParaRPr lang="ru-RU" sz="2000" dirty="0"/>
          </a:p>
        </p:txBody>
      </p:sp>
      <p:sp>
        <p:nvSpPr>
          <p:cNvPr id="6" name="Прямоугольник 5"/>
          <p:cNvSpPr/>
          <p:nvPr/>
        </p:nvSpPr>
        <p:spPr>
          <a:xfrm>
            <a:off x="251520" y="404665"/>
            <a:ext cx="8496944" cy="369332"/>
          </a:xfrm>
          <a:prstGeom prst="rect">
            <a:avLst/>
          </a:prstGeom>
        </p:spPr>
        <p:txBody>
          <a:bodyPr wrap="square">
            <a:spAutoFit/>
          </a:bodyPr>
          <a:lstStyle/>
          <a:p>
            <a:pPr algn="ctr"/>
            <a:r>
              <a:rPr lang="ru-RU" b="1" i="1" dirty="0" smtClean="0"/>
              <a:t>Опытно – экспериментальная  деятельность</a:t>
            </a:r>
            <a:r>
              <a:rPr lang="ru-RU" b="1" dirty="0" smtClean="0"/>
              <a:t>: </a:t>
            </a:r>
            <a:endParaRPr lang="ru-RU" b="1" dirty="0"/>
          </a:p>
        </p:txBody>
      </p:sp>
      <p:pic>
        <p:nvPicPr>
          <p:cNvPr id="1027" name="Picture 3"/>
          <p:cNvPicPr>
            <a:picLocks noChangeAspect="1" noChangeArrowheads="1"/>
          </p:cNvPicPr>
          <p:nvPr/>
        </p:nvPicPr>
        <p:blipFill>
          <a:blip r:embed="rId3" cstate="print"/>
          <a:srcRect/>
          <a:stretch>
            <a:fillRect/>
          </a:stretch>
        </p:blipFill>
        <p:spPr bwMode="auto">
          <a:xfrm>
            <a:off x="899592" y="932724"/>
            <a:ext cx="1728192" cy="2304256"/>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3563888" y="764704"/>
            <a:ext cx="1784734" cy="2379645"/>
          </a:xfrm>
          <a:prstGeom prst="rect">
            <a:avLst/>
          </a:prstGeom>
          <a:noFill/>
          <a:ln w="9525">
            <a:noFill/>
            <a:miter lim="800000"/>
            <a:headEnd/>
            <a:tailEnd/>
          </a:ln>
        </p:spPr>
      </p:pic>
      <p:pic>
        <p:nvPicPr>
          <p:cNvPr id="1029" name="Picture 5"/>
          <p:cNvPicPr>
            <a:picLocks noChangeAspect="1" noChangeArrowheads="1"/>
          </p:cNvPicPr>
          <p:nvPr/>
        </p:nvPicPr>
        <p:blipFill>
          <a:blip r:embed="rId5" cstate="print"/>
          <a:srcRect/>
          <a:stretch>
            <a:fillRect/>
          </a:stretch>
        </p:blipFill>
        <p:spPr bwMode="auto">
          <a:xfrm>
            <a:off x="6084168" y="908720"/>
            <a:ext cx="1854206" cy="2472275"/>
          </a:xfrm>
          <a:prstGeom prst="rect">
            <a:avLst/>
          </a:prstGeom>
          <a:noFill/>
          <a:ln w="9525">
            <a:noFill/>
            <a:miter lim="800000"/>
            <a:headEnd/>
            <a:tailEnd/>
          </a:ln>
        </p:spPr>
      </p:pic>
      <p:pic>
        <p:nvPicPr>
          <p:cNvPr id="1030" name="Picture 6"/>
          <p:cNvPicPr>
            <a:picLocks noChangeAspect="1" noChangeArrowheads="1"/>
          </p:cNvPicPr>
          <p:nvPr/>
        </p:nvPicPr>
        <p:blipFill>
          <a:blip r:embed="rId6" cstate="print"/>
          <a:srcRect/>
          <a:stretch>
            <a:fillRect/>
          </a:stretch>
        </p:blipFill>
        <p:spPr bwMode="auto">
          <a:xfrm>
            <a:off x="323528" y="3717032"/>
            <a:ext cx="1890210" cy="2520280"/>
          </a:xfrm>
          <a:prstGeom prst="rect">
            <a:avLst/>
          </a:prstGeom>
          <a:noFill/>
          <a:ln w="9525">
            <a:noFill/>
            <a:miter lim="800000"/>
            <a:headEnd/>
            <a:tailEnd/>
          </a:ln>
        </p:spPr>
      </p:pic>
      <p:pic>
        <p:nvPicPr>
          <p:cNvPr id="1031" name="Picture 7"/>
          <p:cNvPicPr>
            <a:picLocks noChangeAspect="1" noChangeArrowheads="1"/>
          </p:cNvPicPr>
          <p:nvPr/>
        </p:nvPicPr>
        <p:blipFill>
          <a:blip r:embed="rId7" cstate="print"/>
          <a:srcRect/>
          <a:stretch>
            <a:fillRect/>
          </a:stretch>
        </p:blipFill>
        <p:spPr bwMode="auto">
          <a:xfrm>
            <a:off x="2627784" y="3789040"/>
            <a:ext cx="1800200" cy="2400267"/>
          </a:xfrm>
          <a:prstGeom prst="rect">
            <a:avLst/>
          </a:prstGeom>
          <a:noFill/>
          <a:ln w="9525">
            <a:noFill/>
            <a:miter lim="800000"/>
            <a:headEnd/>
            <a:tailEnd/>
          </a:ln>
        </p:spPr>
      </p:pic>
      <p:sp>
        <p:nvSpPr>
          <p:cNvPr id="12" name="Прямоугольник 11"/>
          <p:cNvSpPr/>
          <p:nvPr/>
        </p:nvSpPr>
        <p:spPr>
          <a:xfrm>
            <a:off x="2925106" y="3244334"/>
            <a:ext cx="3293787" cy="369332"/>
          </a:xfrm>
          <a:prstGeom prst="rect">
            <a:avLst/>
          </a:prstGeom>
        </p:spPr>
        <p:txBody>
          <a:bodyPr wrap="none">
            <a:spAutoFit/>
          </a:bodyPr>
          <a:lstStyle/>
          <a:p>
            <a:r>
              <a:rPr lang="ru-RU" dirty="0" smtClean="0"/>
              <a:t>«Изготовление новой бумаги», </a:t>
            </a:r>
            <a:endParaRPr lang="ru-RU" dirty="0"/>
          </a:p>
        </p:txBody>
      </p:sp>
      <p:pic>
        <p:nvPicPr>
          <p:cNvPr id="11" name="Рисунок 10" descr="C:\Users\User\Desktop\для проекта\20171113_115204.jpg"/>
          <p:cNvPicPr/>
          <p:nvPr/>
        </p:nvPicPr>
        <p:blipFill>
          <a:blip r:embed="rId8" cstate="print"/>
          <a:srcRect/>
          <a:stretch>
            <a:fillRect/>
          </a:stretch>
        </p:blipFill>
        <p:spPr bwMode="auto">
          <a:xfrm rot="5400000">
            <a:off x="4414504" y="4018544"/>
            <a:ext cx="2389744" cy="1930736"/>
          </a:xfrm>
          <a:prstGeom prst="rect">
            <a:avLst/>
          </a:prstGeom>
          <a:noFill/>
          <a:ln w="9525">
            <a:noFill/>
            <a:miter lim="800000"/>
            <a:headEnd/>
            <a:tailEnd/>
          </a:ln>
        </p:spPr>
      </p:pic>
      <p:pic>
        <p:nvPicPr>
          <p:cNvPr id="13" name="Рисунок 12" descr="C:\Users\User\Desktop\для проекта\20171115_164353.jpg"/>
          <p:cNvPicPr/>
          <p:nvPr/>
        </p:nvPicPr>
        <p:blipFill>
          <a:blip r:embed="rId9" cstate="print"/>
          <a:srcRect/>
          <a:stretch>
            <a:fillRect/>
          </a:stretch>
        </p:blipFill>
        <p:spPr bwMode="auto">
          <a:xfrm rot="5400000">
            <a:off x="6592439" y="4072856"/>
            <a:ext cx="2418769" cy="1851137"/>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727</TotalTime>
  <Words>382</Words>
  <Application>Microsoft Office PowerPoint</Application>
  <PresentationFormat>Экран (4:3)</PresentationFormat>
  <Paragraphs>76</Paragraphs>
  <Slides>17</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17</vt:i4>
      </vt:variant>
    </vt:vector>
  </HeadingPairs>
  <TitlesOfParts>
    <vt:vector size="18" baseType="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User</dc:creator>
  <cp:lastModifiedBy>User</cp:lastModifiedBy>
  <cp:revision>79</cp:revision>
  <dcterms:created xsi:type="dcterms:W3CDTF">2017-11-09T15:45:53Z</dcterms:created>
  <dcterms:modified xsi:type="dcterms:W3CDTF">2018-11-19T16:24:27Z</dcterms:modified>
</cp:coreProperties>
</file>