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  <p:sldMasterId id="2147483684" r:id="rId2"/>
  </p:sldMasterIdLst>
  <p:notesMasterIdLst>
    <p:notesMasterId r:id="rId23"/>
  </p:notesMasterIdLst>
  <p:sldIdLst>
    <p:sldId id="256" r:id="rId3"/>
    <p:sldId id="257" r:id="rId4"/>
    <p:sldId id="258" r:id="rId5"/>
    <p:sldId id="299" r:id="rId6"/>
    <p:sldId id="261" r:id="rId7"/>
    <p:sldId id="262" r:id="rId8"/>
    <p:sldId id="263" r:id="rId9"/>
    <p:sldId id="269" r:id="rId10"/>
    <p:sldId id="270" r:id="rId11"/>
    <p:sldId id="293" r:id="rId12"/>
    <p:sldId id="277" r:id="rId13"/>
    <p:sldId id="286" r:id="rId14"/>
    <p:sldId id="279" r:id="rId15"/>
    <p:sldId id="280" r:id="rId16"/>
    <p:sldId id="281" r:id="rId17"/>
    <p:sldId id="282" r:id="rId18"/>
    <p:sldId id="303" r:id="rId19"/>
    <p:sldId id="305" r:id="rId20"/>
    <p:sldId id="304" r:id="rId21"/>
    <p:sldId id="30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65933" autoAdjust="0"/>
  </p:normalViewPr>
  <p:slideViewPr>
    <p:cSldViewPr>
      <p:cViewPr varScale="1">
        <p:scale>
          <a:sx n="58" d="100"/>
          <a:sy n="58" d="100"/>
        </p:scale>
        <p:origin x="77" y="4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1CC5D-FA9D-48A6-860F-E362832DC86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B1FE6-6764-4CD6-9691-2C68FFB10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3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B1FE6-6764-4CD6-9691-2C68FFB10E3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763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56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3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934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67A7-531F-4E48-8E66-02B19A0115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F6FC6-13BF-458C-8FAD-E04D4795E7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0497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77E4-C239-4ED6-B1A8-388F8B763F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C7E54-3CCF-4592-BA11-BF3C6123D1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3043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A245A-C606-4A95-9F8A-39E6431FFE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3DA58-430E-4204-88FA-A4A3278C35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865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A3187-EC29-4F26-AFA4-884F191BB4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30DFD-0854-4475-912E-05A9B5A6A0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199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12F98-0373-44E4-A955-37D196AB15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6289F-B547-48D5-953F-D9AC33B2D8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4465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7C331-868E-457F-9166-E33A79A1B0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0EBD6-9DE4-4140-900C-26C3630047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3110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5198C-DD85-429C-AD6E-DAD651D34D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D2DCC-29F9-4CBD-BD8B-71256CD90E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5260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91F2D-41AA-4A7B-8D8D-A78E0C5B26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65BA6-992A-4DE7-8856-E7C9F644F1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468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037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9BC0-6656-4814-90D5-7A97061B99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6A00D-DA72-4C17-AA72-8932359356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8276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B8DB4-565A-4A0D-A2A9-89070BC721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F6319-F27F-49F6-8892-EFB3BF243D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4773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BDF8D-1F5C-4006-96AD-A069406821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C359D-22C3-47ED-AAB5-A03940308C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84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88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38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9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005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84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07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10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37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0C1E6B-CF98-40BB-9011-CA083E0628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D071B9-93DF-48CD-B397-91FEA0DD1160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45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6170" y="1628800"/>
            <a:ext cx="64123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Современный урок биологии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условиях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обновлённых стандартов</a:t>
            </a:r>
          </a:p>
        </p:txBody>
      </p:sp>
      <p:pic>
        <p:nvPicPr>
          <p:cNvPr id="1026" name="Picture 2" descr="http://ds105.centerstart.ru/sites/ds105.centerstart.ru/files/2fa67f482133f1c934235b73c2a03954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56992"/>
            <a:ext cx="2880320" cy="253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33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00.infourok.ru/images/doc/56/69379/hello_html_m7d5b76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88" y="764336"/>
            <a:ext cx="1080120" cy="111760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otohood.ru/images/543257_razrez-pochki-buzi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64" y="769865"/>
            <a:ext cx="2871008" cy="110654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2" descr="http://craft-life.ru/photos/bryukva-imeet-prostoy-list-s-setchatym-jilkovaniem-98983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4" descr="http://craft-life.ru/photos/bryukva-imeet-prostoy-list-s-setchatym-jilkovaniem-98983-larg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6" descr="http://craft-life.ru/photos/bryukva-imeet-prostoy-list-s-setchatym-jilkovaniem-98983-larg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2" name="Picture 20" descr="http://www.v-mask.com/wp-content/uploads/2012/04/VM-Tree-001-857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316" y="758348"/>
            <a:ext cx="1008112" cy="111805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cliparts.co/cliparts/dc9/AXG/dc9AXGMc7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34" y="758348"/>
            <a:ext cx="1080120" cy="111012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4" descr="http://craft-life.ru/photos/bryukva-imeet-prostoy-list-s-setchatym-jilkovaniem-98983-large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8" name="Picture 26" descr="http://the-penultimate-word.com/wp-content/uploads/2014/04/marijuan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193" y="773253"/>
            <a:ext cx="1080120" cy="108012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15616" y="2492896"/>
            <a:ext cx="6804756" cy="4093428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 учителя: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Среди представленных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органов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вы заметили?»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учащихся: «Орган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выделен цветом».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 учителя: «Что общего у этих органов?»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учащихся: «Все органы являются органами растительного организма».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 учителя: «Чем отличается выделенный орган от других?»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учащихся: «Он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зелёного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 учителя: «Как вы думаете какова тема урока?»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Учащиеся формулируют тему урока. По необходимости учитель корректирует тему урока и предлагает сформулировать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урока. Ученики формулируют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урока и задачи по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её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достижению.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9228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136473" y="1922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45293" y="1922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05433" y="19323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53410" y="19323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128071"/>
            <a:ext cx="2958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Приём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Яркое пятно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093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490989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таблицей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512" y="737211"/>
            <a:ext cx="216024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ЗАПОЛНИТЬ ТАБЛИЦУ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003516"/>
              </p:ext>
            </p:extLst>
          </p:nvPr>
        </p:nvGraphicFramePr>
        <p:xfrm>
          <a:off x="827584" y="1414319"/>
          <a:ext cx="6696744" cy="3996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/>
                <a:gridCol w="1152128"/>
                <a:gridCol w="1296144"/>
                <a:gridCol w="1584176"/>
                <a:gridCol w="1080120"/>
                <a:gridCol w="1080120"/>
              </a:tblGrid>
              <a:tr h="6519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№ п/</a:t>
                      </a: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</a:rPr>
                        <a:t>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</a:rPr>
                        <a:t>Простой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 лист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</a:rPr>
                        <a:t>Сложный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 лист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</a:rPr>
                        <a:t>Черешковый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Сидя</a:t>
                      </a:r>
                      <a:endParaRPr lang="uk-UA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чий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Прилистники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14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14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14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14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14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14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14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14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14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28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89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8cb/0002049a-5a56043a/7/hello_html_7c9fa19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6724610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fotohomka.ru/images/Nov/03/cc0aed7ccce21cef2bf06c9fd6041c33/mini_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314" y="2960948"/>
            <a:ext cx="2098675" cy="15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7564652" y="4704618"/>
            <a:ext cx="357505" cy="2622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797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920880" cy="107721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РЕСТАВРАТОР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Учащиеся восстанавливают текстовый фрагмент, намеренно «поврежденный» преподавателем.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916832"/>
            <a:ext cx="5760640" cy="4370427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РЕСТАВРАТОР</a:t>
            </a:r>
            <a:endParaRPr lang="ru-RU" b="1" dirty="0" smtClean="0"/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растений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пособов питания растений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огромное множество, так как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отличаются между собой. Одни устроены просто, другие сложнее. Одни обитают в воде, другие на суше. Каждое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приспособлено для питания «своей» пищей. Главное, чтобы пища была органической природы.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Автотрофы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 синтезировать органические вещества из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неорганических.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Гетеротрофы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бактерии,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грибы,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- используют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готовые органические вещества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Миксотрофы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могут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питаться и как автотрофы, и как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гетеротрофы.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soiro.ru/forum/datas/users/sova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3717032"/>
            <a:ext cx="2141148" cy="161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85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3304" y="234281"/>
            <a:ext cx="7776864" cy="129266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ОПРОС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ЦЕПОЧКЕ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Рассказ одного учащегося прерывается в любом месте и продолжается другим учащимся.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Приём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применим в случае, когда предполагается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развёрнутый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логически связный ответ.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2060848"/>
            <a:ext cx="6048672" cy="4462760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Учитель:</a:t>
            </a:r>
          </a:p>
          <a:p>
            <a:r>
              <a:rPr lang="ru-RU" sz="2400" dirty="0" smtClean="0"/>
              <a:t>1.Что такое лист?</a:t>
            </a:r>
          </a:p>
          <a:p>
            <a:r>
              <a:rPr lang="ru-RU" sz="2400" dirty="0" smtClean="0"/>
              <a:t>2.Что такое листовая пластинка?</a:t>
            </a:r>
          </a:p>
          <a:p>
            <a:r>
              <a:rPr lang="ru-RU" sz="2400" dirty="0" smtClean="0"/>
              <a:t>3.Что </a:t>
            </a:r>
            <a:r>
              <a:rPr lang="ru-RU" sz="2400" dirty="0"/>
              <a:t>такое прилистники?</a:t>
            </a:r>
          </a:p>
          <a:p>
            <a:r>
              <a:rPr lang="ru-RU" sz="2400" dirty="0"/>
              <a:t>4</a:t>
            </a:r>
            <a:r>
              <a:rPr lang="ru-RU" sz="2400" dirty="0" smtClean="0"/>
              <a:t>.Какие листья </a:t>
            </a:r>
            <a:r>
              <a:rPr lang="ru-RU" sz="2400" dirty="0"/>
              <a:t>называют сидячими?</a:t>
            </a:r>
          </a:p>
          <a:p>
            <a:r>
              <a:rPr lang="ru-RU" sz="2400" dirty="0"/>
              <a:t>5</a:t>
            </a:r>
            <a:r>
              <a:rPr lang="ru-RU" sz="2400" dirty="0" smtClean="0"/>
              <a:t>.Какие листья </a:t>
            </a:r>
            <a:r>
              <a:rPr lang="ru-RU" sz="2400" dirty="0"/>
              <a:t>называют </a:t>
            </a:r>
            <a:r>
              <a:rPr lang="ru-RU" sz="2400" dirty="0" smtClean="0"/>
              <a:t>черешковыми?</a:t>
            </a:r>
          </a:p>
          <a:p>
            <a:r>
              <a:rPr lang="ru-RU" sz="2400" dirty="0" smtClean="0"/>
              <a:t>6.Какова функция  черешка?</a:t>
            </a:r>
            <a:endParaRPr lang="ru-RU" sz="2400" dirty="0"/>
          </a:p>
          <a:p>
            <a:r>
              <a:rPr lang="ru-RU" sz="2400" dirty="0" smtClean="0"/>
              <a:t>7.Какие </a:t>
            </a:r>
            <a:r>
              <a:rPr lang="ru-RU" sz="2400" dirty="0"/>
              <a:t>л</a:t>
            </a:r>
            <a:r>
              <a:rPr lang="ru-RU" sz="2400" dirty="0" smtClean="0"/>
              <a:t>истья </a:t>
            </a:r>
            <a:r>
              <a:rPr lang="ru-RU" sz="2400" dirty="0"/>
              <a:t>называют </a:t>
            </a:r>
            <a:r>
              <a:rPr lang="ru-RU" sz="2400" dirty="0" smtClean="0"/>
              <a:t>простыми</a:t>
            </a:r>
            <a:r>
              <a:rPr lang="ru-RU" sz="2400" dirty="0"/>
              <a:t>?</a:t>
            </a:r>
          </a:p>
          <a:p>
            <a:r>
              <a:rPr lang="ru-RU" sz="2400" dirty="0" smtClean="0"/>
              <a:t>8.Какие листья </a:t>
            </a:r>
            <a:r>
              <a:rPr lang="ru-RU" sz="2400" dirty="0"/>
              <a:t>называют сложными?</a:t>
            </a:r>
          </a:p>
          <a:p>
            <a:r>
              <a:rPr lang="ru-RU" sz="2400" dirty="0" smtClean="0"/>
              <a:t>9.Что такое листорасположение?</a:t>
            </a:r>
          </a:p>
          <a:p>
            <a:r>
              <a:rPr lang="ru-RU" sz="2400" dirty="0" smtClean="0"/>
              <a:t>10.Какие виды листорасположения вы знаете?</a:t>
            </a:r>
            <a:endParaRPr lang="ru-RU" sz="2400" dirty="0"/>
          </a:p>
        </p:txBody>
      </p:sp>
      <p:pic>
        <p:nvPicPr>
          <p:cNvPr id="9218" name="Picture 2" descr="http://soiro.ru/forum/datas/users/sova_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68404"/>
            <a:ext cx="1656184" cy="132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2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3" y="260648"/>
            <a:ext cx="4430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ВЫБЕРИ </a:t>
            </a:r>
            <a:r>
              <a:rPr lang="ru-RU" sz="2400" b="1" dirty="0">
                <a:solidFill>
                  <a:srgbClr val="FF0000"/>
                </a:solidFill>
              </a:rPr>
              <a:t>ВЕРНОЕ </a:t>
            </a:r>
            <a:r>
              <a:rPr lang="ru-RU" sz="2400" b="1" dirty="0" smtClean="0">
                <a:solidFill>
                  <a:srgbClr val="FF0000"/>
                </a:solidFill>
              </a:rPr>
              <a:t>УТВЕРЖДЕНИЕ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460" y="721898"/>
            <a:ext cx="7920880" cy="5262979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Фотосинтез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называют также почвенным питанием.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Хлоропластом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называется часть листа, в которой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происходит фотосинтез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зеленых пластидах запасаются питательные вещества.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результате фотосинтеза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образуются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минеральные вещества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Органические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вещества двигаются из листьев к корням.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6.Организмы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обладающие способностью сами образовывать органические вещества, называются автотрофы.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Хлоропласт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находится в клетках листьев.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результате фотосинтеза выделяется кислород.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 Хлорофилл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вещество, которое образуется в процессе фотосинтеза</a:t>
            </a:r>
          </a:p>
        </p:txBody>
      </p:sp>
      <p:pic>
        <p:nvPicPr>
          <p:cNvPr id="8194" name="Picture 2" descr="http://soiro.ru/forum/datas/users/sova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5182902"/>
            <a:ext cx="216024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96294" y="404664"/>
            <a:ext cx="6696744" cy="6001643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 ФРАЗУ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1.Корень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осевой орган растения, который в отличие от стебля не расчленен на…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защиты нежного кончика корня служит…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3.Зона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деления корня состоит из 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4.Рост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корня в длину обеспечивает зона 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5.Корневой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волосок – это вытянутая клетка 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6.Благодаря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корневым волоскам увеличивается 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клеткам зоны проведения проводятся  вверх к надземным органам … , а вниз, от листьев к корням 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8.Совокупность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всех корней растения называют 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стержневой корневой системе выделяют 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10.Мочковатая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корневая система свойственна …</a:t>
            </a:r>
          </a:p>
        </p:txBody>
      </p:sp>
      <p:pic>
        <p:nvPicPr>
          <p:cNvPr id="7170" name="Picture 2" descr="http://soiro.ru/forum/datas/users/sova_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897820"/>
            <a:ext cx="1872208" cy="149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86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46383"/>
            <a:ext cx="6696744" cy="8051435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Ищем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связи и закономерности, устанавливаем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последовательности ( логические цепочки)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u="sng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u="sng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«Корень»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Установите связи между понятиями и восстановите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пропуски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Минеральные вещества + ?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корень.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Главный корень + ?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стержневая корневая система.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Придаточные корни + ?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мочковатая корневая система.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Корневой чехлик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зона делящихся клеток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 зона всасывания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soiro.ru/forum/datas/users/sova_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897820"/>
            <a:ext cx="1872208" cy="149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1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052736"/>
            <a:ext cx="6696744" cy="3616759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«Побег. Строение почки»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Установите связи между понятиями и восстановите пропуски.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–Почечные чешуи + зачаточный стебель + ? + зачаточные листья ?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? + зачаточный стебель + ? + зачаточные листья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Стебель + почки + листья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soiro.ru/forum/datas/users/sova_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897820"/>
            <a:ext cx="1872208" cy="149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20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1143000" y="0"/>
            <a:ext cx="6480175" cy="9810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prstClr val="black"/>
                </a:solidFill>
              </a:rPr>
              <a:t> опорная схема</a:t>
            </a: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5486400" y="3124200"/>
            <a:ext cx="1447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smtClean="0">
                <a:solidFill>
                  <a:prstClr val="black"/>
                </a:solidFill>
              </a:rPr>
              <a:t>листья</a:t>
            </a: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5364163" y="1412875"/>
            <a:ext cx="1676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дуговое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6659563" y="5157788"/>
            <a:ext cx="1981200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Простые </a:t>
            </a: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4211638" y="4076700"/>
            <a:ext cx="4114800" cy="6858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По форме</a:t>
            </a:r>
          </a:p>
        </p:txBody>
      </p:sp>
      <p:sp>
        <p:nvSpPr>
          <p:cNvPr id="23559" name="Oval 10"/>
          <p:cNvSpPr>
            <a:spLocks noChangeArrowheads="1"/>
          </p:cNvSpPr>
          <p:nvPr/>
        </p:nvSpPr>
        <p:spPr bwMode="auto">
          <a:xfrm>
            <a:off x="7164388" y="1412875"/>
            <a:ext cx="1728787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параллельное</a:t>
            </a:r>
          </a:p>
        </p:txBody>
      </p:sp>
      <p:sp>
        <p:nvSpPr>
          <p:cNvPr id="23560" name="Oval 11"/>
          <p:cNvSpPr>
            <a:spLocks noChangeArrowheads="1"/>
          </p:cNvSpPr>
          <p:nvPr/>
        </p:nvSpPr>
        <p:spPr bwMode="auto">
          <a:xfrm>
            <a:off x="3779838" y="5084763"/>
            <a:ext cx="1981200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сложные</a:t>
            </a:r>
          </a:p>
        </p:txBody>
      </p:sp>
      <p:sp>
        <p:nvSpPr>
          <p:cNvPr id="23561" name="AutoShape 16"/>
          <p:cNvSpPr>
            <a:spLocks noChangeArrowheads="1"/>
          </p:cNvSpPr>
          <p:nvPr/>
        </p:nvSpPr>
        <p:spPr bwMode="auto">
          <a:xfrm flipH="1">
            <a:off x="3995738" y="2349500"/>
            <a:ext cx="4648200" cy="719138"/>
          </a:xfrm>
          <a:prstGeom prst="flowChartMer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</a:rPr>
              <a:t>По характеру жилкования</a:t>
            </a:r>
          </a:p>
        </p:txBody>
      </p:sp>
      <p:sp>
        <p:nvSpPr>
          <p:cNvPr id="23562" name="Oval 17"/>
          <p:cNvSpPr>
            <a:spLocks noChangeArrowheads="1"/>
          </p:cNvSpPr>
          <p:nvPr/>
        </p:nvSpPr>
        <p:spPr bwMode="auto">
          <a:xfrm>
            <a:off x="3348038" y="1412875"/>
            <a:ext cx="1981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сетчатое</a:t>
            </a:r>
          </a:p>
        </p:txBody>
      </p:sp>
      <p:sp>
        <p:nvSpPr>
          <p:cNvPr id="23563" name="AutoShape 22"/>
          <p:cNvSpPr>
            <a:spLocks noChangeArrowheads="1"/>
          </p:cNvSpPr>
          <p:nvPr/>
        </p:nvSpPr>
        <p:spPr bwMode="auto">
          <a:xfrm>
            <a:off x="107950" y="2286000"/>
            <a:ext cx="1511300" cy="8794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</a:rPr>
              <a:t>Черешковые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</a:rPr>
              <a:t>е</a:t>
            </a:r>
            <a:r>
              <a:rPr lang="ru-RU" altLang="ru-RU" dirty="0" smtClean="0">
                <a:solidFill>
                  <a:prstClr val="black"/>
                </a:solidFill>
              </a:rPr>
              <a:t>сть черешок</a:t>
            </a:r>
          </a:p>
        </p:txBody>
      </p:sp>
      <p:sp>
        <p:nvSpPr>
          <p:cNvPr id="23564" name="AutoShape 24"/>
          <p:cNvSpPr>
            <a:spLocks noChangeArrowheads="1"/>
          </p:cNvSpPr>
          <p:nvPr/>
        </p:nvSpPr>
        <p:spPr bwMode="auto">
          <a:xfrm>
            <a:off x="107950" y="3860800"/>
            <a:ext cx="1511300" cy="74612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</a:rPr>
              <a:t>Сидячие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</a:rPr>
              <a:t>н</a:t>
            </a:r>
            <a:r>
              <a:rPr lang="ru-RU" altLang="ru-RU" dirty="0" smtClean="0">
                <a:solidFill>
                  <a:prstClr val="black"/>
                </a:solidFill>
              </a:rPr>
              <a:t>ет черешка</a:t>
            </a:r>
          </a:p>
        </p:txBody>
      </p:sp>
      <p:sp>
        <p:nvSpPr>
          <p:cNvPr id="23565" name="AutoShape 25"/>
          <p:cNvSpPr>
            <a:spLocks noChangeArrowheads="1"/>
          </p:cNvSpPr>
          <p:nvPr/>
        </p:nvSpPr>
        <p:spPr bwMode="auto">
          <a:xfrm>
            <a:off x="1692275" y="2420938"/>
            <a:ext cx="1584325" cy="720725"/>
          </a:xfrm>
          <a:prstGeom prst="roundRect">
            <a:avLst>
              <a:gd name="adj" fmla="val 4679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Листовая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пластинка</a:t>
            </a:r>
          </a:p>
        </p:txBody>
      </p:sp>
      <p:sp>
        <p:nvSpPr>
          <p:cNvPr id="23566" name="AutoShape 26"/>
          <p:cNvSpPr>
            <a:spLocks noChangeArrowheads="1"/>
          </p:cNvSpPr>
          <p:nvPr/>
        </p:nvSpPr>
        <p:spPr bwMode="auto">
          <a:xfrm>
            <a:off x="1763713" y="3213100"/>
            <a:ext cx="1512887" cy="660400"/>
          </a:xfrm>
          <a:prstGeom prst="roundRect">
            <a:avLst>
              <a:gd name="adj" fmla="val 3742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черешок</a:t>
            </a:r>
          </a:p>
        </p:txBody>
      </p:sp>
      <p:sp>
        <p:nvSpPr>
          <p:cNvPr id="23567" name="AutoShape 27"/>
          <p:cNvSpPr>
            <a:spLocks noChangeArrowheads="1"/>
          </p:cNvSpPr>
          <p:nvPr/>
        </p:nvSpPr>
        <p:spPr bwMode="auto">
          <a:xfrm>
            <a:off x="1763713" y="4005263"/>
            <a:ext cx="1439862" cy="668337"/>
          </a:xfrm>
          <a:prstGeom prst="roundRect">
            <a:avLst>
              <a:gd name="adj" fmla="val 296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Основание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 листа</a:t>
            </a:r>
          </a:p>
        </p:txBody>
      </p:sp>
      <p:sp>
        <p:nvSpPr>
          <p:cNvPr id="23568" name="AutoShape 28"/>
          <p:cNvSpPr>
            <a:spLocks noChangeArrowheads="1"/>
          </p:cNvSpPr>
          <p:nvPr/>
        </p:nvSpPr>
        <p:spPr bwMode="auto">
          <a:xfrm>
            <a:off x="1763713" y="4797425"/>
            <a:ext cx="1512887" cy="792163"/>
          </a:xfrm>
          <a:prstGeom prst="roundRect">
            <a:avLst>
              <a:gd name="adj" fmla="val 3398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прилистники</a:t>
            </a:r>
          </a:p>
        </p:txBody>
      </p:sp>
      <p:sp>
        <p:nvSpPr>
          <p:cNvPr id="23569" name="Rectangle 30"/>
          <p:cNvSpPr>
            <a:spLocks noChangeArrowheads="1"/>
          </p:cNvSpPr>
          <p:nvPr/>
        </p:nvSpPr>
        <p:spPr bwMode="auto">
          <a:xfrm>
            <a:off x="3419475" y="2205038"/>
            <a:ext cx="431800" cy="2595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</a:rPr>
              <a:t>С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</a:rPr>
              <a:t>Т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</a:rPr>
              <a:t>Р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</a:rPr>
              <a:t>О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</a:rPr>
              <a:t>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</a:rPr>
              <a:t>Н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</a:rPr>
              <a:t>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</a:rPr>
              <a:t>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prstClr val="black"/>
              </a:solidFill>
            </a:endParaRPr>
          </a:p>
        </p:txBody>
      </p:sp>
      <p:sp>
        <p:nvSpPr>
          <p:cNvPr id="23570" name="Line 31"/>
          <p:cNvSpPr>
            <a:spLocks noChangeShapeType="1"/>
          </p:cNvSpPr>
          <p:nvPr/>
        </p:nvSpPr>
        <p:spPr bwMode="auto">
          <a:xfrm flipH="1" flipV="1">
            <a:off x="1116013" y="2997200"/>
            <a:ext cx="8636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1" name="Line 33"/>
          <p:cNvSpPr>
            <a:spLocks noChangeShapeType="1"/>
          </p:cNvSpPr>
          <p:nvPr/>
        </p:nvSpPr>
        <p:spPr bwMode="auto">
          <a:xfrm flipH="1">
            <a:off x="3810000" y="3581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2" name="Line 34"/>
          <p:cNvSpPr>
            <a:spLocks noChangeShapeType="1"/>
          </p:cNvSpPr>
          <p:nvPr/>
        </p:nvSpPr>
        <p:spPr bwMode="auto">
          <a:xfrm flipH="1">
            <a:off x="1476375" y="3644900"/>
            <a:ext cx="54927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3" name="Line 35"/>
          <p:cNvSpPr>
            <a:spLocks noChangeShapeType="1"/>
          </p:cNvSpPr>
          <p:nvPr/>
        </p:nvSpPr>
        <p:spPr bwMode="auto">
          <a:xfrm flipV="1">
            <a:off x="6934200" y="2133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4" name="Line 36"/>
          <p:cNvSpPr>
            <a:spLocks noChangeShapeType="1"/>
          </p:cNvSpPr>
          <p:nvPr/>
        </p:nvSpPr>
        <p:spPr bwMode="auto">
          <a:xfrm flipH="1" flipV="1">
            <a:off x="3962400" y="2057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5" name="Line 37"/>
          <p:cNvSpPr>
            <a:spLocks noChangeShapeType="1"/>
          </p:cNvSpPr>
          <p:nvPr/>
        </p:nvSpPr>
        <p:spPr bwMode="auto">
          <a:xfrm flipV="1">
            <a:off x="5410200" y="198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6" name="Line 38"/>
          <p:cNvSpPr>
            <a:spLocks noChangeShapeType="1"/>
          </p:cNvSpPr>
          <p:nvPr/>
        </p:nvSpPr>
        <p:spPr bwMode="auto">
          <a:xfrm flipV="1">
            <a:off x="7848600" y="21336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7" name="Line 39"/>
          <p:cNvSpPr>
            <a:spLocks noChangeShapeType="1"/>
          </p:cNvSpPr>
          <p:nvPr/>
        </p:nvSpPr>
        <p:spPr bwMode="auto">
          <a:xfrm>
            <a:off x="7164388" y="4508500"/>
            <a:ext cx="2159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8" name="Line 42"/>
          <p:cNvSpPr>
            <a:spLocks noChangeShapeType="1"/>
          </p:cNvSpPr>
          <p:nvPr/>
        </p:nvSpPr>
        <p:spPr bwMode="auto">
          <a:xfrm flipH="1">
            <a:off x="5003800" y="4581525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5-конечная звезда 1">
            <a:hlinkClick r:id="rId2" action="ppaction://hlinksldjump"/>
          </p:cNvPr>
          <p:cNvSpPr/>
          <p:nvPr/>
        </p:nvSpPr>
        <p:spPr>
          <a:xfrm>
            <a:off x="8326438" y="6300788"/>
            <a:ext cx="755650" cy="457200"/>
          </a:xfrm>
          <a:prstGeom prst="star5">
            <a:avLst>
              <a:gd name="adj" fmla="val 2046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83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72816"/>
            <a:ext cx="7776864" cy="2739211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человек не знает, к какой пристани он держит путь,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него ни один ветер не будет попутным.</a:t>
            </a:r>
          </a:p>
          <a:p>
            <a:pPr algn="r"/>
            <a:r>
              <a:rPr lang="ru-RU" sz="2800" b="1" dirty="0"/>
              <a:t>Сенека</a:t>
            </a:r>
          </a:p>
        </p:txBody>
      </p:sp>
    </p:spTree>
    <p:extLst>
      <p:ext uri="{BB962C8B-B14F-4D97-AF65-F5344CB8AC3E}">
        <p14:creationId xmlns:p14="http://schemas.microsoft.com/office/powerpoint/2010/main" val="88385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764704"/>
            <a:ext cx="7547502" cy="50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8640960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к ФРП ООО по биологии 6 класс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-снижение интереса и мотивации к изучению биологии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-падение учебной дисциплины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-нарастание конфликтного потенциала между субъектами образования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Формальный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доучить, закрепить,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171"/>
            <a:ext cx="8640960" cy="64940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ФРП ООО по биологии 7 класс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предстоит изучать разнообразие растений в 7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классе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углубляется предметное содержание курса в соответствии с ФРП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-увеличивается количество практических и лабораторных работ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-разбираются задания на развитие естественно-научной грамотности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-выполняются проекты и исследования на основе тем лабораторных работ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вспомнить, углубить,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попробовать, доучить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закрепить,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60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96752"/>
            <a:ext cx="6336704" cy="36009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4000" b="1" dirty="0">
                <a:latin typeface="Calibri" panose="020F0502020204030204" pitchFamily="34" charset="0"/>
              </a:rPr>
              <a:t>Распределение материала в учебниках (6 → 7 класс) </a:t>
            </a:r>
            <a:r>
              <a:rPr lang="ru-RU" sz="3200" dirty="0" smtClean="0">
                <a:latin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основательно изучить материал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Было: 17 параграфов, 70 с.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Стало: 26 параграфов, 173 с. </a:t>
            </a:r>
          </a:p>
        </p:txBody>
      </p:sp>
      <p:pic>
        <p:nvPicPr>
          <p:cNvPr id="3" name="Picture 2" descr="http://soiro.ru/forum/datas/users/sova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5085184"/>
            <a:ext cx="2377082" cy="19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2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7992888" cy="46474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alibri" panose="020F0502020204030204" pitchFamily="34" charset="0"/>
              </a:rPr>
              <a:t>Переход </a:t>
            </a:r>
            <a:r>
              <a:rPr lang="ru-RU" sz="3200" b="1" dirty="0">
                <a:latin typeface="Calibri" panose="020F0502020204030204" pitchFamily="34" charset="0"/>
              </a:rPr>
              <a:t>к ФРП ООО по биологии 8 класс </a:t>
            </a:r>
            <a:endParaRPr lang="ru-RU" sz="3200" b="1" dirty="0" smtClean="0">
              <a:latin typeface="Calibri" panose="020F0502020204030204" pitchFamily="34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строение животных изучены в 7 классе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предстоит изучать зоологию в 8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классе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расширяются разделы общебиологической направленности (1, 2, 4, 5)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-увеличивается количество практических и лабораторных работ, заданий на развитие естественно-научной грамотности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-выполняются проекты и исследования на основе тем лабораторных работ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Реактивный подход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вспомнить, углубить,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попробовать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soiro.ru/forum/datas/users/sova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5085184"/>
            <a:ext cx="2377082" cy="19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1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-98875"/>
            <a:ext cx="7488832" cy="70480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ФРП ООО по биологии 9 класс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человека изучена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классе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предстоит изучать биологию человека со значительным количеством общебиологического материала в 9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классе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расширяются разделы с темами общебиологического содержания (1, 2, 12, 15)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-увеличивается количество практических и лабораторных работ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-увеличивается количество заданий на развитие ЕНГ, заданий в формате ОГЭ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-закрепляются темы с традиционно низкими результатами на ОГЭ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Реактивный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вспомнить, углубить, попробовать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/>
          </a:p>
        </p:txBody>
      </p:sp>
      <p:pic>
        <p:nvPicPr>
          <p:cNvPr id="3" name="Picture 2" descr="http://soiro.ru/forum/datas/users/sova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5013176"/>
            <a:ext cx="2377082" cy="19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6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08720"/>
            <a:ext cx="6102424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тематическом планировании для каждого класса предлагается резерв времени, который учитель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использовать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своем усмотрению.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более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-отработать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 обобщение,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-осуществить  тренинг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заданий, -увеличить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лабораторных и практических работ из избыточного перечня, приведенного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ФРП,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особенное внимание на наиболее сложные системообразующие темы курса.</a:t>
            </a:r>
          </a:p>
          <a:p>
            <a:endParaRPr lang="ru-RU" sz="2400" b="1" dirty="0" smtClean="0"/>
          </a:p>
        </p:txBody>
      </p:sp>
      <p:pic>
        <p:nvPicPr>
          <p:cNvPr id="3" name="Picture 2" descr="http://soiro.ru/forum/datas/users/sova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4898936"/>
            <a:ext cx="2377082" cy="19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0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340768"/>
            <a:ext cx="7344816" cy="452431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действия целеполагания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Тема-вопрос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понятием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Яркое пятно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Домысливание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слово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предыдущего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ситуация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soiro.ru/forum/datas/users/sova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4725144"/>
            <a:ext cx="2377082" cy="19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64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842</Words>
  <Application>Microsoft Office PowerPoint</Application>
  <PresentationFormat>Экран (4:3)</PresentationFormat>
  <Paragraphs>226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lenur12345</dc:creator>
  <cp:lastModifiedBy>Савчук С.Н.</cp:lastModifiedBy>
  <cp:revision>83</cp:revision>
  <dcterms:created xsi:type="dcterms:W3CDTF">2017-01-22T05:24:51Z</dcterms:created>
  <dcterms:modified xsi:type="dcterms:W3CDTF">2024-04-17T07:55:15Z</dcterms:modified>
</cp:coreProperties>
</file>