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79" r:id="rId4"/>
    <p:sldId id="277" r:id="rId5"/>
    <p:sldId id="27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CF9644-A07D-4D5B-A0D1-E50203FBD7A1}" type="datetimeFigureOut">
              <a:rPr lang="ru-RU" smtClean="0"/>
              <a:pPr/>
              <a:t>02.02.2016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8CA8B2-425E-4C58-8009-DED4B99B042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F9644-A07D-4D5B-A0D1-E50203FBD7A1}" type="datetimeFigureOut">
              <a:rPr lang="ru-RU" smtClean="0"/>
              <a:pPr/>
              <a:t>02.02.2016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CA8B2-425E-4C58-8009-DED4B99B042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javascript:void(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3571876"/>
            <a:ext cx="5486400" cy="566738"/>
          </a:xfrm>
        </p:spPr>
        <p:txBody>
          <a:bodyPr>
            <a:noAutofit/>
          </a:bodyPr>
          <a:lstStyle/>
          <a:p>
            <a:pPr algn="ctr"/>
            <a:r>
              <a:rPr lang="de-DE" sz="3200" dirty="0" smtClean="0"/>
              <a:t>Eine  Reise  durch  „Deutsche Städte  von Puschkin“</a:t>
            </a:r>
            <a:endParaRPr lang="ru-RU" sz="3200" dirty="0"/>
          </a:p>
        </p:txBody>
      </p:sp>
      <p:pic>
        <p:nvPicPr>
          <p:cNvPr id="5" name="Рисунок 4" descr="!!!.jpg"/>
          <p:cNvPicPr>
            <a:picLocks noGrp="1" noChangeAspect="1"/>
          </p:cNvPicPr>
          <p:nvPr>
            <p:ph type="pic" idx="1"/>
          </p:nvPr>
        </p:nvPicPr>
        <p:blipFill>
          <a:blip r:embed="rId2" cstate="print"/>
          <a:srcRect t="4527" b="4527"/>
          <a:stretch>
            <a:fillRect/>
          </a:stretch>
        </p:blipFill>
        <p:spPr>
          <a:xfrm>
            <a:off x="5643570" y="428604"/>
            <a:ext cx="2994026" cy="2245520"/>
          </a:xfrm>
        </p:spPr>
      </p:pic>
      <p:sp>
        <p:nvSpPr>
          <p:cNvPr id="4" name="Текст 3"/>
          <p:cNvSpPr>
            <a:spLocks noGrp="1"/>
          </p:cNvSpPr>
          <p:nvPr>
            <p:ph type="body" sz="half" idx="2"/>
          </p:nvPr>
        </p:nvSpPr>
        <p:spPr>
          <a:xfrm>
            <a:off x="1857356" y="4643446"/>
            <a:ext cx="5486400" cy="804862"/>
          </a:xfrm>
        </p:spPr>
        <p:txBody>
          <a:bodyPr>
            <a:normAutofit fontScale="25000" lnSpcReduction="20000"/>
          </a:bodyPr>
          <a:lstStyle/>
          <a:p>
            <a:r>
              <a:rPr lang="ru-RU" sz="8000" i="1" dirty="0" smtClean="0"/>
              <a:t>Путешествие для учащихся 5 класса.</a:t>
            </a:r>
          </a:p>
          <a:p>
            <a:r>
              <a:rPr lang="ru-RU" sz="8000" i="1" dirty="0" smtClean="0"/>
              <a:t>Андреева Наталья Анатольевна</a:t>
            </a:r>
          </a:p>
          <a:p>
            <a:r>
              <a:rPr lang="ru-RU" sz="8000" i="1" dirty="0"/>
              <a:t>у</a:t>
            </a:r>
            <a:r>
              <a:rPr lang="ru-RU" sz="8000" i="1" dirty="0" smtClean="0"/>
              <a:t>читель иностранного языка</a:t>
            </a:r>
          </a:p>
          <a:p>
            <a:r>
              <a:rPr lang="ru-RU" sz="8000" i="1" dirty="0" smtClean="0"/>
              <a:t>МБОУ СОШ №17 город Череповец</a:t>
            </a:r>
          </a:p>
          <a:p>
            <a:r>
              <a:rPr lang="ru-RU" sz="8000" i="1" dirty="0" smtClean="0"/>
              <a:t>Вологодская область</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116"/>
            <a:ext cx="8229600" cy="1143000"/>
          </a:xfrm>
        </p:spPr>
        <p:txBody>
          <a:bodyPr>
            <a:noAutofit/>
          </a:bodyPr>
          <a:lstStyle/>
          <a:p>
            <a:r>
              <a:rPr lang="de-DE" sz="2800" dirty="0" smtClean="0"/>
              <a:t/>
            </a:r>
            <a:br>
              <a:rPr lang="de-DE" sz="2800" dirty="0" smtClean="0"/>
            </a:br>
            <a:r>
              <a:rPr lang="de-DE" sz="2800" dirty="0" smtClean="0"/>
              <a:t>Ich </a:t>
            </a:r>
            <a:r>
              <a:rPr lang="de-DE" sz="2800" dirty="0"/>
              <a:t>liebte Sie: Vielleicht ist dieses Feuer</a:t>
            </a:r>
            <a:br>
              <a:rPr lang="de-DE" sz="2800" dirty="0"/>
            </a:br>
            <a:r>
              <a:rPr lang="de-DE" sz="2800" dirty="0"/>
              <a:t>In meinem Herzen noch nicht ganz verglüht;</a:t>
            </a:r>
            <a:br>
              <a:rPr lang="de-DE" sz="2800" dirty="0"/>
            </a:br>
            <a:r>
              <a:rPr lang="de-DE" sz="2800" dirty="0"/>
              <a:t>Doch Ihre Ruh ist mir vor allem teuer;</a:t>
            </a:r>
            <a:br>
              <a:rPr lang="de-DE" sz="2800" dirty="0"/>
            </a:br>
            <a:r>
              <a:rPr lang="de-DE" sz="2800" dirty="0"/>
              <a:t>Durch nichts betrüben will ich Ihr Gemüt</a:t>
            </a:r>
            <a:r>
              <a:rPr lang="de-DE" sz="2800" dirty="0" smtClean="0"/>
              <a:t>.</a:t>
            </a:r>
            <a:br>
              <a:rPr lang="de-DE" sz="2800" dirty="0" smtClean="0"/>
            </a:br>
            <a:r>
              <a:rPr lang="de-DE" sz="2800" dirty="0"/>
              <a:t/>
            </a:r>
            <a:br>
              <a:rPr lang="de-DE" sz="2800" dirty="0"/>
            </a:br>
            <a:r>
              <a:rPr lang="de-DE" sz="2800" dirty="0"/>
              <a:t>Ich liebte Sie, stumm, hoffnungslos und schmerzlich,</a:t>
            </a:r>
            <a:br>
              <a:rPr lang="de-DE" sz="2800" dirty="0"/>
            </a:br>
            <a:r>
              <a:rPr lang="de-DE" sz="2800" dirty="0"/>
              <a:t>In aller Qual, die solche Liebe gibt;</a:t>
            </a:r>
            <a:br>
              <a:rPr lang="de-DE" sz="2800" dirty="0"/>
            </a:br>
            <a:r>
              <a:rPr lang="de-DE" sz="2800" dirty="0"/>
              <a:t>Ich liebte Sie so wahrhaft und so herzlich,</a:t>
            </a:r>
            <a:br>
              <a:rPr lang="de-DE" sz="2800" dirty="0"/>
            </a:br>
            <a:r>
              <a:rPr lang="de-DE" sz="2800" dirty="0"/>
              <a:t>Gott geb, </a:t>
            </a:r>
            <a:r>
              <a:rPr lang="de-DE" sz="2800" dirty="0" err="1"/>
              <a:t>daß</a:t>
            </a:r>
            <a:r>
              <a:rPr lang="de-DE" sz="2800" dirty="0"/>
              <a:t> Sie ein andrer je so liebt.</a:t>
            </a:r>
            <a:br>
              <a:rPr lang="de-DE" sz="2800" dirty="0"/>
            </a:br>
            <a:r>
              <a:rPr lang="de-DE" sz="2800" dirty="0"/>
              <a:t/>
            </a:r>
            <a:br>
              <a:rPr lang="de-DE" sz="2800" dirty="0"/>
            </a:br>
            <a:r>
              <a:rPr lang="de-DE" sz="2800" dirty="0"/>
              <a:t>(Deutsch von Friedrich </a:t>
            </a:r>
            <a:r>
              <a:rPr lang="de-DE" sz="2800" dirty="0" err="1"/>
              <a:t>Bodenstedt</a:t>
            </a:r>
            <a:r>
              <a:rPr lang="de-DE" sz="2800" dirty="0"/>
              <a:t>)</a:t>
            </a:r>
            <a:endParaRPr lang="ru-RU" sz="2800" dirty="0"/>
          </a:p>
        </p:txBody>
      </p:sp>
      <p:pic>
        <p:nvPicPr>
          <p:cNvPr id="3" name="Рисунок 2" descr="heart_PNG705.png"/>
          <p:cNvPicPr>
            <a:picLocks noChangeAspect="1"/>
          </p:cNvPicPr>
          <p:nvPr/>
        </p:nvPicPr>
        <p:blipFill>
          <a:blip r:embed="rId2" cstate="print"/>
          <a:stretch>
            <a:fillRect/>
          </a:stretch>
        </p:blipFill>
        <p:spPr>
          <a:xfrm>
            <a:off x="214282" y="285728"/>
            <a:ext cx="1277101" cy="1294998"/>
          </a:xfrm>
          <a:prstGeom prst="rect">
            <a:avLst/>
          </a:prstGeom>
        </p:spPr>
      </p:pic>
      <p:pic>
        <p:nvPicPr>
          <p:cNvPr id="4" name="Рисунок 3" descr="heart_PNG705.png"/>
          <p:cNvPicPr>
            <a:picLocks noChangeAspect="1"/>
          </p:cNvPicPr>
          <p:nvPr/>
        </p:nvPicPr>
        <p:blipFill>
          <a:blip r:embed="rId2" cstate="print"/>
          <a:stretch>
            <a:fillRect/>
          </a:stretch>
        </p:blipFill>
        <p:spPr>
          <a:xfrm>
            <a:off x="366682" y="438128"/>
            <a:ext cx="1277101" cy="1294998"/>
          </a:xfrm>
          <a:prstGeom prst="rect">
            <a:avLst/>
          </a:prstGeom>
        </p:spPr>
      </p:pic>
      <p:pic>
        <p:nvPicPr>
          <p:cNvPr id="5" name="Рисунок 4" descr="heart_PNG705.png"/>
          <p:cNvPicPr>
            <a:picLocks noChangeAspect="1"/>
          </p:cNvPicPr>
          <p:nvPr/>
        </p:nvPicPr>
        <p:blipFill>
          <a:blip r:embed="rId2" cstate="print"/>
          <a:stretch>
            <a:fillRect/>
          </a:stretch>
        </p:blipFill>
        <p:spPr>
          <a:xfrm>
            <a:off x="7429520" y="5214950"/>
            <a:ext cx="1277101" cy="12949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428868"/>
            <a:ext cx="8229600" cy="1143000"/>
          </a:xfrm>
        </p:spPr>
        <p:txBody>
          <a:bodyPr>
            <a:noAutofit/>
          </a:bodyPr>
          <a:lstStyle/>
          <a:p>
            <a:r>
              <a:rPr lang="ru-RU" sz="3200" b="1" dirty="0">
                <a:solidFill>
                  <a:srgbClr val="FF0000"/>
                </a:solidFill>
              </a:rPr>
              <a:t>Я </a:t>
            </a:r>
            <a:r>
              <a:rPr lang="ru-RU" sz="3200" b="1" dirty="0" smtClean="0">
                <a:solidFill>
                  <a:srgbClr val="FF0000"/>
                </a:solidFill>
              </a:rPr>
              <a:t>Вас </a:t>
            </a:r>
            <a:r>
              <a:rPr lang="ru-RU" sz="3200" b="1" dirty="0">
                <a:solidFill>
                  <a:srgbClr val="FF0000"/>
                </a:solidFill>
              </a:rPr>
              <a:t>любил </a:t>
            </a:r>
            <a:r>
              <a:rPr lang="de-DE" sz="3200" b="1" dirty="0" smtClean="0">
                <a:solidFill>
                  <a:srgbClr val="FF0000"/>
                </a:solidFill>
              </a:rPr>
              <a:t/>
            </a:r>
            <a:br>
              <a:rPr lang="de-DE" sz="3200" b="1" dirty="0" smtClean="0">
                <a:solidFill>
                  <a:srgbClr val="FF0000"/>
                </a:solidFill>
              </a:rPr>
            </a:br>
            <a:r>
              <a:rPr lang="ru-RU" sz="3200" dirty="0"/>
              <a:t/>
            </a:r>
            <a:br>
              <a:rPr lang="ru-RU" sz="3200" dirty="0"/>
            </a:br>
            <a:r>
              <a:rPr lang="ru-RU" sz="3200" dirty="0"/>
              <a:t>Я вас любил: любовь ещё, быть может,</a:t>
            </a:r>
            <a:br>
              <a:rPr lang="ru-RU" sz="3200" dirty="0"/>
            </a:br>
            <a:r>
              <a:rPr lang="ru-RU" sz="3200" dirty="0"/>
              <a:t>В душе моей угасла не совсем;</a:t>
            </a:r>
            <a:br>
              <a:rPr lang="ru-RU" sz="3200" dirty="0"/>
            </a:br>
            <a:r>
              <a:rPr lang="ru-RU" sz="3200" dirty="0"/>
              <a:t>Но пусть она вас больше не тревожит;</a:t>
            </a:r>
            <a:br>
              <a:rPr lang="ru-RU" sz="3200" dirty="0"/>
            </a:br>
            <a:r>
              <a:rPr lang="ru-RU" sz="3200" dirty="0"/>
              <a:t>Я не хочу печалить вас ничем</a:t>
            </a:r>
            <a:r>
              <a:rPr lang="ru-RU" sz="3200" dirty="0" smtClean="0"/>
              <a:t>.</a:t>
            </a:r>
            <a:r>
              <a:rPr lang="de-DE" sz="3200" dirty="0" smtClean="0"/>
              <a:t/>
            </a:r>
            <a:br>
              <a:rPr lang="de-DE" sz="3200" dirty="0" smtClean="0"/>
            </a:br>
            <a:r>
              <a:rPr lang="ru-RU" sz="3200" dirty="0"/>
              <a:t/>
            </a:r>
            <a:br>
              <a:rPr lang="ru-RU" sz="3200" dirty="0"/>
            </a:br>
            <a:r>
              <a:rPr lang="ru-RU" sz="3200" dirty="0"/>
              <a:t>Я вас любил безмолвно, безнадежно,</a:t>
            </a:r>
            <a:br>
              <a:rPr lang="ru-RU" sz="3200" dirty="0"/>
            </a:br>
            <a:r>
              <a:rPr lang="ru-RU" sz="3200" dirty="0"/>
              <a:t>То робостью, то ревностью томим;</a:t>
            </a:r>
            <a:br>
              <a:rPr lang="ru-RU" sz="3200" dirty="0"/>
            </a:br>
            <a:r>
              <a:rPr lang="ru-RU" sz="3200" dirty="0"/>
              <a:t>Я вас любил так искренно, так нежно,</a:t>
            </a:r>
            <a:br>
              <a:rPr lang="ru-RU" sz="3200" dirty="0"/>
            </a:br>
            <a:r>
              <a:rPr lang="ru-RU" sz="3200" dirty="0"/>
              <a:t>Как дай вам Бог любимой быть другим.</a:t>
            </a:r>
            <a:br>
              <a:rPr lang="ru-RU" sz="3200" dirty="0"/>
            </a:br>
            <a:endParaRPr lang="ru-RU"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Unsere zweite Station</a:t>
            </a:r>
            <a:br>
              <a:rPr lang="de-DE" dirty="0" smtClean="0"/>
            </a:br>
            <a:r>
              <a:rPr lang="de-DE" dirty="0" smtClean="0"/>
              <a:t>Gera </a:t>
            </a:r>
            <a:r>
              <a:rPr lang="ru-RU" dirty="0" smtClean="0"/>
              <a:t>(</a:t>
            </a:r>
            <a:r>
              <a:rPr lang="de-DE" dirty="0" smtClean="0"/>
              <a:t>Thüringen</a:t>
            </a:r>
            <a:r>
              <a:rPr lang="ru-RU" dirty="0" smtClean="0"/>
              <a:t>)</a:t>
            </a:r>
            <a:endParaRPr lang="ru-RU" dirty="0"/>
          </a:p>
        </p:txBody>
      </p:sp>
      <p:pic>
        <p:nvPicPr>
          <p:cNvPr id="4" name="Содержимое 3" descr="http://russkoepole.de/images/54.jpg"/>
          <p:cNvPicPr>
            <a:picLocks noGrp="1"/>
          </p:cNvPicPr>
          <p:nvPr>
            <p:ph idx="1"/>
          </p:nvPr>
        </p:nvPicPr>
        <p:blipFill>
          <a:blip r:embed="rId2"/>
          <a:srcRect/>
          <a:stretch>
            <a:fillRect/>
          </a:stretch>
        </p:blipFill>
        <p:spPr bwMode="auto">
          <a:xfrm>
            <a:off x="1500166" y="2143116"/>
            <a:ext cx="6286544"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Unsere dritte Station</a:t>
            </a:r>
            <a:br>
              <a:rPr lang="de-DE" dirty="0" smtClean="0"/>
            </a:br>
            <a:r>
              <a:rPr lang="de-DE" dirty="0" smtClean="0"/>
              <a:t>Jena</a:t>
            </a:r>
            <a:endParaRPr lang="ru-RU" dirty="0"/>
          </a:p>
        </p:txBody>
      </p:sp>
      <p:pic>
        <p:nvPicPr>
          <p:cNvPr id="4" name="Содержимое 3" descr="http://russkoepole.de/images/ng/Puskin/2.jpg"/>
          <p:cNvPicPr>
            <a:picLocks noGrp="1"/>
          </p:cNvPicPr>
          <p:nvPr>
            <p:ph idx="1"/>
          </p:nvPr>
        </p:nvPicPr>
        <p:blipFill>
          <a:blip r:embed="rId2"/>
          <a:srcRect/>
          <a:stretch>
            <a:fillRect/>
          </a:stretch>
        </p:blipFill>
        <p:spPr bwMode="auto">
          <a:xfrm>
            <a:off x="1571604" y="2000240"/>
            <a:ext cx="6215106"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86058"/>
            <a:ext cx="8229600" cy="1143000"/>
          </a:xfrm>
        </p:spPr>
        <p:txBody>
          <a:bodyPr>
            <a:normAutofit fontScale="90000"/>
          </a:bodyPr>
          <a:lstStyle/>
          <a:p>
            <a:r>
              <a:rPr lang="de-DE" dirty="0" smtClean="0"/>
              <a:t>Aufgabe</a:t>
            </a:r>
            <a:r>
              <a:rPr lang="ru-RU" dirty="0" smtClean="0"/>
              <a:t>:</a:t>
            </a:r>
            <a:r>
              <a:rPr lang="de-DE" dirty="0" smtClean="0"/>
              <a:t/>
            </a:r>
            <a:br>
              <a:rPr lang="de-DE" dirty="0" smtClean="0"/>
            </a:br>
            <a:r>
              <a:rPr lang="de-DE" dirty="0" smtClean="0"/>
              <a:t>Wie heißt </a:t>
            </a:r>
            <a:r>
              <a:rPr lang="en-US" dirty="0" smtClean="0"/>
              <a:t>die </a:t>
            </a:r>
            <a:r>
              <a:rPr lang="en-US" dirty="0" err="1" smtClean="0"/>
              <a:t>Benennung</a:t>
            </a:r>
            <a:r>
              <a:rPr lang="en-US" dirty="0" smtClean="0"/>
              <a:t> </a:t>
            </a:r>
            <a:r>
              <a:rPr lang="en-US" dirty="0" err="1" smtClean="0"/>
              <a:t>dieser</a:t>
            </a:r>
            <a:r>
              <a:rPr lang="en-US" dirty="0" smtClean="0"/>
              <a:t> </a:t>
            </a:r>
            <a:r>
              <a:rPr lang="en-US" dirty="0" err="1" smtClean="0"/>
              <a:t>Märchen</a:t>
            </a:r>
            <a:r>
              <a:rPr lang="en-US" dirty="0" smtClean="0"/>
              <a:t> auf </a:t>
            </a:r>
            <a:r>
              <a:rPr lang="en-US" dirty="0" err="1" smtClean="0"/>
              <a:t>Russisch</a:t>
            </a:r>
            <a:r>
              <a:rPr lang="ru-RU" dirty="0" smtClean="0"/>
              <a:t>?</a:t>
            </a:r>
            <a:br>
              <a:rPr lang="ru-RU" dirty="0" smtClean="0"/>
            </a:br>
            <a:r>
              <a:rPr lang="ru-RU" dirty="0"/>
              <a:t/>
            </a:r>
            <a:br>
              <a:rPr lang="ru-RU" dirty="0"/>
            </a:br>
            <a:r>
              <a:rPr lang="ru-RU" sz="3100" dirty="0" smtClean="0"/>
              <a:t>1. </a:t>
            </a:r>
            <a:r>
              <a:rPr lang="de-DE" sz="3100" dirty="0" smtClean="0"/>
              <a:t>Märchen über den Zaren </a:t>
            </a:r>
            <a:r>
              <a:rPr lang="de-DE" sz="3100" dirty="0" err="1" smtClean="0"/>
              <a:t>Saltan</a:t>
            </a:r>
            <a:r>
              <a:rPr lang="de-DE" sz="3100" dirty="0" smtClean="0"/>
              <a:t/>
            </a:r>
            <a:br>
              <a:rPr lang="de-DE" sz="3100" dirty="0" smtClean="0"/>
            </a:br>
            <a:r>
              <a:rPr lang="de-DE" sz="3100" dirty="0" smtClean="0"/>
              <a:t>2. Märchen über den Pfaffen und seinen Arbeiter </a:t>
            </a:r>
            <a:r>
              <a:rPr lang="de-DE" sz="3100" dirty="0" err="1" smtClean="0"/>
              <a:t>Balda</a:t>
            </a:r>
            <a:r>
              <a:rPr lang="de-DE" sz="3100" dirty="0" smtClean="0"/>
              <a:t/>
            </a:r>
            <a:br>
              <a:rPr lang="de-DE" sz="3100" dirty="0" smtClean="0"/>
            </a:br>
            <a:r>
              <a:rPr lang="de-DE" sz="3100" dirty="0" smtClean="0"/>
              <a:t>3. Märchen über das goldenen Hähnchen</a:t>
            </a:r>
            <a:br>
              <a:rPr lang="de-DE" sz="3100" dirty="0" smtClean="0"/>
            </a:br>
            <a:r>
              <a:rPr lang="de-DE" sz="3100" dirty="0" smtClean="0"/>
              <a:t>4. Märchen vom Fischer und dem Fischlein</a:t>
            </a:r>
            <a:br>
              <a:rPr lang="de-DE" sz="3100" dirty="0" smtClean="0"/>
            </a:br>
            <a:r>
              <a:rPr lang="de-DE" dirty="0" smtClean="0"/>
              <a:t/>
            </a:r>
            <a:br>
              <a:rPr lang="de-DE" dirty="0" smtClean="0"/>
            </a:br>
            <a:endParaRPr lang="ru-RU" dirty="0"/>
          </a:p>
        </p:txBody>
      </p:sp>
      <p:pic>
        <p:nvPicPr>
          <p:cNvPr id="3" name="Рисунок 2" descr="2258.jpg"/>
          <p:cNvPicPr>
            <a:picLocks noChangeAspect="1"/>
          </p:cNvPicPr>
          <p:nvPr/>
        </p:nvPicPr>
        <p:blipFill>
          <a:blip r:embed="rId2" cstate="print"/>
          <a:stretch>
            <a:fillRect/>
          </a:stretch>
        </p:blipFill>
        <p:spPr>
          <a:xfrm>
            <a:off x="7972901" y="0"/>
            <a:ext cx="1171099" cy="17859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14554"/>
            <a:ext cx="8229600" cy="1143000"/>
          </a:xfrm>
        </p:spPr>
        <p:txBody>
          <a:bodyPr>
            <a:normAutofit fontScale="90000"/>
          </a:bodyPr>
          <a:lstStyle/>
          <a:p>
            <a:r>
              <a:rPr lang="de-DE" dirty="0" err="1" smtClean="0"/>
              <a:t>Kontroliert</a:t>
            </a:r>
            <a:r>
              <a:rPr lang="ru-RU" dirty="0" smtClean="0"/>
              <a:t>:</a:t>
            </a:r>
            <a:r>
              <a:rPr lang="de-DE" dirty="0" smtClean="0"/>
              <a:t/>
            </a:r>
            <a:br>
              <a:rPr lang="de-DE" dirty="0" smtClean="0"/>
            </a:br>
            <a:r>
              <a:rPr lang="de-DE" dirty="0"/>
              <a:t/>
            </a:r>
            <a:br>
              <a:rPr lang="de-DE" dirty="0"/>
            </a:br>
            <a:r>
              <a:rPr lang="ru-RU" sz="3600" dirty="0" smtClean="0"/>
              <a:t>1. Сказка о царе </a:t>
            </a:r>
            <a:r>
              <a:rPr lang="ru-RU" sz="3600" dirty="0" err="1" smtClean="0"/>
              <a:t>Салтане</a:t>
            </a:r>
            <a:r>
              <a:rPr lang="ru-RU" sz="3600" dirty="0" smtClean="0"/>
              <a:t/>
            </a:r>
            <a:br>
              <a:rPr lang="ru-RU" sz="3600" dirty="0" smtClean="0"/>
            </a:br>
            <a:r>
              <a:rPr lang="ru-RU" sz="3600" dirty="0" smtClean="0"/>
              <a:t>2. Сказка о попе и его работнике </a:t>
            </a:r>
            <a:r>
              <a:rPr lang="ru-RU" sz="3600" dirty="0" err="1" smtClean="0"/>
              <a:t>Балде</a:t>
            </a:r>
            <a:r>
              <a:rPr lang="ru-RU" sz="3600" dirty="0" smtClean="0"/>
              <a:t/>
            </a:r>
            <a:br>
              <a:rPr lang="ru-RU" sz="3600" dirty="0" smtClean="0"/>
            </a:br>
            <a:r>
              <a:rPr lang="ru-RU" sz="3600" dirty="0" smtClean="0"/>
              <a:t>3. Сказка о золотом петушке</a:t>
            </a:r>
            <a:br>
              <a:rPr lang="ru-RU" sz="3600" dirty="0" smtClean="0"/>
            </a:br>
            <a:r>
              <a:rPr lang="ru-RU" sz="3600" dirty="0" smtClean="0"/>
              <a:t>4. Сказка о рыбаке и рыбке</a:t>
            </a:r>
            <a:endParaRPr lang="ru-RU"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Unsere vierte Station</a:t>
            </a:r>
            <a:br>
              <a:rPr lang="de-DE" dirty="0" smtClean="0"/>
            </a:br>
            <a:r>
              <a:rPr lang="de-DE" dirty="0" smtClean="0"/>
              <a:t>Bonn</a:t>
            </a:r>
            <a:endParaRPr lang="ru-RU" dirty="0"/>
          </a:p>
        </p:txBody>
      </p:sp>
      <p:pic>
        <p:nvPicPr>
          <p:cNvPr id="4" name="Содержимое 3" descr="Keil1.jpg"/>
          <p:cNvPicPr>
            <a:picLocks noGrp="1" noChangeAspect="1"/>
          </p:cNvPicPr>
          <p:nvPr>
            <p:ph idx="1"/>
          </p:nvPr>
        </p:nvPicPr>
        <p:blipFill>
          <a:blip r:embed="rId2" cstate="print"/>
          <a:stretch>
            <a:fillRect/>
          </a:stretch>
        </p:blipFill>
        <p:spPr>
          <a:xfrm>
            <a:off x="2857488" y="1428736"/>
            <a:ext cx="3300042" cy="3959492"/>
          </a:xfrm>
        </p:spPr>
      </p:pic>
      <p:sp>
        <p:nvSpPr>
          <p:cNvPr id="5" name="TextBox 4"/>
          <p:cNvSpPr txBox="1"/>
          <p:nvPr/>
        </p:nvSpPr>
        <p:spPr>
          <a:xfrm>
            <a:off x="3214678" y="5715016"/>
            <a:ext cx="2692597" cy="523220"/>
          </a:xfrm>
          <a:prstGeom prst="rect">
            <a:avLst/>
          </a:prstGeom>
          <a:noFill/>
        </p:spPr>
        <p:txBody>
          <a:bodyPr wrap="none" rtlCol="0">
            <a:spAutoFit/>
          </a:bodyPr>
          <a:lstStyle/>
          <a:p>
            <a:r>
              <a:rPr lang="de-DE" sz="2800" b="1" dirty="0"/>
              <a:t>Rolf</a:t>
            </a:r>
            <a:r>
              <a:rPr lang="de-DE" sz="2800" dirty="0"/>
              <a:t>-</a:t>
            </a:r>
            <a:r>
              <a:rPr lang="de-DE" sz="2800" b="1" dirty="0"/>
              <a:t>Dietrich</a:t>
            </a:r>
            <a:r>
              <a:rPr lang="de-DE" sz="2800" dirty="0"/>
              <a:t> </a:t>
            </a:r>
            <a:r>
              <a:rPr lang="de-DE" sz="2800" b="1" dirty="0"/>
              <a:t>Keil</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Unsere fünfte Station</a:t>
            </a:r>
            <a:br>
              <a:rPr lang="de-DE" dirty="0" smtClean="0"/>
            </a:br>
            <a:r>
              <a:rPr lang="de-DE" dirty="0" smtClean="0"/>
              <a:t>Wiesbaden</a:t>
            </a:r>
            <a:endParaRPr lang="ru-RU" dirty="0"/>
          </a:p>
        </p:txBody>
      </p:sp>
      <p:pic>
        <p:nvPicPr>
          <p:cNvPr id="4" name="Содержимое 3" descr="01_)fs6d54f.jpg"/>
          <p:cNvPicPr>
            <a:picLocks noGrp="1" noChangeAspect="1"/>
          </p:cNvPicPr>
          <p:nvPr>
            <p:ph idx="1"/>
          </p:nvPr>
        </p:nvPicPr>
        <p:blipFill>
          <a:blip r:embed="rId2"/>
          <a:stretch>
            <a:fillRect/>
          </a:stretch>
        </p:blipFill>
        <p:spPr>
          <a:xfrm>
            <a:off x="1685925" y="1696244"/>
            <a:ext cx="5772150" cy="43338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Unsere sechste Station</a:t>
            </a:r>
            <a:br>
              <a:rPr lang="de-DE" dirty="0" smtClean="0"/>
            </a:br>
            <a:r>
              <a:rPr lang="de-DE" dirty="0" smtClean="0"/>
              <a:t>Nürnberg</a:t>
            </a:r>
            <a:endParaRPr lang="ru-RU" dirty="0"/>
          </a:p>
        </p:txBody>
      </p:sp>
      <p:pic>
        <p:nvPicPr>
          <p:cNvPr id="4" name="Содержимое 3" descr="http://russkoepole.de/cache/skulpturen%20rm%202_images_stories_German_Nurnberg_thumb_medium700_0.jpg">
            <a:hlinkClick r:id="rId2" tooltip="&quot;&quot;"/>
          </p:cNvPr>
          <p:cNvPicPr>
            <a:picLocks noGrp="1"/>
          </p:cNvPicPr>
          <p:nvPr>
            <p:ph idx="1"/>
          </p:nvPr>
        </p:nvPicPr>
        <p:blipFill>
          <a:blip r:embed="rId3"/>
          <a:srcRect/>
          <a:stretch>
            <a:fillRect/>
          </a:stretch>
        </p:blipFill>
        <p:spPr bwMode="auto">
          <a:xfrm>
            <a:off x="1251063" y="1600200"/>
            <a:ext cx="664187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000240"/>
            <a:ext cx="8229600" cy="1143000"/>
          </a:xfrm>
        </p:spPr>
        <p:txBody>
          <a:bodyPr>
            <a:normAutofit fontScale="90000"/>
          </a:bodyPr>
          <a:lstStyle/>
          <a:p>
            <a:r>
              <a:rPr lang="de-DE" dirty="0" smtClean="0"/>
              <a:t>Aufgabe</a:t>
            </a:r>
            <a:r>
              <a:rPr lang="ru-RU" dirty="0" smtClean="0"/>
              <a:t>:</a:t>
            </a:r>
            <a:r>
              <a:rPr lang="de-DE" dirty="0" smtClean="0"/>
              <a:t/>
            </a:r>
            <a:br>
              <a:rPr lang="de-DE" dirty="0" smtClean="0"/>
            </a:br>
            <a:r>
              <a:rPr lang="de-DE" dirty="0"/>
              <a:t/>
            </a:r>
            <a:br>
              <a:rPr lang="de-DE" dirty="0"/>
            </a:br>
            <a:r>
              <a:rPr lang="de-DE" dirty="0" smtClean="0"/>
              <a:t>1. Wir lesen das Gedicht „Ruslan und Ludmila“ und übersetzen.</a:t>
            </a:r>
            <a:br>
              <a:rPr lang="de-DE" dirty="0" smtClean="0"/>
            </a:br>
            <a:r>
              <a:rPr lang="de-DE" dirty="0" smtClean="0"/>
              <a:t/>
            </a:r>
            <a:br>
              <a:rPr lang="de-DE" dirty="0" smtClean="0"/>
            </a:br>
            <a:r>
              <a:rPr lang="de-DE" dirty="0" smtClean="0"/>
              <a:t>2. Wir machen Illustrationen.</a:t>
            </a:r>
            <a:endParaRPr lang="ru-RU" dirty="0"/>
          </a:p>
        </p:txBody>
      </p:sp>
      <p:pic>
        <p:nvPicPr>
          <p:cNvPr id="3" name="Рисунок 2" descr="2258.jpg"/>
          <p:cNvPicPr>
            <a:picLocks noChangeAspect="1"/>
          </p:cNvPicPr>
          <p:nvPr/>
        </p:nvPicPr>
        <p:blipFill>
          <a:blip r:embed="rId2" cstate="print"/>
          <a:stretch>
            <a:fillRect/>
          </a:stretch>
        </p:blipFill>
        <p:spPr>
          <a:xfrm>
            <a:off x="7926056" y="0"/>
            <a:ext cx="1217944" cy="18573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Aleksander Sergejewitsch</a:t>
            </a:r>
            <a:br>
              <a:rPr lang="de-DE" dirty="0" smtClean="0"/>
            </a:br>
            <a:r>
              <a:rPr lang="de-DE" dirty="0" smtClean="0"/>
              <a:t>Puschkin</a:t>
            </a:r>
            <a:endParaRPr lang="ru-RU" dirty="0"/>
          </a:p>
        </p:txBody>
      </p:sp>
      <p:pic>
        <p:nvPicPr>
          <p:cNvPr id="4" name="Содержимое 3" descr="image.jpg"/>
          <p:cNvPicPr>
            <a:picLocks noGrp="1" noChangeAspect="1"/>
          </p:cNvPicPr>
          <p:nvPr>
            <p:ph idx="1"/>
          </p:nvPr>
        </p:nvPicPr>
        <p:blipFill>
          <a:blip r:embed="rId2"/>
          <a:stretch>
            <a:fillRect/>
          </a:stretch>
        </p:blipFill>
        <p:spPr>
          <a:xfrm>
            <a:off x="3090610" y="1600200"/>
            <a:ext cx="2962779"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1143000"/>
          </a:xfrm>
        </p:spPr>
        <p:txBody>
          <a:bodyPr>
            <a:normAutofit fontScale="90000"/>
          </a:bodyPr>
          <a:lstStyle/>
          <a:p>
            <a:r>
              <a:rPr lang="de-DE" dirty="0" smtClean="0"/>
              <a:t>Und jetzt fahren wir nach Hause!</a:t>
            </a:r>
            <a:r>
              <a:rPr lang="ru-RU" dirty="0" smtClean="0"/>
              <a:t/>
            </a:r>
            <a:br>
              <a:rPr lang="ru-RU" dirty="0" smtClean="0"/>
            </a:br>
            <a:r>
              <a:rPr lang="ru-RU" dirty="0"/>
              <a:t/>
            </a:r>
            <a:br>
              <a:rPr lang="ru-RU" dirty="0"/>
            </a:br>
            <a:endParaRPr lang="ru-RU" dirty="0"/>
          </a:p>
        </p:txBody>
      </p:sp>
      <p:pic>
        <p:nvPicPr>
          <p:cNvPr id="3" name="Рисунок 2" descr="koos-konijn-kaart-gute-reise-1.jpg"/>
          <p:cNvPicPr>
            <a:picLocks noChangeAspect="1"/>
          </p:cNvPicPr>
          <p:nvPr/>
        </p:nvPicPr>
        <p:blipFill>
          <a:blip r:embed="rId2"/>
          <a:stretch>
            <a:fillRect/>
          </a:stretch>
        </p:blipFill>
        <p:spPr>
          <a:xfrm>
            <a:off x="1714480" y="1857364"/>
            <a:ext cx="5715000" cy="40957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бонн.jpg"/>
          <p:cNvPicPr>
            <a:picLocks noChangeAspect="1"/>
          </p:cNvPicPr>
          <p:nvPr/>
        </p:nvPicPr>
        <p:blipFill>
          <a:blip r:embed="rId2"/>
          <a:stretch>
            <a:fillRect/>
          </a:stretch>
        </p:blipFill>
        <p:spPr>
          <a:xfrm>
            <a:off x="1571604" y="214290"/>
            <a:ext cx="2786050" cy="2089538"/>
          </a:xfrm>
          <a:prstGeom prst="rect">
            <a:avLst/>
          </a:prstGeom>
        </p:spPr>
      </p:pic>
      <p:pic>
        <p:nvPicPr>
          <p:cNvPr id="9" name="Рисунок 8" descr="ваймар.jpg"/>
          <p:cNvPicPr>
            <a:picLocks noChangeAspect="1"/>
          </p:cNvPicPr>
          <p:nvPr/>
        </p:nvPicPr>
        <p:blipFill>
          <a:blip r:embed="rId3"/>
          <a:stretch>
            <a:fillRect/>
          </a:stretch>
        </p:blipFill>
        <p:spPr>
          <a:xfrm>
            <a:off x="2857488" y="2500306"/>
            <a:ext cx="3571900" cy="1759929"/>
          </a:xfrm>
          <a:prstGeom prst="rect">
            <a:avLst/>
          </a:prstGeom>
        </p:spPr>
      </p:pic>
      <p:pic>
        <p:nvPicPr>
          <p:cNvPr id="10" name="Рисунок 9" descr="висбаден.jpg"/>
          <p:cNvPicPr>
            <a:picLocks noChangeAspect="1"/>
          </p:cNvPicPr>
          <p:nvPr/>
        </p:nvPicPr>
        <p:blipFill>
          <a:blip r:embed="rId4" cstate="print"/>
          <a:stretch>
            <a:fillRect/>
          </a:stretch>
        </p:blipFill>
        <p:spPr>
          <a:xfrm>
            <a:off x="4714876" y="214290"/>
            <a:ext cx="2766184" cy="2071981"/>
          </a:xfrm>
          <a:prstGeom prst="rect">
            <a:avLst/>
          </a:prstGeom>
        </p:spPr>
      </p:pic>
      <p:pic>
        <p:nvPicPr>
          <p:cNvPr id="12" name="Рисунок 11" descr="йена.jpg"/>
          <p:cNvPicPr>
            <a:picLocks noChangeAspect="1"/>
          </p:cNvPicPr>
          <p:nvPr/>
        </p:nvPicPr>
        <p:blipFill>
          <a:blip r:embed="rId5" cstate="print"/>
          <a:stretch>
            <a:fillRect/>
          </a:stretch>
        </p:blipFill>
        <p:spPr>
          <a:xfrm>
            <a:off x="4714876" y="4429132"/>
            <a:ext cx="2774007" cy="1928802"/>
          </a:xfrm>
          <a:prstGeom prst="rect">
            <a:avLst/>
          </a:prstGeom>
        </p:spPr>
      </p:pic>
      <p:pic>
        <p:nvPicPr>
          <p:cNvPr id="13" name="Рисунок 12" descr="нюрнберг.jpg"/>
          <p:cNvPicPr>
            <a:picLocks noChangeAspect="1"/>
          </p:cNvPicPr>
          <p:nvPr/>
        </p:nvPicPr>
        <p:blipFill>
          <a:blip r:embed="rId6" cstate="print"/>
          <a:stretch>
            <a:fillRect/>
          </a:stretch>
        </p:blipFill>
        <p:spPr>
          <a:xfrm>
            <a:off x="1857325" y="4429132"/>
            <a:ext cx="2571767" cy="19288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de-DE" sz="3200" b="0" dirty="0"/>
              <a:t>Die Geschichte der Welt ist die Biographie </a:t>
            </a:r>
            <a:r>
              <a:rPr lang="de-DE" sz="3200" b="0" dirty="0" smtClean="0"/>
              <a:t>der großen Menschen</a:t>
            </a:r>
            <a:r>
              <a:rPr lang="ru-RU" sz="3200" b="0" dirty="0" smtClean="0"/>
              <a:t>.</a:t>
            </a:r>
            <a:endParaRPr lang="ru-RU" sz="3200" dirty="0"/>
          </a:p>
        </p:txBody>
      </p:sp>
      <p:pic>
        <p:nvPicPr>
          <p:cNvPr id="6" name="Рисунок 5" descr="carlyle.jpg"/>
          <p:cNvPicPr>
            <a:picLocks noGrp="1" noChangeAspect="1"/>
          </p:cNvPicPr>
          <p:nvPr>
            <p:ph type="pic" idx="1"/>
          </p:nvPr>
        </p:nvPicPr>
        <p:blipFill>
          <a:blip r:embed="rId2"/>
          <a:srcRect t="12500" b="12500"/>
          <a:stretch>
            <a:fillRect/>
          </a:stretch>
        </p:blipFill>
        <p:spPr>
          <a:xfrm>
            <a:off x="2357422" y="285728"/>
            <a:ext cx="4422786" cy="3317090"/>
          </a:xfrm>
        </p:spPr>
      </p:pic>
      <p:sp>
        <p:nvSpPr>
          <p:cNvPr id="4" name="Текст 3"/>
          <p:cNvSpPr>
            <a:spLocks noGrp="1"/>
          </p:cNvSpPr>
          <p:nvPr>
            <p:ph type="body" sz="half" idx="2"/>
          </p:nvPr>
        </p:nvSpPr>
        <p:spPr/>
        <p:txBody>
          <a:bodyPr>
            <a:normAutofit/>
          </a:bodyPr>
          <a:lstStyle/>
          <a:p>
            <a:pPr algn="ctr"/>
            <a:r>
              <a:rPr lang="de-DE" sz="2400" i="1" dirty="0" smtClean="0"/>
              <a:t>Tomas </a:t>
            </a:r>
            <a:r>
              <a:rPr lang="de-DE" sz="2400" i="1" dirty="0" err="1" smtClean="0"/>
              <a:t>Karlejl</a:t>
            </a:r>
            <a:endParaRPr lang="ru-RU"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Russland und Deutschland</a:t>
            </a:r>
            <a:endParaRPr lang="ru-RU" dirty="0"/>
          </a:p>
        </p:txBody>
      </p:sp>
      <p:pic>
        <p:nvPicPr>
          <p:cNvPr id="4" name="Содержимое 3" descr="V_nemetskoy_slobode.jpg"/>
          <p:cNvPicPr>
            <a:picLocks noGrp="1" noChangeAspect="1"/>
          </p:cNvPicPr>
          <p:nvPr>
            <p:ph idx="1"/>
          </p:nvPr>
        </p:nvPicPr>
        <p:blipFill>
          <a:blip r:embed="rId2" cstate="print"/>
          <a:stretch>
            <a:fillRect/>
          </a:stretch>
        </p:blipFill>
        <p:spPr>
          <a:xfrm>
            <a:off x="2928926" y="4214818"/>
            <a:ext cx="2633656" cy="1828800"/>
          </a:xfrm>
        </p:spPr>
      </p:pic>
      <p:sp>
        <p:nvSpPr>
          <p:cNvPr id="5" name="TextBox 4"/>
          <p:cNvSpPr txBox="1"/>
          <p:nvPr/>
        </p:nvSpPr>
        <p:spPr>
          <a:xfrm>
            <a:off x="3000364" y="6143644"/>
            <a:ext cx="2464136" cy="400110"/>
          </a:xfrm>
          <a:prstGeom prst="rect">
            <a:avLst/>
          </a:prstGeom>
          <a:noFill/>
        </p:spPr>
        <p:txBody>
          <a:bodyPr wrap="none" rtlCol="0">
            <a:spAutoFit/>
          </a:bodyPr>
          <a:lstStyle/>
          <a:p>
            <a:r>
              <a:rPr lang="de-DE" sz="2000" dirty="0" smtClean="0"/>
              <a:t>Die Deutsche </a:t>
            </a:r>
            <a:r>
              <a:rPr lang="de-DE" sz="2000" dirty="0" err="1" smtClean="0"/>
              <a:t>Sloboda</a:t>
            </a:r>
            <a:endParaRPr lang="ru-RU" sz="2000" dirty="0"/>
          </a:p>
        </p:txBody>
      </p:sp>
      <p:pic>
        <p:nvPicPr>
          <p:cNvPr id="6" name="Рисунок 5" descr="1316962479_www.nevsepic.com.ua_ekaterina-velikaya-vigilius-erichsen.jpg"/>
          <p:cNvPicPr>
            <a:picLocks noChangeAspect="1"/>
          </p:cNvPicPr>
          <p:nvPr/>
        </p:nvPicPr>
        <p:blipFill>
          <a:blip r:embed="rId3" cstate="print"/>
          <a:stretch>
            <a:fillRect/>
          </a:stretch>
        </p:blipFill>
        <p:spPr>
          <a:xfrm>
            <a:off x="1142976" y="1285860"/>
            <a:ext cx="1979696" cy="2500330"/>
          </a:xfrm>
          <a:prstGeom prst="rect">
            <a:avLst/>
          </a:prstGeom>
        </p:spPr>
      </p:pic>
      <p:sp>
        <p:nvSpPr>
          <p:cNvPr id="7" name="TextBox 6"/>
          <p:cNvSpPr txBox="1"/>
          <p:nvPr/>
        </p:nvSpPr>
        <p:spPr>
          <a:xfrm>
            <a:off x="1428728" y="3786190"/>
            <a:ext cx="1372299" cy="400110"/>
          </a:xfrm>
          <a:prstGeom prst="rect">
            <a:avLst/>
          </a:prstGeom>
          <a:noFill/>
        </p:spPr>
        <p:txBody>
          <a:bodyPr wrap="none" rtlCol="0">
            <a:spAutoFit/>
          </a:bodyPr>
          <a:lstStyle/>
          <a:p>
            <a:r>
              <a:rPr lang="de-DE" sz="2000" dirty="0" smtClean="0"/>
              <a:t>Katharina II</a:t>
            </a:r>
            <a:endParaRPr lang="ru-RU" sz="2000" dirty="0"/>
          </a:p>
        </p:txBody>
      </p:sp>
      <p:pic>
        <p:nvPicPr>
          <p:cNvPr id="8" name="Рисунок 7" descr="Ajq3k12H-R0.jpg"/>
          <p:cNvPicPr>
            <a:picLocks noChangeAspect="1"/>
          </p:cNvPicPr>
          <p:nvPr/>
        </p:nvPicPr>
        <p:blipFill>
          <a:blip r:embed="rId4"/>
          <a:stretch>
            <a:fillRect/>
          </a:stretch>
        </p:blipFill>
        <p:spPr>
          <a:xfrm>
            <a:off x="5214942" y="1285860"/>
            <a:ext cx="2094648" cy="2500330"/>
          </a:xfrm>
          <a:prstGeom prst="rect">
            <a:avLst/>
          </a:prstGeom>
        </p:spPr>
      </p:pic>
      <p:sp>
        <p:nvSpPr>
          <p:cNvPr id="10" name="TextBox 9"/>
          <p:cNvSpPr txBox="1"/>
          <p:nvPr/>
        </p:nvSpPr>
        <p:spPr>
          <a:xfrm>
            <a:off x="5072066" y="3786190"/>
            <a:ext cx="2376548" cy="400110"/>
          </a:xfrm>
          <a:prstGeom prst="rect">
            <a:avLst/>
          </a:prstGeom>
          <a:noFill/>
        </p:spPr>
        <p:txBody>
          <a:bodyPr wrap="none" rtlCol="0">
            <a:spAutoFit/>
          </a:bodyPr>
          <a:lstStyle/>
          <a:p>
            <a:r>
              <a:rPr lang="de-DE" sz="2000" dirty="0" smtClean="0"/>
              <a:t>Michail </a:t>
            </a:r>
            <a:r>
              <a:rPr lang="de-DE" sz="2000" dirty="0" err="1" smtClean="0"/>
              <a:t>Lomonossow</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Kinder!</a:t>
            </a:r>
            <a:br>
              <a:rPr lang="de-D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de-D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Ich lade euch zu einer Reise ein!</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Рисунок 2" descr="ВАШИ-ФОТО.jpg"/>
          <p:cNvPicPr>
            <a:picLocks noChangeAspect="1"/>
          </p:cNvPicPr>
          <p:nvPr/>
        </p:nvPicPr>
        <p:blipFill>
          <a:blip r:embed="rId2"/>
          <a:stretch>
            <a:fillRect/>
          </a:stretch>
        </p:blipFill>
        <p:spPr>
          <a:xfrm>
            <a:off x="1857356" y="2428868"/>
            <a:ext cx="5832336" cy="359569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Womit fahren wir</a:t>
            </a:r>
            <a:r>
              <a:rPr lang="ru-RU" dirty="0" smtClean="0"/>
              <a:t>?</a:t>
            </a:r>
            <a:endParaRPr lang="ru-RU" dirty="0"/>
          </a:p>
        </p:txBody>
      </p:sp>
      <p:pic>
        <p:nvPicPr>
          <p:cNvPr id="4" name="Содержимое 3" descr="1372670682_140415_87_07-.jpg"/>
          <p:cNvPicPr>
            <a:picLocks noGrp="1" noChangeAspect="1"/>
          </p:cNvPicPr>
          <p:nvPr>
            <p:ph idx="1"/>
          </p:nvPr>
        </p:nvPicPr>
        <p:blipFill>
          <a:blip r:embed="rId2" cstate="print"/>
          <a:stretch>
            <a:fillRect/>
          </a:stretch>
        </p:blipFill>
        <p:spPr>
          <a:xfrm>
            <a:off x="1071538" y="1500174"/>
            <a:ext cx="1771644" cy="1328733"/>
          </a:xfrm>
        </p:spPr>
      </p:pic>
      <p:pic>
        <p:nvPicPr>
          <p:cNvPr id="5" name="Рисунок 4" descr="IMG_0202_1024.jpg"/>
          <p:cNvPicPr>
            <a:picLocks noChangeAspect="1"/>
          </p:cNvPicPr>
          <p:nvPr/>
        </p:nvPicPr>
        <p:blipFill>
          <a:blip r:embed="rId3" cstate="print"/>
          <a:stretch>
            <a:fillRect/>
          </a:stretch>
        </p:blipFill>
        <p:spPr>
          <a:xfrm>
            <a:off x="3500430" y="1500174"/>
            <a:ext cx="1947846" cy="1285883"/>
          </a:xfrm>
          <a:prstGeom prst="rect">
            <a:avLst/>
          </a:prstGeom>
        </p:spPr>
      </p:pic>
      <p:pic>
        <p:nvPicPr>
          <p:cNvPr id="6" name="Рисунок 5" descr="34568_900.jpg"/>
          <p:cNvPicPr>
            <a:picLocks noChangeAspect="1"/>
          </p:cNvPicPr>
          <p:nvPr/>
        </p:nvPicPr>
        <p:blipFill>
          <a:blip r:embed="rId4" cstate="print"/>
          <a:stretch>
            <a:fillRect/>
          </a:stretch>
        </p:blipFill>
        <p:spPr>
          <a:xfrm>
            <a:off x="6072198" y="1428736"/>
            <a:ext cx="2035983" cy="1357322"/>
          </a:xfrm>
          <a:prstGeom prst="rect">
            <a:avLst/>
          </a:prstGeom>
        </p:spPr>
      </p:pic>
      <p:pic>
        <p:nvPicPr>
          <p:cNvPr id="7" name="Рисунок 6" descr="Reyting-aviakompaniy-Rossii-2016.jpg"/>
          <p:cNvPicPr>
            <a:picLocks noChangeAspect="1"/>
          </p:cNvPicPr>
          <p:nvPr/>
        </p:nvPicPr>
        <p:blipFill>
          <a:blip r:embed="rId5" cstate="print"/>
          <a:stretch>
            <a:fillRect/>
          </a:stretch>
        </p:blipFill>
        <p:spPr>
          <a:xfrm>
            <a:off x="1071538" y="3571876"/>
            <a:ext cx="1857388" cy="1256639"/>
          </a:xfrm>
          <a:prstGeom prst="rect">
            <a:avLst/>
          </a:prstGeom>
        </p:spPr>
      </p:pic>
      <p:pic>
        <p:nvPicPr>
          <p:cNvPr id="8" name="Рисунок 7" descr="German-Train.gif"/>
          <p:cNvPicPr>
            <a:picLocks noChangeAspect="1"/>
          </p:cNvPicPr>
          <p:nvPr/>
        </p:nvPicPr>
        <p:blipFill>
          <a:blip r:embed="rId6"/>
          <a:stretch>
            <a:fillRect/>
          </a:stretch>
        </p:blipFill>
        <p:spPr>
          <a:xfrm>
            <a:off x="3643306" y="3500438"/>
            <a:ext cx="1785950" cy="1339463"/>
          </a:xfrm>
          <a:prstGeom prst="rect">
            <a:avLst/>
          </a:prstGeom>
        </p:spPr>
      </p:pic>
      <p:pic>
        <p:nvPicPr>
          <p:cNvPr id="9" name="Рисунок 8" descr="Audi-RS4-2005-1680x1050-009.jpg"/>
          <p:cNvPicPr>
            <a:picLocks noChangeAspect="1"/>
          </p:cNvPicPr>
          <p:nvPr/>
        </p:nvPicPr>
        <p:blipFill>
          <a:blip r:embed="rId7" cstate="print"/>
          <a:stretch>
            <a:fillRect/>
          </a:stretch>
        </p:blipFill>
        <p:spPr>
          <a:xfrm>
            <a:off x="6072198" y="3500438"/>
            <a:ext cx="2071702" cy="1294814"/>
          </a:xfrm>
          <a:prstGeom prst="rect">
            <a:avLst/>
          </a:prstGeom>
        </p:spPr>
      </p:pic>
      <p:sp>
        <p:nvSpPr>
          <p:cNvPr id="10" name="TextBox 9"/>
          <p:cNvSpPr txBox="1"/>
          <p:nvPr/>
        </p:nvSpPr>
        <p:spPr>
          <a:xfrm>
            <a:off x="1214414" y="3000372"/>
            <a:ext cx="1362874" cy="369332"/>
          </a:xfrm>
          <a:prstGeom prst="rect">
            <a:avLst/>
          </a:prstGeom>
          <a:noFill/>
        </p:spPr>
        <p:txBody>
          <a:bodyPr wrap="none" rtlCol="0">
            <a:spAutoFit/>
          </a:bodyPr>
          <a:lstStyle/>
          <a:p>
            <a:r>
              <a:rPr lang="de-DE" dirty="0" smtClean="0"/>
              <a:t>mit dem Bus</a:t>
            </a:r>
            <a:endParaRPr lang="ru-RU" dirty="0"/>
          </a:p>
        </p:txBody>
      </p:sp>
      <p:sp>
        <p:nvSpPr>
          <p:cNvPr id="11" name="TextBox 10"/>
          <p:cNvSpPr txBox="1"/>
          <p:nvPr/>
        </p:nvSpPr>
        <p:spPr>
          <a:xfrm>
            <a:off x="3786182" y="3000372"/>
            <a:ext cx="1511952" cy="369332"/>
          </a:xfrm>
          <a:prstGeom prst="rect">
            <a:avLst/>
          </a:prstGeom>
          <a:noFill/>
        </p:spPr>
        <p:txBody>
          <a:bodyPr wrap="none" rtlCol="0">
            <a:spAutoFit/>
          </a:bodyPr>
          <a:lstStyle/>
          <a:p>
            <a:r>
              <a:rPr lang="de-DE" dirty="0"/>
              <a:t>m</a:t>
            </a:r>
            <a:r>
              <a:rPr lang="de-DE" dirty="0" smtClean="0"/>
              <a:t>it dem </a:t>
            </a:r>
            <a:r>
              <a:rPr lang="de-DE" dirty="0" err="1" smtClean="0"/>
              <a:t>Obus</a:t>
            </a:r>
            <a:endParaRPr lang="ru-RU" dirty="0"/>
          </a:p>
        </p:txBody>
      </p:sp>
      <p:sp>
        <p:nvSpPr>
          <p:cNvPr id="12" name="TextBox 11"/>
          <p:cNvSpPr txBox="1"/>
          <p:nvPr/>
        </p:nvSpPr>
        <p:spPr>
          <a:xfrm>
            <a:off x="6357950" y="3000372"/>
            <a:ext cx="1543371" cy="369332"/>
          </a:xfrm>
          <a:prstGeom prst="rect">
            <a:avLst/>
          </a:prstGeom>
          <a:noFill/>
        </p:spPr>
        <p:txBody>
          <a:bodyPr wrap="none" rtlCol="0">
            <a:spAutoFit/>
          </a:bodyPr>
          <a:lstStyle/>
          <a:p>
            <a:r>
              <a:rPr lang="de-DE" dirty="0"/>
              <a:t>m</a:t>
            </a:r>
            <a:r>
              <a:rPr lang="de-DE" dirty="0" smtClean="0"/>
              <a:t>it dem Schiff</a:t>
            </a:r>
            <a:endParaRPr lang="ru-RU" dirty="0"/>
          </a:p>
        </p:txBody>
      </p:sp>
      <p:sp>
        <p:nvSpPr>
          <p:cNvPr id="13" name="TextBox 12"/>
          <p:cNvSpPr txBox="1"/>
          <p:nvPr/>
        </p:nvSpPr>
        <p:spPr>
          <a:xfrm>
            <a:off x="1071538" y="5072074"/>
            <a:ext cx="1848198" cy="369332"/>
          </a:xfrm>
          <a:prstGeom prst="rect">
            <a:avLst/>
          </a:prstGeom>
          <a:noFill/>
        </p:spPr>
        <p:txBody>
          <a:bodyPr wrap="none" rtlCol="0">
            <a:spAutoFit/>
          </a:bodyPr>
          <a:lstStyle/>
          <a:p>
            <a:r>
              <a:rPr lang="de-DE" dirty="0"/>
              <a:t>m</a:t>
            </a:r>
            <a:r>
              <a:rPr lang="de-DE" dirty="0" smtClean="0"/>
              <a:t>it dem Flugzeug</a:t>
            </a:r>
            <a:endParaRPr lang="ru-RU" dirty="0"/>
          </a:p>
        </p:txBody>
      </p:sp>
      <p:sp>
        <p:nvSpPr>
          <p:cNvPr id="14" name="TextBox 13"/>
          <p:cNvSpPr txBox="1"/>
          <p:nvPr/>
        </p:nvSpPr>
        <p:spPr>
          <a:xfrm>
            <a:off x="3857620" y="5072074"/>
            <a:ext cx="1364476" cy="369332"/>
          </a:xfrm>
          <a:prstGeom prst="rect">
            <a:avLst/>
          </a:prstGeom>
          <a:noFill/>
        </p:spPr>
        <p:txBody>
          <a:bodyPr wrap="none" rtlCol="0">
            <a:spAutoFit/>
          </a:bodyPr>
          <a:lstStyle/>
          <a:p>
            <a:r>
              <a:rPr lang="de-DE" dirty="0"/>
              <a:t>m</a:t>
            </a:r>
            <a:r>
              <a:rPr lang="de-DE" dirty="0" smtClean="0"/>
              <a:t>it dem Zug</a:t>
            </a:r>
            <a:endParaRPr lang="ru-RU" dirty="0"/>
          </a:p>
        </p:txBody>
      </p:sp>
      <p:sp>
        <p:nvSpPr>
          <p:cNvPr id="15" name="TextBox 14"/>
          <p:cNvSpPr txBox="1"/>
          <p:nvPr/>
        </p:nvSpPr>
        <p:spPr>
          <a:xfrm>
            <a:off x="6429388" y="5072074"/>
            <a:ext cx="1477649" cy="369332"/>
          </a:xfrm>
          <a:prstGeom prst="rect">
            <a:avLst/>
          </a:prstGeom>
          <a:noFill/>
        </p:spPr>
        <p:txBody>
          <a:bodyPr wrap="none" rtlCol="0">
            <a:spAutoFit/>
          </a:bodyPr>
          <a:lstStyle/>
          <a:p>
            <a:r>
              <a:rPr lang="de-DE" dirty="0"/>
              <a:t>m</a:t>
            </a:r>
            <a:r>
              <a:rPr lang="de-DE" dirty="0" smtClean="0"/>
              <a:t>it dem Auto</a:t>
            </a:r>
            <a:endParaRPr lang="ru-RU" dirty="0"/>
          </a:p>
        </p:txBody>
      </p:sp>
      <p:sp>
        <p:nvSpPr>
          <p:cNvPr id="16" name="TextBox 15"/>
          <p:cNvSpPr txBox="1"/>
          <p:nvPr/>
        </p:nvSpPr>
        <p:spPr>
          <a:xfrm>
            <a:off x="2500298" y="5643578"/>
            <a:ext cx="4067908" cy="769441"/>
          </a:xfrm>
          <a:prstGeom prst="rect">
            <a:avLst/>
          </a:prstGeom>
          <a:noFill/>
        </p:spPr>
        <p:txBody>
          <a:bodyPr wrap="none" rtlCol="0">
            <a:spAutoFit/>
          </a:bodyPr>
          <a:lstStyle/>
          <a:p>
            <a:r>
              <a:rPr lang="de-DE" sz="4400" dirty="0" smtClean="0">
                <a:solidFill>
                  <a:srgbClr val="FF0000"/>
                </a:solidFill>
              </a:rPr>
              <a:t>Ich will … fahren.</a:t>
            </a:r>
            <a:endParaRPr lang="ru-RU" sz="4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229600" cy="1143000"/>
          </a:xfrm>
        </p:spPr>
        <p:txBody>
          <a:bodyPr>
            <a:normAutofit fontScale="90000"/>
          </a:bodyPr>
          <a:lstStyle/>
          <a:p>
            <a:r>
              <a:rPr lang="de-DE" dirty="0" smtClean="0"/>
              <a:t>Unsere erste Station </a:t>
            </a:r>
            <a:br>
              <a:rPr lang="de-DE" dirty="0" smtClean="0"/>
            </a:br>
            <a:r>
              <a:rPr lang="de-DE" dirty="0" smtClean="0"/>
              <a:t>Weimar</a:t>
            </a:r>
            <a:br>
              <a:rPr lang="de-DE" dirty="0" smtClean="0"/>
            </a:br>
            <a:endParaRPr lang="ru-RU" dirty="0"/>
          </a:p>
        </p:txBody>
      </p:sp>
      <p:pic>
        <p:nvPicPr>
          <p:cNvPr id="4" name="Содержимое 3" descr="Pamyatnik-AS-Pushkinu веймар.jpg"/>
          <p:cNvPicPr>
            <a:picLocks noGrp="1" noChangeAspect="1"/>
          </p:cNvPicPr>
          <p:nvPr>
            <p:ph idx="1"/>
          </p:nvPr>
        </p:nvPicPr>
        <p:blipFill>
          <a:blip r:embed="rId2"/>
          <a:stretch>
            <a:fillRect/>
          </a:stretch>
        </p:blipFill>
        <p:spPr>
          <a:xfrm>
            <a:off x="2643174" y="1600199"/>
            <a:ext cx="3714776" cy="495303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r>
              <a:rPr lang="de-DE" dirty="0" smtClean="0"/>
              <a:t>Aufgabe</a:t>
            </a:r>
            <a:r>
              <a:rPr lang="ru-RU" dirty="0" smtClean="0"/>
              <a:t>:</a:t>
            </a:r>
            <a:r>
              <a:rPr lang="de-DE" dirty="0" smtClean="0"/>
              <a:t/>
            </a:r>
            <a:br>
              <a:rPr lang="de-DE" dirty="0" smtClean="0"/>
            </a:br>
            <a:r>
              <a:rPr lang="de-DE" dirty="0" smtClean="0"/>
              <a:t/>
            </a:r>
            <a:br>
              <a:rPr lang="de-DE" dirty="0" smtClean="0"/>
            </a:br>
            <a:r>
              <a:rPr lang="de-DE" dirty="0" smtClean="0"/>
              <a:t>1. Lest das Gedicht.</a:t>
            </a:r>
            <a:br>
              <a:rPr lang="de-DE" dirty="0" smtClean="0"/>
            </a:br>
            <a:r>
              <a:rPr lang="de-DE" dirty="0" smtClean="0"/>
              <a:t/>
            </a:r>
            <a:br>
              <a:rPr lang="de-DE" dirty="0" smtClean="0"/>
            </a:br>
            <a:r>
              <a:rPr lang="de-DE" dirty="0" smtClean="0"/>
              <a:t>2. Antwortet auf die Frage</a:t>
            </a:r>
            <a:r>
              <a:rPr lang="ru-RU" dirty="0" smtClean="0"/>
              <a:t>:</a:t>
            </a:r>
            <a:br>
              <a:rPr lang="ru-RU" dirty="0" smtClean="0"/>
            </a:br>
            <a:r>
              <a:rPr lang="de-DE" dirty="0" smtClean="0"/>
              <a:t>Wie heißt dieses Gedicht</a:t>
            </a:r>
            <a:br>
              <a:rPr lang="de-DE" dirty="0" smtClean="0"/>
            </a:br>
            <a:r>
              <a:rPr lang="de-DE" dirty="0" smtClean="0"/>
              <a:t>auf Russisch</a:t>
            </a:r>
            <a:r>
              <a:rPr lang="ru-RU" dirty="0" smtClean="0"/>
              <a:t>?</a:t>
            </a:r>
            <a:r>
              <a:rPr lang="de-DE" dirty="0" smtClean="0"/>
              <a:t/>
            </a:r>
            <a:br>
              <a:rPr lang="de-DE" dirty="0" smtClean="0"/>
            </a:br>
            <a:r>
              <a:rPr lang="de-DE" dirty="0" smtClean="0"/>
              <a:t/>
            </a:r>
            <a:br>
              <a:rPr lang="de-DE" dirty="0" smtClean="0"/>
            </a:br>
            <a:r>
              <a:rPr lang="de-DE" dirty="0" smtClean="0">
                <a:solidFill>
                  <a:srgbClr val="FF0000"/>
                </a:solidFill>
              </a:rPr>
              <a:t>Viel Erfolg!</a:t>
            </a:r>
            <a:endParaRPr lang="ru-RU" dirty="0"/>
          </a:p>
        </p:txBody>
      </p:sp>
      <p:pic>
        <p:nvPicPr>
          <p:cNvPr id="3" name="Рисунок 2" descr="2258.jpg"/>
          <p:cNvPicPr>
            <a:picLocks noChangeAspect="1"/>
          </p:cNvPicPr>
          <p:nvPr/>
        </p:nvPicPr>
        <p:blipFill>
          <a:blip r:embed="rId2" cstate="print"/>
          <a:stretch>
            <a:fillRect/>
          </a:stretch>
        </p:blipFill>
        <p:spPr>
          <a:xfrm>
            <a:off x="7972886" y="0"/>
            <a:ext cx="1171114" cy="17859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120</Words>
  <Application>Microsoft Office PowerPoint</Application>
  <PresentationFormat>Экран (4:3)</PresentationFormat>
  <Paragraphs>36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Eine  Reise  durch  „Deutsche Städte  von Puschkin“</vt:lpstr>
      <vt:lpstr>Aleksander Sergejewitsch Puschkin</vt:lpstr>
      <vt:lpstr>Слайд 3</vt:lpstr>
      <vt:lpstr>Die Geschichte der Welt ist die Biographie der großen Menschen.</vt:lpstr>
      <vt:lpstr>Russland und Deutschland</vt:lpstr>
      <vt:lpstr>Kinder! Ich lade euch zu einer Reise ein!</vt:lpstr>
      <vt:lpstr>Womit fahren wir?</vt:lpstr>
      <vt:lpstr>Unsere erste Station  Weimar </vt:lpstr>
      <vt:lpstr>Aufgabe:  1. Lest das Gedicht.  2. Antwortet auf die Frage: Wie heißt dieses Gedicht auf Russisch?  Viel Erfolg!</vt:lpstr>
      <vt:lpstr> Ich liebte Sie: Vielleicht ist dieses Feuer In meinem Herzen noch nicht ganz verglüht; Doch Ihre Ruh ist mir vor allem teuer; Durch nichts betrüben will ich Ihr Gemüt.  Ich liebte Sie, stumm, hoffnungslos und schmerzlich, In aller Qual, die solche Liebe gibt; Ich liebte Sie so wahrhaft und so herzlich, Gott geb, daß Sie ein andrer je so liebt.  (Deutsch von Friedrich Bodenstedt)</vt:lpstr>
      <vt:lpstr>Я Вас любил   Я вас любил: любовь ещё, быть может, В душе моей угасла не совсем; Но пусть она вас больше не тревожит; Я не хочу печалить вас ничем.  Я вас любил безмолвно, безнадежно, То робостью, то ревностью томим; Я вас любил так искренно, так нежно, Как дай вам Бог любимой быть другим. </vt:lpstr>
      <vt:lpstr>Unsere zweite Station Gera (Thüringen)</vt:lpstr>
      <vt:lpstr>Unsere dritte Station Jena</vt:lpstr>
      <vt:lpstr>Aufgabe: Wie heißt die Benennung dieser Märchen auf Russisch?  1. Märchen über den Zaren Saltan 2. Märchen über den Pfaffen und seinen Arbeiter Balda 3. Märchen über das goldenen Hähnchen 4. Märchen vom Fischer und dem Fischlein  </vt:lpstr>
      <vt:lpstr>Kontroliert:  1. Сказка о царе Салтане 2. Сказка о попе и его работнике Балде 3. Сказка о золотом петушке 4. Сказка о рыбаке и рыбке</vt:lpstr>
      <vt:lpstr>Unsere vierte Station Bonn</vt:lpstr>
      <vt:lpstr>Unsere fünfte Station Wiesbaden</vt:lpstr>
      <vt:lpstr>Unsere sechste Station Nürnberg</vt:lpstr>
      <vt:lpstr>Aufgabe:  1. Wir lesen das Gedicht „Ruslan und Ludmila“ und übersetzen.  2. Wir machen Illustrationen.</vt:lpstr>
      <vt:lpstr>Und jetzt fahren wir nach Hause!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dc:creator>
  <cp:lastModifiedBy>в</cp:lastModifiedBy>
  <cp:revision>37</cp:revision>
  <dcterms:created xsi:type="dcterms:W3CDTF">2016-01-31T16:16:21Z</dcterms:created>
  <dcterms:modified xsi:type="dcterms:W3CDTF">2016-02-02T18:10:45Z</dcterms:modified>
</cp:coreProperties>
</file>