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9" r:id="rId3"/>
    <p:sldId id="261" r:id="rId4"/>
    <p:sldId id="257" r:id="rId5"/>
    <p:sldId id="262" r:id="rId6"/>
    <p:sldId id="263" r:id="rId7"/>
    <p:sldId id="264" r:id="rId8"/>
    <p:sldId id="268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7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32CB-E79F-4994-B351-282A85E6F355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6023-9D89-4476-AF05-212A2966B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0755-EF94-499D-9DA5-F2BA178A83FE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4072-0DE4-4CAC-A459-A7B7A0E93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3344-2260-428D-82BD-53A62364B06E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4293-3BCE-498C-880C-FF299E52B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2EFEC-B006-4123-BC91-68DAB696794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1F02-CBF3-4D8A-A1F8-FC85C4330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2A37-2A00-4F7A-8E2F-8BB90B45D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C25D-977B-44C7-AC1E-6FBE029F3DB8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BDBE-2EF4-460C-94D4-6D332F1A7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6B9E-5381-48E1-8427-3310906F309B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4CB4-8647-467A-A38C-8A10ADED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0CA5-A4AA-4859-8B34-79706447E85F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6597-A8CB-4866-9958-C11F1E572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E90A-8A2C-410C-94A8-6C223A8B739B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26A8-348F-4897-A0BF-9190B27E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0483-FD92-4326-B627-776471C75E51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D8CF-7193-4DDA-A9B2-F7F54DA9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1B6D-1F60-4B7E-8B69-DE142D173565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6C9E-A4DD-471A-B9AD-A63FA7C29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A1A8-662E-41C6-AABF-92E0EBBCBF10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46BF-3620-4426-AB15-15BFADFC452F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90FF-C09B-4453-BECB-1930E7050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C7E87-94E5-4641-9FB5-A94E4CCB6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682EC-5B99-4CC4-B009-F23E8A64945B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1076-0B1F-4749-BED2-8B9A95501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519B-05F7-4751-8069-925AE57B192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BEA7-A51A-4134-AFC9-0A85EE490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520A-3800-469B-8326-7BF822BCABEB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FBF4-3C0B-437D-8538-95760438755F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1644-0163-4DC3-8F84-9E476D76B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2A1B-4E55-4969-979F-F1DE70CB2ECF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4496-85CD-4028-939C-064B2DDE9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931D-CC17-4D1E-9C15-B6C08981965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DC5D-6149-4375-8163-FD9DEF8C4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5659-51D0-4339-A4F7-CA4FD96EF60B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10B4-537F-4432-BDD0-22D6930E4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BF73-724A-40BB-96B2-AD6C4B821DF7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7AE5-6363-40A1-86DD-0ADFA673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6378-8A8B-428D-B410-30680B908864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543A-47CA-49AB-B09B-9904A22C6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E0CA-04C7-422E-8420-C01CBC6B48D4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2026-CFAA-4185-93AE-4C3F0D410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70C98-DB76-4B29-AC3C-FED4F4F63557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0B3CB-EC95-4202-88A2-B47A22C08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E12A05-71A3-4BC1-9902-D109A8FB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EAC98D-8B9B-4379-BABE-9712400C67C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2143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73463"/>
            <a:ext cx="3816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6"/>
          <p:cNvSpPr>
            <a:spLocks noChangeArrowheads="1" noChangeShapeType="1" noTextEdit="1"/>
          </p:cNvSpPr>
          <p:nvPr/>
        </p:nvSpPr>
        <p:spPr bwMode="auto">
          <a:xfrm>
            <a:off x="3851275" y="692150"/>
            <a:ext cx="15843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МОДЕЛЬ</a:t>
            </a:r>
          </a:p>
        </p:txBody>
      </p:sp>
      <p:sp>
        <p:nvSpPr>
          <p:cNvPr id="25603" name="WordArt 7"/>
          <p:cNvSpPr>
            <a:spLocks noChangeArrowheads="1" noChangeShapeType="1" noTextEdit="1"/>
          </p:cNvSpPr>
          <p:nvPr/>
        </p:nvSpPr>
        <p:spPr bwMode="auto">
          <a:xfrm>
            <a:off x="2051050" y="1341438"/>
            <a:ext cx="6553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ОБРАЗОВАТЕЛЬНОЙ ДЕЯТЕЛЬНОСТИ</a:t>
            </a:r>
          </a:p>
        </p:txBody>
      </p:sp>
      <p:sp>
        <p:nvSpPr>
          <p:cNvPr id="25604" name="WordArt 8"/>
          <p:cNvSpPr>
            <a:spLocks noChangeArrowheads="1" noChangeShapeType="1" noTextEdit="1"/>
          </p:cNvSpPr>
          <p:nvPr/>
        </p:nvSpPr>
        <p:spPr bwMode="auto">
          <a:xfrm>
            <a:off x="4284663" y="1989138"/>
            <a:ext cx="1304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ДОУ</a:t>
            </a:r>
          </a:p>
        </p:txBody>
      </p:sp>
      <p:sp>
        <p:nvSpPr>
          <p:cNvPr id="25606" name="WordArt 8"/>
          <p:cNvSpPr>
            <a:spLocks noChangeArrowheads="1" noChangeShapeType="1" noTextEdit="1"/>
          </p:cNvSpPr>
          <p:nvPr/>
        </p:nvSpPr>
        <p:spPr bwMode="auto">
          <a:xfrm>
            <a:off x="395288" y="2565400"/>
            <a:ext cx="8497887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соответствии с ФГОС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20106396917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7"/>
          <p:cNvSpPr>
            <a:spLocks noChangeArrowheads="1" noChangeShapeType="1" noTextEdit="1"/>
          </p:cNvSpPr>
          <p:nvPr/>
        </p:nvSpPr>
        <p:spPr bwMode="auto">
          <a:xfrm rot="-151546">
            <a:off x="2771775" y="549275"/>
            <a:ext cx="1536700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ТЕМА</a:t>
            </a:r>
          </a:p>
        </p:txBody>
      </p:sp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 rot="-680055">
            <a:off x="611188" y="1628775"/>
            <a:ext cx="74152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"ЗИМНИЕ  ПРИКЛЮЧЕНИЯ"</a:t>
            </a:r>
          </a:p>
        </p:txBody>
      </p:sp>
      <p:pic>
        <p:nvPicPr>
          <p:cNvPr id="26628" name="Picture 5" descr="зима-прогулки-1514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789363"/>
            <a:ext cx="1804988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81625067_large_r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284538"/>
            <a:ext cx="2362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39750" y="1143000"/>
            <a:ext cx="83772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Перспективное планирование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 образовательной деятельности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на неделю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в подготовительной группе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в соответствии с ФГОС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дошкольного образования</a:t>
            </a:r>
            <a:endParaRPr lang="ru-RU" sz="32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06" name="Group 3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67C8"/>
                    </a:solidFill>
                  </a:tcPr>
                </a:tc>
              </a:tr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«Животные и птицы зимой».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Комуникативная, познавательная,игровая,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двигательная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1.Расширять представлений  о жизни животных в лесу зимой.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2.Развивать связную речь.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дидактическая игра, отгадывание загадок, чтение.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ФЭМП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«Путешествие в зимний лес».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Познавательная, коммуникативная, игровая, двигательная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1.Закрепить количественный и порядковый счет в пределах 10.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Упражнять детей в составлении и решении задач на сложение и вычитание.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3.Развивать представление о величине предметов.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ситуация, решение проблемных ситуаций, дидактическая игра, интеллектуальная игра (головоломка).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 окружающим миром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образуется снег».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Познавательная, коммуникативная, музыкальная, игровая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1.Уточнить и расширить представления детей о снеге.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2.Побуждать детей анализировать, рассуждать.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мультимедийная презентация, ситуативный разговор, игра с речевым сопровождением.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ФЭМП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«Сюрпризы Снежной Королевы».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Коммуникативная, познавательно - исследовательская, игровая, двигательная.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Закрепить умение раскладывать число на два меньших числа в пределах 10.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2.Развивать умение называть предыдущее, последующее и пропущенное число к названному. 3.Совершенствовать умение ориентироваться на листе бумаги в клетку.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ситуация, решение проблемных ситуаций, дидактическая игра, моделирование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«Найди недостающие льдинки».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 мы играем зимой».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Коммуникативная, музыкальная, игровая, двигательная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Упражнять  детей в умении составлять рассказ из личного опыта с помощью предметов – подсказок.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 Использовать в своей речи полные распространенные предложения.</a:t>
                      </a:r>
                      <a:b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 Активизировать словарь на тему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Зимние забавы».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рассказов с записью на магнитофон, ситуативный разговор, игра с речевым сопровождением.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0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плану музыкального руководителя.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«Зимние забавы».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Продуктивная, коммуникативная, познавательная, игровая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1.Закреплять умение рисовать фигуру человека (ребенка) в зимней одежде, передавая форму частей тела, их расположение, пропорцию, простые движения рук и ног.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Закреплять технические навыки рисования акварелью.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ситуация, рассматривание репродукции картины «Зимний пейзаж с конькобежцами» Брейгель Питер Старший, беседа, рисование.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плану музыкального руководителя.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«Птицы на кормушке».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Коммуникативная, музыкально-художественная, двигательная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1.Упражнять детей в умении передавать в рисунке характерные особенности внешнего вида зимующих птиц.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Расширять набор материалов для использования в рисовании (гуашь, акварель, цветные карандаши).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загадки, дидактическая игра, рассматривание иллюстраций, динамическая пауза, рисование.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(коллективная)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«Зимний лес».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Коммуникативная, музыкально-художественная деятельность, двигательная.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Совершенствовать умение создавать сюжетные изображения по представлению.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2.Закреплять приемы вырезывания симметричных предметов из бумаги, сложенной вдвое.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Поощрять применение разных приемов вырезания, обрывания бумаги.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чтение, словотворчество, создание творческих групп, динамическая пауза, творчество детей, коллажирование.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74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Ручной труд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«Жители зимнего леса».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Продуктивная, коммуникативная, познавательная деятельность.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1. Закреплять умение создавать фигуры животных из желудей, шишек, веток, корней и других материалов.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2.Развивать фантазию, воображение.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работы: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загадки, дидактическая игра, рассматривание иллюстраций и игрушек, динамическая пауза, творчество.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плану инструктора ФК.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Спортивный досуг  на воздухе «Зимние приключения».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плану инструктора ФК.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20106396917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130300" y="203200"/>
            <a:ext cx="67484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Виды  и формы совместной  деятельности воспитателя и детей.</a:t>
            </a:r>
          </a:p>
        </p:txBody>
      </p:sp>
      <p:graphicFrame>
        <p:nvGraphicFramePr>
          <p:cNvPr id="29764" name="Group 68"/>
          <p:cNvGraphicFramePr>
            <a:graphicFrameLocks noGrp="1"/>
          </p:cNvGraphicFramePr>
          <p:nvPr/>
        </p:nvGraphicFramePr>
        <p:xfrm>
          <a:off x="468313" y="692150"/>
          <a:ext cx="8424862" cy="5976938"/>
        </p:xfrm>
        <a:graphic>
          <a:graphicData uri="http://schemas.openxmlformats.org/drawingml/2006/table">
            <a:tbl>
              <a:tblPr/>
              <a:tblGrid>
                <a:gridCol w="2554287"/>
                <a:gridCol w="3557588"/>
                <a:gridCol w="2312987"/>
              </a:tblGrid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центр.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5683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Разучивание игры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Ледяные фигуры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Книжный центр.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книг и сказок по теме.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Заучивание стихотворения Плещеева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 снег, пушистый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Рассматривание репродукций картин В.И.Сурикова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Взятие зимнего городка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музыки и театра.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Драматизация по р.н. сказке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Зимовье зверей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Ритмопластика. П.И.Чайковский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Вальс снежных хлопьев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оздоровления.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Пальчиковый игротренинг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леплю снеговика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Динамическая пауза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мороза не боюсь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самомассаж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на улице мороз!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недели: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Зимние приключения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к школе группа.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обобщить знания детей о зиме.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1.Способствовать пониманию значения снега для живой природы и человека.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Закрепить представления детей о зимних играх и забавах.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3.Систематизировать знания детей о жизни животных и птиц зимой.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развивающие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познавательный интерес детей к природе родного края.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умение видеть красоту зимней природы.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письмо из африканского детского сада.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краеведения.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Внесение карты Красноярского края.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Путешествие по карте.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Продуктивный центр.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макета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Жители зимнего леса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книги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Зимние забавы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Наполнение посылки для африканского детского сада.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экспериментирования.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эксперимент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скрипит снег?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творчества.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20106396917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39750" y="455613"/>
            <a:ext cx="80724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Организация развивающей среды для самостоятельной деятельности детей.</a:t>
            </a:r>
          </a:p>
        </p:txBody>
      </p:sp>
      <p:graphicFrame>
        <p:nvGraphicFramePr>
          <p:cNvPr id="30845" name="Group 125"/>
          <p:cNvGraphicFramePr>
            <a:graphicFrameLocks noGrp="1"/>
          </p:cNvGraphicFramePr>
          <p:nvPr/>
        </p:nvGraphicFramePr>
        <p:xfrm>
          <a:off x="323850" y="1084263"/>
          <a:ext cx="8640763" cy="5440362"/>
        </p:xfrm>
        <a:graphic>
          <a:graphicData uri="http://schemas.openxmlformats.org/drawingml/2006/table">
            <a:tbl>
              <a:tblPr/>
              <a:tblGrid>
                <a:gridCol w="2620963"/>
                <a:gridCol w="3646487"/>
                <a:gridCol w="2373313"/>
              </a:tblGrid>
              <a:tr h="213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 центр.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5683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Зимние лабиринты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Найди пару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поет в зимнем лесу?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Книжный центр.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Тематическая подборка книг.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Иллюстрации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Зимушка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зима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музыки и театра.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 песен: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Саночки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Зимушка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зима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центр.</a:t>
                      </a: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Аудиозапись.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Прослушивание П.И.Чайковский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Вальс снежных хлопьев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С.Прокофьев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Фея зимы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914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Наушники.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оздоровления.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1.Упражнение на развитие дыхания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Сдуй снежинку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Снежинки из бумажных салфеток.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Оздоровительный бег по территории детского сада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недели: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«Зимние приключения».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краеведения.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Посещение мини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музея.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Макет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Тайга зимой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Продуктивный центр.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1.Изготовление снежинок из бумажных салфеток.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для творчества.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Изготовление альбома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Семейные традиции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Фотографии.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экспериментирования.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Игры со снегом.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Лупы по количеству детей.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Выносной материал для игр со снегом.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творчества.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Свободная деятельность.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Книжки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раскраски.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Изобразительный материал.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Различные виды бумаги для вырезывания снежинок.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1" name="Picture 126" descr="1358545294_zim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573463"/>
            <a:ext cx="151288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900113" y="1052513"/>
            <a:ext cx="72723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1. Сбор фотографий на тему «семейные традиции».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2. Акция «Каждой пичужке – наша кормушка».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3. Предложить родителям принести природный и бросовый материал для поделок.</a:t>
            </a:r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468313" y="2492375"/>
            <a:ext cx="81359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1. Формирование навыков прибавления и вычитания единицы.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2. Развитие речевой активности,  умения согласовывать слова в предложении.         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3. Закрепление алгоритма последовательности выполнения аппликационной работы.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916238" y="2133600"/>
            <a:ext cx="3065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Индивидуальная работа:</a:t>
            </a:r>
            <a:endParaRPr lang="ru-RU"/>
          </a:p>
        </p:txBody>
      </p:sp>
      <p:sp>
        <p:nvSpPr>
          <p:cNvPr id="31752" name="Rectangle 17"/>
          <p:cNvSpPr>
            <a:spLocks noChangeArrowheads="1"/>
          </p:cNvSpPr>
          <p:nvPr/>
        </p:nvSpPr>
        <p:spPr bwMode="auto">
          <a:xfrm>
            <a:off x="2916238" y="2133600"/>
            <a:ext cx="3065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Индивидуальная работа:</a:t>
            </a:r>
            <a:endParaRPr lang="ru-RU"/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2916238" y="2133600"/>
            <a:ext cx="3065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Индивидуальная работа:</a:t>
            </a:r>
            <a:endParaRPr lang="ru-RU"/>
          </a:p>
        </p:txBody>
      </p:sp>
      <p:sp>
        <p:nvSpPr>
          <p:cNvPr id="31754" name="Rectangle 22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55" name="Rectangle 24"/>
          <p:cNvSpPr>
            <a:spLocks noChangeArrowheads="1"/>
          </p:cNvSpPr>
          <p:nvPr/>
        </p:nvSpPr>
        <p:spPr bwMode="auto">
          <a:xfrm>
            <a:off x="2916238" y="2133600"/>
            <a:ext cx="3065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Индивидуальная работа:</a:t>
            </a:r>
            <a:endParaRPr lang="ru-RU"/>
          </a:p>
        </p:txBody>
      </p:sp>
      <p:sp>
        <p:nvSpPr>
          <p:cNvPr id="31756" name="Rectangle 25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57" name="Rectangle 31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58" name="Rectangle 33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59" name="Rectangle 36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0" name="Rectangle 42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1" name="Rectangle 44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2" name="Rectangle 48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3" name="Rectangle 53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4" name="Rectangle 56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5" name="Rectangle 62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6" name="Rectangle 69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7" name="Rectangle 74"/>
          <p:cNvSpPr>
            <a:spLocks noChangeArrowheads="1"/>
          </p:cNvSpPr>
          <p:nvPr/>
        </p:nvSpPr>
        <p:spPr bwMode="auto">
          <a:xfrm>
            <a:off x="900113" y="1052513"/>
            <a:ext cx="72723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1. Сбор фотографий на тему «семейные традиции».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2. Акция «Каждой пичужке – наша кормушка».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3. Предложить родителям принести природный и бросовый материал для поделок.</a:t>
            </a:r>
          </a:p>
        </p:txBody>
      </p:sp>
      <p:sp>
        <p:nvSpPr>
          <p:cNvPr id="31768" name="Rectangle 75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69" name="Rectangle 76"/>
          <p:cNvSpPr>
            <a:spLocks noChangeArrowheads="1"/>
          </p:cNvSpPr>
          <p:nvPr/>
        </p:nvSpPr>
        <p:spPr bwMode="auto">
          <a:xfrm>
            <a:off x="2916238" y="2133600"/>
            <a:ext cx="3065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Индивидуальная работа:</a:t>
            </a:r>
            <a:endParaRPr lang="ru-RU"/>
          </a:p>
        </p:txBody>
      </p:sp>
      <p:sp>
        <p:nvSpPr>
          <p:cNvPr id="31770" name="Rectangle 77"/>
          <p:cNvSpPr>
            <a:spLocks noChangeArrowheads="1"/>
          </p:cNvSpPr>
          <p:nvPr/>
        </p:nvSpPr>
        <p:spPr bwMode="auto">
          <a:xfrm>
            <a:off x="900113" y="1052513"/>
            <a:ext cx="72723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1. Сбор фотографий на тему «семейные традиции».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2. Акция «Каждой пичужке – наша кормушка».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3. Предложить родителям принести природный и бросовый материал для поделок.</a:t>
            </a:r>
          </a:p>
        </p:txBody>
      </p:sp>
      <p:sp>
        <p:nvSpPr>
          <p:cNvPr id="31771" name="Rectangle 78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  <p:sp>
        <p:nvSpPr>
          <p:cNvPr id="31772" name="Rectangle 79"/>
          <p:cNvSpPr>
            <a:spLocks noChangeArrowheads="1"/>
          </p:cNvSpPr>
          <p:nvPr/>
        </p:nvSpPr>
        <p:spPr bwMode="auto">
          <a:xfrm>
            <a:off x="468313" y="2492375"/>
            <a:ext cx="81359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1. Формирование навыков прибавления и вычитания единицы.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2. Развитие речевой активности,  умения согласовывать слова в предложении.          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3. Закрепление алгоритма последовательности выполнения аппликационной работы.</a:t>
            </a:r>
          </a:p>
        </p:txBody>
      </p:sp>
      <p:sp>
        <p:nvSpPr>
          <p:cNvPr id="31773" name="Rectangle 80"/>
          <p:cNvSpPr>
            <a:spLocks noChangeArrowheads="1"/>
          </p:cNvSpPr>
          <p:nvPr/>
        </p:nvSpPr>
        <p:spPr bwMode="auto">
          <a:xfrm>
            <a:off x="2916238" y="2133600"/>
            <a:ext cx="3065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Индивидуальная работа:</a:t>
            </a:r>
            <a:endParaRPr lang="ru-RU"/>
          </a:p>
        </p:txBody>
      </p:sp>
      <p:sp>
        <p:nvSpPr>
          <p:cNvPr id="31774" name="Rectangle 81"/>
          <p:cNvSpPr>
            <a:spLocks noChangeArrowheads="1"/>
          </p:cNvSpPr>
          <p:nvPr/>
        </p:nvSpPr>
        <p:spPr bwMode="auto">
          <a:xfrm>
            <a:off x="900113" y="1052513"/>
            <a:ext cx="72723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1. Сбор фотографий на тему «семейные традиции».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2. Акция «Каждой пичужке – наша кормушка».</a:t>
            </a:r>
          </a:p>
          <a:p>
            <a:pPr algn="ctr"/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3. Предложить родителям принести природный и бросовый материал для поделок.</a:t>
            </a:r>
          </a:p>
        </p:txBody>
      </p:sp>
      <p:sp>
        <p:nvSpPr>
          <p:cNvPr id="31775" name="Rectangle 82"/>
          <p:cNvSpPr>
            <a:spLocks noChangeArrowheads="1"/>
          </p:cNvSpPr>
          <p:nvPr/>
        </p:nvSpPr>
        <p:spPr bwMode="auto">
          <a:xfrm>
            <a:off x="900113" y="62071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Взаимодействие с семьей: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395288" y="550863"/>
            <a:ext cx="8280400" cy="1863725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b="1" u="sng">
                <a:solidFill>
                  <a:schemeClr val="accent2"/>
                </a:solidFill>
              </a:rPr>
              <a:t>Тема недели:</a:t>
            </a:r>
            <a:r>
              <a:rPr lang="ru-RU">
                <a:solidFill>
                  <a:schemeClr val="accent2"/>
                </a:solidFill>
              </a:rPr>
              <a:t>  </a:t>
            </a:r>
            <a:r>
              <a:rPr lang="ru-RU" b="1" i="1">
                <a:solidFill>
                  <a:schemeClr val="accent2"/>
                </a:solidFill>
              </a:rPr>
              <a:t>«Зимние приключения».</a:t>
            </a:r>
            <a:endParaRPr lang="ru-RU">
              <a:solidFill>
                <a:schemeClr val="accent2"/>
              </a:solidFill>
            </a:endParaRPr>
          </a:p>
          <a:p>
            <a:pPr indent="450850"/>
            <a:r>
              <a:rPr lang="ru-RU" sz="1600" b="1" u="sng">
                <a:solidFill>
                  <a:schemeClr val="hlink"/>
                </a:solidFill>
                <a:latin typeface="Times New Roman" pitchFamily="18" charset="0"/>
              </a:rPr>
              <a:t>Мотивация:</a:t>
            </a:r>
            <a:r>
              <a:rPr lang="ru-RU" sz="1600" b="1" u="sng">
                <a:latin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</a:rPr>
              <a:t>внесение письма. Воспитатель вскрывает конверт и читает: «Здравствуйте, дети! Пишут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</a:rPr>
              <a:t>вам дети из африканского детского сада. Пожалуйста, расскажите нам, что такое зима?</a:t>
            </a:r>
            <a:endParaRPr lang="ru-RU" sz="1600">
              <a:latin typeface="Times New Roman" pitchFamily="18" charset="0"/>
            </a:endParaRPr>
          </a:p>
          <a:p>
            <a:pPr indent="450850"/>
            <a:r>
              <a:rPr lang="ru-RU" sz="1600" i="1">
                <a:latin typeface="Times New Roman" pitchFamily="18" charset="0"/>
              </a:rPr>
              <a:t> В Африке нет зимы,  всегда лето. А нам очень интересно узнать, как она выглядит». </a:t>
            </a:r>
          </a:p>
          <a:p>
            <a:pPr indent="450850"/>
            <a:r>
              <a:rPr lang="ru-RU" sz="1600" i="1">
                <a:latin typeface="Times New Roman" pitchFamily="18" charset="0"/>
              </a:rPr>
              <a:t>Воспитатель: Как можно помочь детям, узнать, какая зима?</a:t>
            </a:r>
            <a:r>
              <a:rPr lang="ru-RU" i="1">
                <a:latin typeface="Times New Roman" pitchFamily="18" charset="0"/>
              </a:rPr>
              <a:t>                           </a:t>
            </a: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395288" y="2349500"/>
            <a:ext cx="8207375" cy="180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577975" algn="l"/>
              </a:tabLst>
            </a:pPr>
            <a:r>
              <a:rPr lang="ru-RU" sz="1600" b="1" u="sng">
                <a:solidFill>
                  <a:schemeClr val="hlink"/>
                </a:solidFill>
                <a:latin typeface="Times New Roman" pitchFamily="18" charset="0"/>
              </a:rPr>
              <a:t>Ожидаемый результат:</a:t>
            </a:r>
            <a:r>
              <a:rPr lang="ru-RU" sz="1600" b="1" u="sng">
                <a:latin typeface="Times New Roman" pitchFamily="18" charset="0"/>
              </a:rPr>
              <a:t>  </a:t>
            </a:r>
            <a:r>
              <a:rPr lang="ru-RU" sz="1600" i="1">
                <a:latin typeface="Times New Roman" pitchFamily="18" charset="0"/>
              </a:rPr>
              <a:t>посылка в Африку.</a:t>
            </a:r>
            <a:endParaRPr lang="ru-RU" sz="1600">
              <a:latin typeface="Times New Roman" pitchFamily="18" charset="0"/>
            </a:endParaRPr>
          </a:p>
          <a:p>
            <a:pPr>
              <a:tabLst>
                <a:tab pos="1577975" algn="l"/>
              </a:tabLst>
            </a:pPr>
            <a:r>
              <a:rPr lang="ru-RU" sz="1600" b="1" u="sng">
                <a:solidFill>
                  <a:schemeClr val="hlink"/>
                </a:solidFill>
                <a:latin typeface="Times New Roman" pitchFamily="18" charset="0"/>
              </a:rPr>
              <a:t>Участники</a:t>
            </a:r>
            <a:r>
              <a:rPr lang="ru-RU" sz="1600" u="sng">
                <a:solidFill>
                  <a:schemeClr val="hlink"/>
                </a:solidFill>
                <a:latin typeface="Times New Roman" pitchFamily="18" charset="0"/>
              </a:rPr>
              <a:t>:</a:t>
            </a:r>
            <a:r>
              <a:rPr lang="ru-RU" sz="1600" i="1">
                <a:latin typeface="Times New Roman" pitchFamily="18" charset="0"/>
              </a:rPr>
              <a:t> дети, родители, воспитатели, музыкальный руководитель, инструктор по ФК.</a:t>
            </a:r>
            <a:endParaRPr lang="ru-RU" sz="1600">
              <a:latin typeface="Times New Roman" pitchFamily="18" charset="0"/>
            </a:endParaRPr>
          </a:p>
          <a:p>
            <a:pPr>
              <a:tabLst>
                <a:tab pos="1577975" algn="l"/>
              </a:tabLst>
            </a:pPr>
            <a:r>
              <a:rPr lang="ru-RU" sz="1600" b="1" u="sng">
                <a:solidFill>
                  <a:schemeClr val="hlink"/>
                </a:solidFill>
                <a:latin typeface="Times New Roman" pitchFamily="18" charset="0"/>
              </a:rPr>
              <a:t>Посылка:</a:t>
            </a:r>
            <a:r>
              <a:rPr lang="ru-RU" sz="1600" b="1" i="1" u="sng">
                <a:latin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</a:rPr>
              <a:t>1. Макет «Жители зимнего леса».</a:t>
            </a:r>
            <a:endParaRPr lang="ru-RU" sz="1600">
              <a:latin typeface="Times New Roman" pitchFamily="18" charset="0"/>
            </a:endParaRPr>
          </a:p>
          <a:p>
            <a:pPr>
              <a:tabLst>
                <a:tab pos="1577975" algn="l"/>
              </a:tabLst>
            </a:pPr>
            <a:r>
              <a:rPr lang="ru-RU" sz="1600" i="1">
                <a:latin typeface="Times New Roman" pitchFamily="18" charset="0"/>
              </a:rPr>
              <a:t> 2. Диск с записью рассказов детей «Как мы играем зимой».</a:t>
            </a:r>
            <a:endParaRPr lang="ru-RU" sz="1600">
              <a:latin typeface="Times New Roman" pitchFamily="18" charset="0"/>
            </a:endParaRPr>
          </a:p>
          <a:p>
            <a:pPr>
              <a:tabLst>
                <a:tab pos="1577975" algn="l"/>
              </a:tabLst>
            </a:pPr>
            <a:r>
              <a:rPr lang="ru-RU" sz="1600" i="1">
                <a:latin typeface="Times New Roman" pitchFamily="18" charset="0"/>
              </a:rPr>
              <a:t>3. Книга «Зимние забавы».</a:t>
            </a:r>
            <a:endParaRPr lang="ru-RU" sz="1600">
              <a:latin typeface="Times New Roman" pitchFamily="18" charset="0"/>
            </a:endParaRPr>
          </a:p>
          <a:p>
            <a:pPr>
              <a:tabLst>
                <a:tab pos="1577975" algn="l"/>
              </a:tabLst>
            </a:pPr>
            <a:r>
              <a:rPr lang="ru-RU" sz="1600" b="1" u="sng">
                <a:solidFill>
                  <a:schemeClr val="hlink"/>
                </a:solidFill>
                <a:latin typeface="Times New Roman" pitchFamily="18" charset="0"/>
              </a:rPr>
              <a:t>Пополнение развивающей среды группы:</a:t>
            </a:r>
            <a:r>
              <a:rPr lang="ru-RU" sz="1600" b="1" i="1" u="sng">
                <a:latin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</a:rPr>
              <a:t>фотоальбом «Семейные традиции».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20106396917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1650" y="2349500"/>
            <a:ext cx="86423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Перфильева Людмила Владимировна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- воспитатель,</a:t>
            </a:r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МБДОУ №77,</a:t>
            </a:r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 Красноярск.</a:t>
            </a:r>
          </a:p>
        </p:txBody>
      </p:sp>
      <p:pic>
        <p:nvPicPr>
          <p:cNvPr id="33795" name="Picture 6" descr="41-stationery-ha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34447">
            <a:off x="0" y="404813"/>
            <a:ext cx="27003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1041</Words>
  <Application>Microsoft Office PowerPoint</Application>
  <PresentationFormat>Экран (4:3)</PresentationFormat>
  <Paragraphs>209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Wingdings</vt:lpstr>
      <vt:lpstr>Times New Roman</vt:lpstr>
      <vt:lpstr>Symbol</vt:lpstr>
      <vt:lpstr>Тема Office</vt:lpstr>
      <vt:lpstr>Каскад</vt:lpstr>
      <vt:lpstr>Каскад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PLV</cp:lastModifiedBy>
  <cp:revision>26</cp:revision>
  <dcterms:created xsi:type="dcterms:W3CDTF">2013-11-15T10:20:22Z</dcterms:created>
  <dcterms:modified xsi:type="dcterms:W3CDTF">2016-10-06T09:07:46Z</dcterms:modified>
</cp:coreProperties>
</file>