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3" r:id="rId3"/>
    <p:sldId id="259" r:id="rId4"/>
    <p:sldId id="274" r:id="rId5"/>
    <p:sldId id="268" r:id="rId6"/>
    <p:sldId id="279" r:id="rId7"/>
    <p:sldId id="286" r:id="rId8"/>
    <p:sldId id="273" r:id="rId9"/>
    <p:sldId id="278" r:id="rId10"/>
    <p:sldId id="270" r:id="rId11"/>
    <p:sldId id="277" r:id="rId12"/>
    <p:sldId id="271" r:id="rId13"/>
    <p:sldId id="276" r:id="rId14"/>
    <p:sldId id="261" r:id="rId15"/>
    <p:sldId id="264" r:id="rId16"/>
    <p:sldId id="275" r:id="rId17"/>
    <p:sldId id="272" r:id="rId18"/>
    <p:sldId id="267" r:id="rId19"/>
    <p:sldId id="260" r:id="rId20"/>
    <p:sldId id="263" r:id="rId21"/>
    <p:sldId id="289" r:id="rId22"/>
    <p:sldId id="262" r:id="rId23"/>
    <p:sldId id="283" r:id="rId24"/>
    <p:sldId id="292" r:id="rId25"/>
    <p:sldId id="284" r:id="rId26"/>
    <p:sldId id="266" r:id="rId27"/>
    <p:sldId id="265" r:id="rId28"/>
    <p:sldId id="269" r:id="rId29"/>
    <p:sldId id="281" r:id="rId30"/>
    <p:sldId id="288" r:id="rId31"/>
    <p:sldId id="282" r:id="rId32"/>
    <p:sldId id="287" r:id="rId33"/>
    <p:sldId id="285" r:id="rId34"/>
    <p:sldId id="280" r:id="rId35"/>
    <p:sldId id="291" r:id="rId36"/>
    <p:sldId id="295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290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60"/>
  </p:normalViewPr>
  <p:slideViewPr>
    <p:cSldViewPr>
      <p:cViewPr varScale="1">
        <p:scale>
          <a:sx n="34" d="100"/>
          <a:sy n="34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5F159-DEE1-4010-BE95-C81FE0F86343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94844-B1B1-49B5-AEB1-18600837E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6C6D7-FBD7-4222-8120-9146550798B1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FF3E4-08D7-4C7F-956A-1F7690E93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C0106-10A4-4851-9928-100C294ADC63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9628F-504B-4152-B79F-01399F5EA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ACF59-BBA3-44A9-9D0F-9ADDF4646A05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5B493-223E-4AAD-B386-7B2BAA035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7DCCA-8889-4C69-823D-D276F8E7FDF6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9A9A8-4E41-44B3-8ED8-F184F278B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66192-E2A9-4268-8047-2527AF528A32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C3474-74A4-4840-A628-1476BE97A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07D09-7E29-4A77-AEF2-92CA81F7CA91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B2C7-BE8A-4346-BC38-37D557AC3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E5E15-B080-4062-B254-9183AAE79033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19CA-0CBC-4150-BD86-27545F344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CBDDD-3D5E-47F5-8F70-02EC1C9908E3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1CC90-C6F5-4419-AB54-D12F8967F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F9B82-0FFF-460C-B94A-594DE1D728E2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4CBC7-AD07-4249-B055-07E82530D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157C5-E8C3-4B24-8D8B-8343BBE242C2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B2968-5C56-460A-B2E0-61557ACC9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C9D8E-DD57-46A2-859E-37F2909D1E8E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404D02-5B41-48A6-8BD6-12FEDA446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6.gif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34" Type="http://schemas.openxmlformats.org/officeDocument/2006/relationships/slide" Target="slide34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33" Type="http://schemas.openxmlformats.org/officeDocument/2006/relationships/slide" Target="slide33.xml"/><Relationship Id="rId2" Type="http://schemas.openxmlformats.org/officeDocument/2006/relationships/image" Target="../media/image3.wmf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30.xml"/><Relationship Id="rId35" Type="http://schemas.openxmlformats.org/officeDocument/2006/relationships/slide" Target="slide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9.gif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62.gif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65.gif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68.gif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7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0.gif"/><Relationship Id="rId4" Type="http://schemas.openxmlformats.org/officeDocument/2006/relationships/image" Target="../media/image7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98.gif"/><Relationship Id="rId4" Type="http://schemas.openxmlformats.org/officeDocument/2006/relationships/image" Target="../media/image9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01.gif"/><Relationship Id="rId4" Type="http://schemas.openxmlformats.org/officeDocument/2006/relationships/image" Target="../media/image10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gif"/><Relationship Id="rId3" Type="http://schemas.openxmlformats.org/officeDocument/2006/relationships/image" Target="../media/image102.jpeg"/><Relationship Id="rId7" Type="http://schemas.openxmlformats.org/officeDocument/2006/relationships/image" Target="../media/image10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gif"/><Relationship Id="rId5" Type="http://schemas.openxmlformats.org/officeDocument/2006/relationships/audio" Target="../media/audio1.wav"/><Relationship Id="rId4" Type="http://schemas.openxmlformats.org/officeDocument/2006/relationships/slide" Target="slide2.xml"/><Relationship Id="rId9" Type="http://schemas.openxmlformats.org/officeDocument/2006/relationships/image" Target="../media/image106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7.jpeg"/><Relationship Id="rId7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лен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WordArt 3"/>
          <p:cNvSpPr>
            <a:spLocks noChangeArrowheads="1" noChangeShapeType="1" noTextEdit="1"/>
          </p:cNvSpPr>
          <p:nvPr/>
        </p:nvSpPr>
        <p:spPr bwMode="auto">
          <a:xfrm>
            <a:off x="2357438" y="1071563"/>
            <a:ext cx="5545137" cy="20161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 У К В А Р Ь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14282" y="6334780"/>
            <a:ext cx="8715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Киреева Елена Павловна, учитель начальных </a:t>
            </a:r>
            <a:r>
              <a:rPr lang="ru-RU" sz="1400" b="1" dirty="0" smtClean="0"/>
              <a:t>классов, 1 категория, 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МКОУ</a:t>
            </a:r>
            <a:r>
              <a:rPr lang="ru-RU" sz="1400" b="1" dirty="0" smtClean="0"/>
              <a:t> «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ШИСОО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1400" b="1" dirty="0" smtClean="0"/>
              <a:t> </a:t>
            </a:r>
            <a:r>
              <a:rPr lang="ru-RU" sz="1400" b="1" dirty="0"/>
              <a:t>с. Самбург ЯНАО</a:t>
            </a:r>
          </a:p>
        </p:txBody>
      </p:sp>
      <p:pic>
        <p:nvPicPr>
          <p:cNvPr id="1026" name="Picture 2" descr="C:\Users\Алена\Desktop\Оформление\Мультяшки\nez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2450" y="3071813"/>
            <a:ext cx="23876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 descr="C:\Users\Алена\Desktop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00063"/>
            <a:ext cx="3571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D:\Школа\Тетради\Письмо\6. Начинаем писать буквы\0007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500063"/>
            <a:ext cx="39290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357813" y="1714500"/>
            <a:ext cx="3286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286375" y="2714625"/>
            <a:ext cx="3500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214438" y="1500188"/>
            <a:ext cx="3151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90500" algn="ctr"/>
            <a:r>
              <a:rPr lang="ru-RU" b="1"/>
              <a:t>По реке плывет бревно.</a:t>
            </a:r>
          </a:p>
          <a:p>
            <a:pPr indent="190500" algn="ctr"/>
            <a:r>
              <a:rPr lang="ru-RU" b="1"/>
              <a:t>Ох, и злющее оно!</a:t>
            </a:r>
          </a:p>
          <a:p>
            <a:pPr indent="190500" algn="ctr"/>
            <a:r>
              <a:rPr lang="ru-RU" b="1"/>
              <a:t>Тем, кто в речку угодил,</a:t>
            </a:r>
          </a:p>
          <a:p>
            <a:pPr indent="190500" algn="ctr"/>
            <a:r>
              <a:rPr lang="ru-RU" b="1"/>
              <a:t>Нос откусит …</a:t>
            </a: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2357438" y="3429000"/>
            <a:ext cx="4216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90500" algn="ctr"/>
            <a:r>
              <a:rPr lang="ru-RU" sz="2800">
                <a:solidFill>
                  <a:schemeClr val="accent1"/>
                </a:solidFill>
              </a:rPr>
              <a:t>Лапки – как подушки,</a:t>
            </a:r>
          </a:p>
          <a:p>
            <a:pPr indent="190500" algn="ctr"/>
            <a:r>
              <a:rPr lang="ru-RU" sz="2800">
                <a:solidFill>
                  <a:schemeClr val="accent1"/>
                </a:solidFill>
              </a:rPr>
              <a:t>Чуткие ушки.</a:t>
            </a:r>
          </a:p>
          <a:p>
            <a:pPr indent="190500" algn="ctr"/>
            <a:r>
              <a:rPr lang="ru-RU" sz="2800">
                <a:solidFill>
                  <a:schemeClr val="accent1"/>
                </a:solidFill>
              </a:rPr>
              <a:t>Длинные усы –</a:t>
            </a:r>
          </a:p>
          <a:p>
            <a:pPr indent="190500" algn="ctr"/>
            <a:r>
              <a:rPr lang="ru-RU" sz="2800">
                <a:solidFill>
                  <a:schemeClr val="accent1"/>
                </a:solidFill>
              </a:rPr>
              <a:t>Не только для красы…</a:t>
            </a:r>
          </a:p>
          <a:p>
            <a:pPr indent="190500" algn="ctr"/>
            <a:r>
              <a:rPr lang="ru-RU" sz="2800">
                <a:solidFill>
                  <a:schemeClr val="accent1"/>
                </a:solidFill>
              </a:rPr>
              <a:t>Тише, тише, тише…</a:t>
            </a:r>
          </a:p>
          <a:p>
            <a:pPr indent="190500" algn="ctr"/>
            <a:r>
              <a:rPr lang="ru-RU" sz="2800">
                <a:solidFill>
                  <a:schemeClr val="accent1"/>
                </a:solidFill>
              </a:rPr>
              <a:t>И притихли мыши.</a:t>
            </a:r>
          </a:p>
        </p:txBody>
      </p:sp>
      <p:pic>
        <p:nvPicPr>
          <p:cNvPr id="2052" name="Picture 4" descr="C:\Users\Алена\Desktop\vasya-XX4XX-1145389081-84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21468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ый треугольник 11"/>
          <p:cNvSpPr/>
          <p:nvPr/>
        </p:nvSpPr>
        <p:spPr>
          <a:xfrm>
            <a:off x="1143000" y="4143375"/>
            <a:ext cx="1071563" cy="1071563"/>
          </a:xfrm>
          <a:prstGeom prst="rtTriangl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10800000">
            <a:off x="1143000" y="4143375"/>
            <a:ext cx="1071563" cy="1057275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14563" y="4143375"/>
            <a:ext cx="1000125" cy="1071563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4429132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3929066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28860" y="4071942"/>
            <a:ext cx="5245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</a:t>
            </a:r>
          </a:p>
        </p:txBody>
      </p:sp>
      <p:sp>
        <p:nvSpPr>
          <p:cNvPr id="18" name="Управляющая кнопка: домой 17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501063" y="6215063"/>
            <a:ext cx="428625" cy="4000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1" grpId="0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3" descr="C:\Users\Алена\Deskt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71500"/>
            <a:ext cx="35718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 descr="D:\Школа\Тетради\Письмо\6. Начинаем писать буквы\0007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357188"/>
            <a:ext cx="37861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>
            <a:off x="5357813" y="1714500"/>
            <a:ext cx="35004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500688" y="2714625"/>
            <a:ext cx="3429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500313" y="4357688"/>
            <a:ext cx="415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90500" algn="ctr"/>
            <a:r>
              <a:rPr lang="ru-RU" sz="2800">
                <a:solidFill>
                  <a:schemeClr val="accent1"/>
                </a:solidFill>
              </a:rPr>
              <a:t>Я хожу, а он остается. </a:t>
            </a:r>
          </a:p>
        </p:txBody>
      </p:sp>
      <p:pic>
        <p:nvPicPr>
          <p:cNvPr id="32775" name="Picture 2" descr="C:\Users\Алена\Desktop\Оформление\Животные\animal_3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3244850"/>
            <a:ext cx="2500312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1143000" y="1143000"/>
            <a:ext cx="30686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90500" algn="ctr"/>
            <a:r>
              <a:rPr lang="ru-RU" b="1"/>
              <a:t>Лежит – молчит,</a:t>
            </a:r>
          </a:p>
          <a:p>
            <a:pPr indent="190500" algn="ctr"/>
            <a:r>
              <a:rPr lang="ru-RU" b="1"/>
              <a:t>Подойдешь – заворчит.</a:t>
            </a:r>
          </a:p>
          <a:p>
            <a:pPr indent="190500" algn="ctr"/>
            <a:r>
              <a:rPr lang="ru-RU" b="1"/>
              <a:t>Кто к хозяину идет, </a:t>
            </a:r>
          </a:p>
          <a:p>
            <a:pPr indent="190500" algn="ctr"/>
            <a:r>
              <a:rPr lang="ru-RU" b="1"/>
              <a:t>Она знать дает.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85875" y="4071938"/>
            <a:ext cx="1000125" cy="98583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2286000" y="4071938"/>
            <a:ext cx="1000125" cy="985837"/>
          </a:xfrm>
          <a:prstGeom prst="rtTriangl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0800000">
            <a:off x="2286000" y="4071938"/>
            <a:ext cx="1000125" cy="1000125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86125" y="4071938"/>
            <a:ext cx="1000125" cy="98583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4071942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</a:p>
        </p:txBody>
      </p:sp>
      <p:sp>
        <p:nvSpPr>
          <p:cNvPr id="15" name="Управляющая кнопка: домой 14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358188" y="6143625"/>
            <a:ext cx="500062" cy="4714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6" grpId="0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 descr="C:\Users\Алена\Desktop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71500"/>
            <a:ext cx="35718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D:\Школа\Тетради\Письмо\6. Начинаем писать буквы\0007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428625"/>
            <a:ext cx="40005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>
            <a:off x="5143500" y="1571625"/>
            <a:ext cx="3714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072063" y="2571750"/>
            <a:ext cx="3786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643188" y="3929063"/>
            <a:ext cx="40433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90500" algn="ctr"/>
            <a:r>
              <a:rPr lang="ru-RU" sz="2800">
                <a:solidFill>
                  <a:schemeClr val="accent1"/>
                </a:solidFill>
              </a:rPr>
              <a:t>Я очень опасен,</a:t>
            </a:r>
          </a:p>
          <a:p>
            <a:pPr indent="190500" algn="ctr"/>
            <a:r>
              <a:rPr lang="ru-RU" sz="2800">
                <a:solidFill>
                  <a:schemeClr val="accent1"/>
                </a:solidFill>
              </a:rPr>
              <a:t>Ты в это поверь.</a:t>
            </a:r>
          </a:p>
          <a:p>
            <a:pPr indent="190500" algn="ctr"/>
            <a:r>
              <a:rPr lang="ru-RU" sz="2800">
                <a:solidFill>
                  <a:schemeClr val="accent1"/>
                </a:solidFill>
              </a:rPr>
              <a:t>Я сильный и грозный,</a:t>
            </a:r>
          </a:p>
          <a:p>
            <a:pPr indent="190500" algn="ctr"/>
            <a:r>
              <a:rPr lang="ru-RU" sz="2800">
                <a:solidFill>
                  <a:schemeClr val="accent1"/>
                </a:solidFill>
              </a:rPr>
              <a:t>Ведь я – царь зверей.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428750" y="1428750"/>
            <a:ext cx="2947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90500" algn="ctr"/>
            <a:r>
              <a:rPr lang="ru-RU" b="1"/>
              <a:t> Самый кислый фрукт</a:t>
            </a:r>
          </a:p>
          <a:p>
            <a:pPr indent="190500" algn="ctr"/>
            <a:r>
              <a:rPr lang="ru-RU" b="1"/>
              <a:t>Люди в чай кладут. </a:t>
            </a:r>
          </a:p>
        </p:txBody>
      </p:sp>
      <p:pic>
        <p:nvPicPr>
          <p:cNvPr id="27657" name="Picture 9" descr="Pictur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2075" y="3357563"/>
            <a:ext cx="39719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ый треугольник 9"/>
          <p:cNvSpPr/>
          <p:nvPr/>
        </p:nvSpPr>
        <p:spPr>
          <a:xfrm>
            <a:off x="1428750" y="4214813"/>
            <a:ext cx="1071563" cy="1057275"/>
          </a:xfrm>
          <a:prstGeom prst="rtTriangl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10800000">
            <a:off x="1428750" y="4214813"/>
            <a:ext cx="1071563" cy="1057275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00313" y="4214813"/>
            <a:ext cx="1000125" cy="1057275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4500570"/>
            <a:ext cx="6703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</a:t>
            </a:r>
          </a:p>
        </p:txBody>
      </p:sp>
      <p:sp>
        <p:nvSpPr>
          <p:cNvPr id="14" name="Управляющая кнопка: домой 13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429625" y="6215063"/>
            <a:ext cx="428625" cy="4000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 descr="C:\Users\Алена\Desktop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76250"/>
            <a:ext cx="36433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 descr="D:\Школа\Тетради\Письмо\6. Начинаем писать буквы\0007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357188"/>
            <a:ext cx="34290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>
            <a:off x="5643563" y="1500188"/>
            <a:ext cx="31432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643563" y="2286000"/>
            <a:ext cx="32146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571750" y="3929063"/>
            <a:ext cx="41195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90500" algn="ctr"/>
            <a:r>
              <a:rPr lang="ru-RU" sz="2800">
                <a:solidFill>
                  <a:schemeClr val="accent1"/>
                </a:solidFill>
              </a:rPr>
              <a:t>Через поля,</a:t>
            </a:r>
          </a:p>
          <a:p>
            <a:pPr indent="190500" algn="ctr"/>
            <a:r>
              <a:rPr lang="ru-RU" sz="2800">
                <a:solidFill>
                  <a:schemeClr val="accent1"/>
                </a:solidFill>
              </a:rPr>
              <a:t>через луга</a:t>
            </a:r>
          </a:p>
          <a:p>
            <a:pPr indent="190500" algn="ctr"/>
            <a:r>
              <a:rPr lang="ru-RU" sz="2800">
                <a:solidFill>
                  <a:schemeClr val="accent1"/>
                </a:solidFill>
              </a:rPr>
              <a:t>встала нарядная дуга.</a:t>
            </a:r>
          </a:p>
        </p:txBody>
      </p:sp>
      <p:pic>
        <p:nvPicPr>
          <p:cNvPr id="31751" name="Picture 2" descr="C:\Users\Алена\Desktop\Оформление\Разное\miscellaneous_48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88" y="3714750"/>
            <a:ext cx="30146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642938" y="1285875"/>
            <a:ext cx="44243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90500" algn="ctr"/>
            <a:r>
              <a:rPr lang="ru-RU" b="1"/>
              <a:t>Стальной конек</a:t>
            </a:r>
          </a:p>
          <a:p>
            <a:pPr indent="190500" algn="ctr"/>
            <a:r>
              <a:rPr lang="ru-RU" b="1"/>
              <a:t>По белому полю бегает,</a:t>
            </a:r>
          </a:p>
          <a:p>
            <a:pPr indent="190500" algn="ctr"/>
            <a:r>
              <a:rPr lang="ru-RU" b="1"/>
              <a:t>За собой черные следы оставляет.</a:t>
            </a:r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1143000" y="4214813"/>
            <a:ext cx="1057275" cy="1000125"/>
          </a:xfrm>
          <a:prstGeom prst="rtTriangl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2214563" y="4214813"/>
            <a:ext cx="1000125" cy="985837"/>
          </a:xfrm>
          <a:prstGeom prst="rtTriangl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3214688" y="4214813"/>
            <a:ext cx="1000125" cy="985837"/>
          </a:xfrm>
          <a:prstGeom prst="rtTriangl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 rot="10800000">
            <a:off x="2214563" y="4214813"/>
            <a:ext cx="1000125" cy="985837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 rot="10800000">
            <a:off x="3214688" y="4214813"/>
            <a:ext cx="1000125" cy="1000125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1143000" y="4214813"/>
            <a:ext cx="1071563" cy="1000125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4429132"/>
            <a:ext cx="6463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43042" y="4000504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4612" y="3929066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643306" y="4000504"/>
            <a:ext cx="55492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</a:t>
            </a:r>
          </a:p>
        </p:txBody>
      </p:sp>
      <p:sp>
        <p:nvSpPr>
          <p:cNvPr id="21" name="Управляющая кнопка: домой 20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429625" y="6215063"/>
            <a:ext cx="428625" cy="4000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2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C:\Users\Алена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00063"/>
            <a:ext cx="357187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D:\Школа\Тетради\Письмо\6. Начинаем писать буквы\0002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500063"/>
            <a:ext cx="392906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00625" y="1643063"/>
            <a:ext cx="39290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000625" y="2786063"/>
            <a:ext cx="39290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786063" y="4071938"/>
            <a:ext cx="38719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Кругла, как шар,</a:t>
            </a:r>
          </a:p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Красна, как кровь,</a:t>
            </a:r>
          </a:p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Сладка, как мед.</a:t>
            </a:r>
          </a:p>
        </p:txBody>
      </p:sp>
      <p:pic>
        <p:nvPicPr>
          <p:cNvPr id="17415" name="Picture 2" descr="C:\Users\Алена\Desktop\Оформление\Разное\fruit_0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88" y="3127375"/>
            <a:ext cx="2928937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000125" y="1214438"/>
            <a:ext cx="3405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На овчарку он похож:</a:t>
            </a:r>
          </a:p>
          <a:p>
            <a:pPr algn="ctr"/>
            <a:r>
              <a:rPr lang="ru-RU" b="1"/>
              <a:t>Что ни зуб – то острый нож!</a:t>
            </a:r>
          </a:p>
          <a:p>
            <a:pPr algn="ctr"/>
            <a:r>
              <a:rPr lang="ru-RU" b="1"/>
              <a:t>Он бежит, оскалив пасть,</a:t>
            </a:r>
          </a:p>
          <a:p>
            <a:pPr algn="ctr"/>
            <a:r>
              <a:rPr lang="ru-RU" b="1"/>
              <a:t>На овцу готов напасть.</a:t>
            </a:r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1285875" y="4071938"/>
            <a:ext cx="1071563" cy="1057275"/>
          </a:xfrm>
          <a:prstGeom prst="rtTriangle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10800000">
            <a:off x="1285875" y="4071938"/>
            <a:ext cx="1071563" cy="1057275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57438" y="4071938"/>
            <a:ext cx="1000125" cy="1057275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3357563" y="4071938"/>
            <a:ext cx="1071562" cy="1057275"/>
          </a:xfrm>
          <a:prstGeom prst="rtTriangle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 rot="10800000">
            <a:off x="3357563" y="4071938"/>
            <a:ext cx="1071562" cy="1057275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14414" y="4357694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14480" y="3786190"/>
            <a:ext cx="6110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57554" y="4286256"/>
            <a:ext cx="6030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9" name="Управляющая кнопка: домой 18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429625" y="6215063"/>
            <a:ext cx="428625" cy="4000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6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pic>
        <p:nvPicPr>
          <p:cNvPr id="20482" name="Picture 3" descr="C:\Users\Алена\Desktop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00063"/>
            <a:ext cx="3571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D:\Школа\Тетради\Письмо\6. Начинаем писать буквы\0004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357188"/>
            <a:ext cx="4000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929188" y="1571625"/>
            <a:ext cx="3786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929188" y="2714625"/>
            <a:ext cx="3714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786063" y="3714750"/>
            <a:ext cx="38258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>
                <a:solidFill>
                  <a:schemeClr val="accent1"/>
                </a:solidFill>
              </a:rPr>
              <a:t>Весной цвету, </a:t>
            </a:r>
            <a:br>
              <a:rPr lang="ru-RU" sz="2800">
                <a:solidFill>
                  <a:schemeClr val="accent1"/>
                </a:solidFill>
              </a:rPr>
            </a:br>
            <a:r>
              <a:rPr lang="ru-RU" sz="2800">
                <a:solidFill>
                  <a:schemeClr val="accent1"/>
                </a:solidFill>
              </a:rPr>
              <a:t>летом плод приношу, </a:t>
            </a:r>
            <a:br>
              <a:rPr lang="ru-RU" sz="2800">
                <a:solidFill>
                  <a:schemeClr val="accent1"/>
                </a:solidFill>
              </a:rPr>
            </a:br>
            <a:r>
              <a:rPr lang="ru-RU" sz="2800">
                <a:solidFill>
                  <a:schemeClr val="accent1"/>
                </a:solidFill>
              </a:rPr>
              <a:t>осенью не увядаю, </a:t>
            </a:r>
            <a:br>
              <a:rPr lang="ru-RU" sz="2800">
                <a:solidFill>
                  <a:schemeClr val="accent1"/>
                </a:solidFill>
              </a:rPr>
            </a:br>
            <a:r>
              <a:rPr lang="ru-RU" sz="2800">
                <a:solidFill>
                  <a:schemeClr val="accent1"/>
                </a:solidFill>
              </a:rPr>
              <a:t>зимой не умираю.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1285875" y="1214438"/>
            <a:ext cx="30130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Зверек с ценным мехом.</a:t>
            </a:r>
          </a:p>
          <a:p>
            <a:r>
              <a:rPr lang="ru-RU" b="1"/>
              <a:t>Немытое в рот</a:t>
            </a:r>
          </a:p>
          <a:p>
            <a:r>
              <a:rPr lang="ru-RU" b="1"/>
              <a:t>Ни за что не возьмет.</a:t>
            </a:r>
          </a:p>
          <a:p>
            <a:r>
              <a:rPr lang="ru-RU" b="1"/>
              <a:t>И ты будь таким,</a:t>
            </a:r>
          </a:p>
          <a:p>
            <a:r>
              <a:rPr lang="ru-RU" b="1"/>
              <a:t>Как чистюля…</a:t>
            </a:r>
          </a:p>
        </p:txBody>
      </p:sp>
      <p:pic>
        <p:nvPicPr>
          <p:cNvPr id="4098" name="Picture 2" descr="C:\Users\Алена\Desktop\341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3071813"/>
            <a:ext cx="357187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ый треугольник 12"/>
          <p:cNvSpPr/>
          <p:nvPr/>
        </p:nvSpPr>
        <p:spPr>
          <a:xfrm>
            <a:off x="1714500" y="4143375"/>
            <a:ext cx="1071563" cy="1057275"/>
          </a:xfrm>
          <a:prstGeom prst="rtTriangle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 rot="10800000">
            <a:off x="1714500" y="4143375"/>
            <a:ext cx="1071563" cy="1071563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4214818"/>
            <a:ext cx="6463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</a:t>
            </a:r>
          </a:p>
        </p:txBody>
      </p:sp>
      <p:sp>
        <p:nvSpPr>
          <p:cNvPr id="17" name="Прямоугольный треугольник 16"/>
          <p:cNvSpPr/>
          <p:nvPr/>
        </p:nvSpPr>
        <p:spPr>
          <a:xfrm>
            <a:off x="2786063" y="4143375"/>
            <a:ext cx="1071562" cy="1057275"/>
          </a:xfrm>
          <a:prstGeom prst="rtTriangle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ый треугольник 17"/>
          <p:cNvSpPr/>
          <p:nvPr/>
        </p:nvSpPr>
        <p:spPr>
          <a:xfrm rot="10800000">
            <a:off x="2786063" y="4143375"/>
            <a:ext cx="1071562" cy="1057275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4357694"/>
            <a:ext cx="6238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14678" y="3929066"/>
            <a:ext cx="6110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</a:t>
            </a:r>
          </a:p>
        </p:txBody>
      </p:sp>
      <p:sp>
        <p:nvSpPr>
          <p:cNvPr id="20" name="Управляющая кнопка: домой 19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358188" y="6215063"/>
            <a:ext cx="500062" cy="4000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8" grpId="0"/>
      <p:bldP spid="13" grpId="0" animBg="1"/>
      <p:bldP spid="14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 descr="C:\Users\Алена\Desktop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00063"/>
            <a:ext cx="3571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D:\Школа\Тетради\Письмо\6. Начинаем писать буквы\0008 - копия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571500"/>
            <a:ext cx="40005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>
            <a:off x="5214938" y="1785938"/>
            <a:ext cx="3571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214938" y="2786063"/>
            <a:ext cx="3643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908175" y="4149725"/>
            <a:ext cx="5186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90500" algn="ctr"/>
            <a:r>
              <a:rPr lang="ru-RU" sz="2800">
                <a:solidFill>
                  <a:schemeClr val="accent1"/>
                </a:solidFill>
              </a:rPr>
              <a:t>Он сетку мягкую, как пух, </a:t>
            </a:r>
          </a:p>
          <a:p>
            <a:pPr indent="190500" algn="ctr"/>
            <a:r>
              <a:rPr lang="ru-RU" sz="2800">
                <a:solidFill>
                  <a:schemeClr val="accent1"/>
                </a:solidFill>
              </a:rPr>
              <a:t>плетет для мошек и для мух.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900113" y="765175"/>
            <a:ext cx="36655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В Антарктиде среди льдов</a:t>
            </a:r>
            <a:br>
              <a:rPr lang="ru-RU" b="1"/>
            </a:br>
            <a:r>
              <a:rPr lang="ru-RU" b="1"/>
              <a:t>Ходит в фраке день деньской.</a:t>
            </a:r>
            <a:br>
              <a:rPr lang="ru-RU" b="1"/>
            </a:br>
            <a:r>
              <a:rPr lang="ru-RU" b="1"/>
              <a:t>Крылья есть, но не летает,</a:t>
            </a:r>
            <a:br>
              <a:rPr lang="ru-RU" b="1"/>
            </a:br>
            <a:r>
              <a:rPr lang="ru-RU" b="1"/>
              <a:t>Лихо в прорубь он ныряет,</a:t>
            </a:r>
            <a:br>
              <a:rPr lang="ru-RU" b="1"/>
            </a:br>
            <a:r>
              <a:rPr lang="ru-RU" b="1"/>
              <a:t>Очень важный господин</a:t>
            </a:r>
            <a:br>
              <a:rPr lang="ru-RU" b="1"/>
            </a:br>
            <a:r>
              <a:rPr lang="ru-RU" b="1"/>
              <a:t>Семенит сюда...</a:t>
            </a:r>
          </a:p>
        </p:txBody>
      </p:sp>
      <p:pic>
        <p:nvPicPr>
          <p:cNvPr id="27658" name="Picture 10" descr="67-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3273425"/>
            <a:ext cx="388937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AutoShape 11"/>
          <p:cNvSpPr>
            <a:spLocks noChangeArrowheads="1"/>
          </p:cNvSpPr>
          <p:nvPr/>
        </p:nvSpPr>
        <p:spPr bwMode="auto">
          <a:xfrm rot="10800000">
            <a:off x="1331913" y="3860800"/>
            <a:ext cx="1152525" cy="1081088"/>
          </a:xfrm>
          <a:prstGeom prst="rtTriangle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1331913" y="3860800"/>
            <a:ext cx="1152525" cy="1081088"/>
          </a:xfrm>
          <a:prstGeom prst="rtTriangle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3" name="AutoShape 15"/>
          <p:cNvSpPr>
            <a:spLocks noChangeArrowheads="1"/>
          </p:cNvSpPr>
          <p:nvPr/>
        </p:nvSpPr>
        <p:spPr bwMode="auto">
          <a:xfrm>
            <a:off x="2484438" y="3860800"/>
            <a:ext cx="1150937" cy="1081088"/>
          </a:xfrm>
          <a:prstGeom prst="rtTriangle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4" name="AutoShape 16"/>
          <p:cNvSpPr>
            <a:spLocks noChangeArrowheads="1"/>
          </p:cNvSpPr>
          <p:nvPr/>
        </p:nvSpPr>
        <p:spPr bwMode="auto">
          <a:xfrm rot="10800000">
            <a:off x="2484438" y="3860800"/>
            <a:ext cx="1150937" cy="1081088"/>
          </a:xfrm>
          <a:prstGeom prst="rtTriangle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4143380"/>
            <a:ext cx="6832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57356" y="3643314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71736" y="4071942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71802" y="3643314"/>
            <a:ext cx="5309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</a:t>
            </a:r>
          </a:p>
        </p:txBody>
      </p:sp>
      <p:sp>
        <p:nvSpPr>
          <p:cNvPr id="18" name="Управляющая кнопка: домой 17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429625" y="6215063"/>
            <a:ext cx="428625" cy="4000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6" grpId="0"/>
      <p:bldP spid="27659" grpId="0" animBg="1"/>
      <p:bldP spid="27662" grpId="0" animBg="1"/>
      <p:bldP spid="27663" grpId="0" animBg="1"/>
      <p:bldP spid="276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C:\Users\Алена\Desktop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00063"/>
            <a:ext cx="3571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D:\Школа\Тетради\Письмо\6. Начинаем писать буквы\0008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571500"/>
            <a:ext cx="40005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>
            <a:off x="5143500" y="1714500"/>
            <a:ext cx="3643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072063" y="2643188"/>
            <a:ext cx="3643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500313" y="4214813"/>
            <a:ext cx="47767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>
                <a:solidFill>
                  <a:schemeClr val="accent1"/>
                </a:solidFill>
              </a:rPr>
              <a:t>Солнце жжет мою макушку,</a:t>
            </a:r>
          </a:p>
          <a:p>
            <a:pPr algn="ctr"/>
            <a:r>
              <a:rPr lang="ru-RU" sz="2800">
                <a:solidFill>
                  <a:schemeClr val="accent1"/>
                </a:solidFill>
              </a:rPr>
              <a:t>Хочет сделать погремушку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643063" y="1285875"/>
            <a:ext cx="21955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Красна девица</a:t>
            </a:r>
            <a:br>
              <a:rPr lang="ru-RU" b="1"/>
            </a:br>
            <a:r>
              <a:rPr lang="ru-RU" b="1"/>
              <a:t>Сидит в темнице,</a:t>
            </a:r>
            <a:br>
              <a:rPr lang="ru-RU" b="1"/>
            </a:br>
            <a:r>
              <a:rPr lang="ru-RU" b="1"/>
              <a:t>А коса на улице. </a:t>
            </a:r>
          </a:p>
        </p:txBody>
      </p:sp>
      <p:pic>
        <p:nvPicPr>
          <p:cNvPr id="3074" name="Picture 2" descr="D:\Открытки\Flowers\J0145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3" y="3429000"/>
            <a:ext cx="3871912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ый треугольник 9"/>
          <p:cNvSpPr/>
          <p:nvPr/>
        </p:nvSpPr>
        <p:spPr>
          <a:xfrm>
            <a:off x="1285875" y="4071938"/>
            <a:ext cx="1071563" cy="1057275"/>
          </a:xfrm>
          <a:prstGeom prst="rtTriangl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10800000">
            <a:off x="1285875" y="4071938"/>
            <a:ext cx="1071563" cy="1057275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57438" y="4071938"/>
            <a:ext cx="1000125" cy="1057275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4357694"/>
            <a:ext cx="7617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3857628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71736" y="4071942"/>
            <a:ext cx="5309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</a:t>
            </a:r>
          </a:p>
        </p:txBody>
      </p:sp>
      <p:sp>
        <p:nvSpPr>
          <p:cNvPr id="16" name="Управляющая кнопка: домой 15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429625" y="6215063"/>
            <a:ext cx="428625" cy="4000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79" grpId="0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 descr="C:\Users\Алена\Desktop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71500"/>
            <a:ext cx="35718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D:\Школа\Тетради\Письмо\6. Начинаем писать буквы\0005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571500"/>
            <a:ext cx="4000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>
            <a:off x="5143500" y="1500188"/>
            <a:ext cx="3643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072063" y="2428875"/>
            <a:ext cx="3643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286000" y="4071938"/>
            <a:ext cx="47640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90500" algn="ctr"/>
            <a:r>
              <a:rPr lang="ru-RU" sz="2800">
                <a:solidFill>
                  <a:schemeClr val="accent1"/>
                </a:solidFill>
              </a:rPr>
              <a:t>Когда дождь, в руке несут,</a:t>
            </a:r>
          </a:p>
          <a:p>
            <a:pPr indent="190500" algn="ctr"/>
            <a:r>
              <a:rPr lang="ru-RU" sz="2800">
                <a:solidFill>
                  <a:schemeClr val="accent1"/>
                </a:solidFill>
              </a:rPr>
              <a:t>Он похож на парашют. 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714375" y="1143000"/>
            <a:ext cx="40274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90500" algn="ctr"/>
            <a:r>
              <a:rPr lang="ru-RU" b="1"/>
              <a:t>Это что за зверь лесной </a:t>
            </a:r>
          </a:p>
          <a:p>
            <a:pPr indent="190500" algn="ctr"/>
            <a:r>
              <a:rPr lang="ru-RU" b="1"/>
              <a:t>Встал, как столбик, под сосной.</a:t>
            </a:r>
          </a:p>
          <a:p>
            <a:pPr indent="190500" algn="ctr"/>
            <a:r>
              <a:rPr lang="ru-RU" b="1"/>
              <a:t>И стоит среди травы – </a:t>
            </a:r>
          </a:p>
          <a:p>
            <a:pPr indent="190500" algn="ctr"/>
            <a:r>
              <a:rPr lang="ru-RU" b="1"/>
              <a:t>Уши больше головы?</a:t>
            </a:r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1214438" y="4214813"/>
            <a:ext cx="1071562" cy="1057275"/>
          </a:xfrm>
          <a:prstGeom prst="rtTriangl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10800000">
            <a:off x="1214438" y="4214813"/>
            <a:ext cx="1071562" cy="1057275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4214813"/>
            <a:ext cx="1000125" cy="1057275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86125" y="4214813"/>
            <a:ext cx="1000125" cy="1057275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4429132"/>
            <a:ext cx="6190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</a:p>
        </p:txBody>
      </p:sp>
      <p:pic>
        <p:nvPicPr>
          <p:cNvPr id="22530" name="Picture 2" descr="http://s52.radikal.ru/i135/0812/84/6b7726bafa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3500438"/>
            <a:ext cx="3240088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643042" y="4000504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80837" y="4222929"/>
            <a:ext cx="6030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00430" y="4214818"/>
            <a:ext cx="5245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</a:t>
            </a:r>
          </a:p>
        </p:txBody>
      </p:sp>
      <p:sp>
        <p:nvSpPr>
          <p:cNvPr id="18" name="Управляющая кнопка: домой 17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501063" y="6143625"/>
            <a:ext cx="428625" cy="4714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9" grpId="0" animBg="1"/>
      <p:bldP spid="10" grpId="0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 descr="C:\Users\Алена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642938"/>
            <a:ext cx="35369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D:\Школа\Тетради\Письмо\6. Начинаем писать буквы\0002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428625"/>
            <a:ext cx="4000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72063" y="1643063"/>
            <a:ext cx="37861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072063" y="2643188"/>
            <a:ext cx="3714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000250" y="4214813"/>
            <a:ext cx="51863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Над цветком порхает, пляшет,</a:t>
            </a:r>
          </a:p>
          <a:p>
            <a:pPr algn="ctr"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Веерком узорным машет.</a:t>
            </a:r>
          </a:p>
        </p:txBody>
      </p:sp>
      <p:pic>
        <p:nvPicPr>
          <p:cNvPr id="16391" name="Picture 2" descr="C:\Users\Алена\Desktop\Оформление\Бабочки\butterfly_2002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2941638"/>
            <a:ext cx="3667125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214438" y="1143000"/>
            <a:ext cx="2997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Хожу в пушистой шубке,</a:t>
            </a:r>
          </a:p>
          <a:p>
            <a:pPr algn="ctr"/>
            <a:r>
              <a:rPr lang="ru-RU" b="1"/>
              <a:t>Живу в густом лесу.</a:t>
            </a:r>
          </a:p>
          <a:p>
            <a:pPr algn="ctr"/>
            <a:r>
              <a:rPr lang="ru-RU" b="1"/>
              <a:t>В дупле на старом дубе</a:t>
            </a:r>
          </a:p>
          <a:p>
            <a:pPr algn="ctr"/>
            <a:r>
              <a:rPr lang="ru-RU" b="1"/>
              <a:t>Орешки я грызу.</a:t>
            </a:r>
          </a:p>
        </p:txBody>
      </p:sp>
      <p:sp>
        <p:nvSpPr>
          <p:cNvPr id="10" name="Прямоугольный треугольник 9"/>
          <p:cNvSpPr/>
          <p:nvPr/>
        </p:nvSpPr>
        <p:spPr>
          <a:xfrm rot="10800000">
            <a:off x="714375" y="4214813"/>
            <a:ext cx="1071563" cy="1057275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10800000">
            <a:off x="1785938" y="4214813"/>
            <a:ext cx="1071562" cy="1071562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714375" y="4214813"/>
            <a:ext cx="1071563" cy="1071562"/>
          </a:xfrm>
          <a:prstGeom prst="rtTriangl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1785938" y="4214813"/>
            <a:ext cx="1071562" cy="1071562"/>
          </a:xfrm>
          <a:prstGeom prst="rtTriangl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857500" y="4214813"/>
            <a:ext cx="1000125" cy="1057275"/>
          </a:xfrm>
          <a:prstGeom prst="rect">
            <a:avLst/>
          </a:prstGeom>
          <a:solidFill>
            <a:srgbClr val="339966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Прямоугольный треугольник 14"/>
          <p:cNvSpPr/>
          <p:nvPr/>
        </p:nvSpPr>
        <p:spPr>
          <a:xfrm>
            <a:off x="3857625" y="4214813"/>
            <a:ext cx="1057275" cy="1071562"/>
          </a:xfrm>
          <a:prstGeom prst="rtTriangl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3857625" y="4214813"/>
            <a:ext cx="1071563" cy="1071562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4500570"/>
            <a:ext cx="6832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85918" y="4500570"/>
            <a:ext cx="61266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14414" y="3929066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85984" y="4000504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29058" y="4429132"/>
            <a:ext cx="5309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57686" y="4000504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</a:t>
            </a:r>
          </a:p>
        </p:txBody>
      </p:sp>
      <p:sp>
        <p:nvSpPr>
          <p:cNvPr id="23" name="Управляющая кнопка: домой 22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358188" y="6143625"/>
            <a:ext cx="500062" cy="4714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2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кл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2571736" y="4857760"/>
            <a:ext cx="37862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Тридцать три сестрички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Ростом невелички.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знаешь их секрет,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 на всё найдешь ответ.</a:t>
            </a:r>
          </a:p>
        </p:txBody>
      </p:sp>
      <p:sp>
        <p:nvSpPr>
          <p:cNvPr id="14405" name="Text Box 6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85786" y="1000108"/>
            <a:ext cx="954087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А</a:t>
            </a:r>
          </a:p>
        </p:txBody>
      </p:sp>
      <p:sp>
        <p:nvSpPr>
          <p:cNvPr id="14406" name="Text Box 7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714480" y="1000108"/>
            <a:ext cx="954088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О</a:t>
            </a:r>
          </a:p>
        </p:txBody>
      </p:sp>
      <p:sp>
        <p:nvSpPr>
          <p:cNvPr id="14407" name="Text Box 7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643174" y="1000108"/>
            <a:ext cx="954087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И</a:t>
            </a:r>
          </a:p>
        </p:txBody>
      </p:sp>
      <p:sp>
        <p:nvSpPr>
          <p:cNvPr id="14408" name="Text Box 7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571868" y="1000108"/>
            <a:ext cx="954088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У</a:t>
            </a:r>
          </a:p>
        </p:txBody>
      </p:sp>
      <p:sp>
        <p:nvSpPr>
          <p:cNvPr id="14409" name="Text Box 73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500562" y="1000109"/>
            <a:ext cx="954087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Ы</a:t>
            </a:r>
          </a:p>
        </p:txBody>
      </p:sp>
      <p:sp>
        <p:nvSpPr>
          <p:cNvPr id="14410" name="Text Box 74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429256" y="1000108"/>
            <a:ext cx="954088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Н</a:t>
            </a:r>
          </a:p>
        </p:txBody>
      </p:sp>
      <p:sp>
        <p:nvSpPr>
          <p:cNvPr id="14411" name="Text Box 7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6357950" y="1000108"/>
            <a:ext cx="954087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Т</a:t>
            </a:r>
          </a:p>
        </p:txBody>
      </p:sp>
      <p:sp>
        <p:nvSpPr>
          <p:cNvPr id="14412" name="Text Box 76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7286644" y="1000108"/>
            <a:ext cx="954088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К</a:t>
            </a:r>
          </a:p>
        </p:txBody>
      </p:sp>
      <p:sp>
        <p:nvSpPr>
          <p:cNvPr id="14413" name="Text Box 77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785786" y="1714488"/>
            <a:ext cx="954087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С</a:t>
            </a:r>
          </a:p>
        </p:txBody>
      </p:sp>
      <p:sp>
        <p:nvSpPr>
          <p:cNvPr id="14414" name="Text Box 78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1714480" y="1714488"/>
            <a:ext cx="954088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Л</a:t>
            </a:r>
          </a:p>
        </p:txBody>
      </p:sp>
      <p:sp>
        <p:nvSpPr>
          <p:cNvPr id="14415" name="Text Box 79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2643174" y="1714488"/>
            <a:ext cx="954087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Р</a:t>
            </a:r>
          </a:p>
        </p:txBody>
      </p:sp>
      <p:sp>
        <p:nvSpPr>
          <p:cNvPr id="14416" name="Text Box 80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3571868" y="1714488"/>
            <a:ext cx="954088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В</a:t>
            </a:r>
          </a:p>
        </p:txBody>
      </p:sp>
      <p:sp>
        <p:nvSpPr>
          <p:cNvPr id="14417" name="Text Box 81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4500562" y="1714488"/>
            <a:ext cx="954087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Е</a:t>
            </a:r>
          </a:p>
        </p:txBody>
      </p:sp>
      <p:sp>
        <p:nvSpPr>
          <p:cNvPr id="14418" name="Text Box 82">
            <a:hlinkClick r:id="rId16" action="ppaction://hlinksldjump"/>
          </p:cNvPr>
          <p:cNvSpPr txBox="1">
            <a:spLocks noChangeArrowheads="1"/>
          </p:cNvSpPr>
          <p:nvPr/>
        </p:nvSpPr>
        <p:spPr bwMode="auto">
          <a:xfrm>
            <a:off x="5429256" y="1714488"/>
            <a:ext cx="954088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П</a:t>
            </a:r>
          </a:p>
        </p:txBody>
      </p:sp>
      <p:sp>
        <p:nvSpPr>
          <p:cNvPr id="14419" name="Text Box 83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6357950" y="1714488"/>
            <a:ext cx="954087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М</a:t>
            </a:r>
          </a:p>
        </p:txBody>
      </p:sp>
      <p:sp>
        <p:nvSpPr>
          <p:cNvPr id="14420" name="Text Box 84">
            <a:hlinkClick r:id="rId18" action="ppaction://hlinksldjump"/>
          </p:cNvPr>
          <p:cNvSpPr txBox="1">
            <a:spLocks noChangeArrowheads="1"/>
          </p:cNvSpPr>
          <p:nvPr/>
        </p:nvSpPr>
        <p:spPr bwMode="auto">
          <a:xfrm>
            <a:off x="7286644" y="1714488"/>
            <a:ext cx="954088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З</a:t>
            </a:r>
          </a:p>
        </p:txBody>
      </p:sp>
      <p:sp>
        <p:nvSpPr>
          <p:cNvPr id="14421" name="Text Box 85">
            <a:hlinkClick r:id="rId19" action="ppaction://hlinksldjump"/>
          </p:cNvPr>
          <p:cNvSpPr txBox="1">
            <a:spLocks noChangeArrowheads="1"/>
          </p:cNvSpPr>
          <p:nvPr/>
        </p:nvSpPr>
        <p:spPr bwMode="auto">
          <a:xfrm>
            <a:off x="785786" y="2428868"/>
            <a:ext cx="954087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Б</a:t>
            </a:r>
          </a:p>
        </p:txBody>
      </p:sp>
      <p:sp>
        <p:nvSpPr>
          <p:cNvPr id="14422" name="Text Box 86">
            <a:hlinkClick r:id="rId20" action="ppaction://hlinksldjump"/>
          </p:cNvPr>
          <p:cNvSpPr txBox="1">
            <a:spLocks noChangeArrowheads="1"/>
          </p:cNvSpPr>
          <p:nvPr/>
        </p:nvSpPr>
        <p:spPr bwMode="auto">
          <a:xfrm>
            <a:off x="1714480" y="2428868"/>
            <a:ext cx="954088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Д</a:t>
            </a:r>
          </a:p>
        </p:txBody>
      </p:sp>
      <p:sp>
        <p:nvSpPr>
          <p:cNvPr id="14423" name="Text Box 87">
            <a:hlinkClick r:id="rId21" action="ppaction://hlinksldjump"/>
          </p:cNvPr>
          <p:cNvSpPr txBox="1">
            <a:spLocks noChangeArrowheads="1"/>
          </p:cNvSpPr>
          <p:nvPr/>
        </p:nvSpPr>
        <p:spPr bwMode="auto">
          <a:xfrm>
            <a:off x="2643174" y="2428868"/>
            <a:ext cx="954088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Я</a:t>
            </a:r>
          </a:p>
        </p:txBody>
      </p:sp>
      <p:sp>
        <p:nvSpPr>
          <p:cNvPr id="14424" name="Text Box 88">
            <a:hlinkClick r:id="rId22" action="ppaction://hlinksldjump"/>
          </p:cNvPr>
          <p:cNvSpPr txBox="1">
            <a:spLocks noChangeArrowheads="1"/>
          </p:cNvSpPr>
          <p:nvPr/>
        </p:nvSpPr>
        <p:spPr bwMode="auto">
          <a:xfrm>
            <a:off x="3571868" y="2428868"/>
            <a:ext cx="954087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Г</a:t>
            </a:r>
          </a:p>
        </p:txBody>
      </p:sp>
      <p:sp>
        <p:nvSpPr>
          <p:cNvPr id="14425" name="Text Box 89">
            <a:hlinkClick r:id="rId23" action="ppaction://hlinksldjump"/>
          </p:cNvPr>
          <p:cNvSpPr txBox="1">
            <a:spLocks noChangeArrowheads="1"/>
          </p:cNvSpPr>
          <p:nvPr/>
        </p:nvSpPr>
        <p:spPr bwMode="auto">
          <a:xfrm>
            <a:off x="4500562" y="2428868"/>
            <a:ext cx="954088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Ч</a:t>
            </a:r>
          </a:p>
        </p:txBody>
      </p:sp>
      <p:sp>
        <p:nvSpPr>
          <p:cNvPr id="14426" name="Text Box 90">
            <a:hlinkClick r:id="rId24" action="ppaction://hlinksldjump"/>
          </p:cNvPr>
          <p:cNvSpPr txBox="1">
            <a:spLocks noChangeArrowheads="1"/>
          </p:cNvSpPr>
          <p:nvPr/>
        </p:nvSpPr>
        <p:spPr bwMode="auto">
          <a:xfrm>
            <a:off x="5429256" y="2428868"/>
            <a:ext cx="954087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Ь</a:t>
            </a:r>
          </a:p>
        </p:txBody>
      </p:sp>
      <p:sp>
        <p:nvSpPr>
          <p:cNvPr id="14427" name="Text Box 91">
            <a:hlinkClick r:id="rId25" action="ppaction://hlinksldjump"/>
          </p:cNvPr>
          <p:cNvSpPr txBox="1">
            <a:spLocks noChangeArrowheads="1"/>
          </p:cNvSpPr>
          <p:nvPr/>
        </p:nvSpPr>
        <p:spPr bwMode="auto">
          <a:xfrm>
            <a:off x="6357950" y="2428868"/>
            <a:ext cx="954088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Ш</a:t>
            </a:r>
          </a:p>
        </p:txBody>
      </p:sp>
      <p:sp>
        <p:nvSpPr>
          <p:cNvPr id="14428" name="Text Box 92">
            <a:hlinkClick r:id="rId26" action="ppaction://hlinksldjump"/>
          </p:cNvPr>
          <p:cNvSpPr txBox="1">
            <a:spLocks noChangeArrowheads="1"/>
          </p:cNvSpPr>
          <p:nvPr/>
        </p:nvSpPr>
        <p:spPr bwMode="auto">
          <a:xfrm>
            <a:off x="7286644" y="2428868"/>
            <a:ext cx="954087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Ж</a:t>
            </a:r>
          </a:p>
        </p:txBody>
      </p:sp>
      <p:sp>
        <p:nvSpPr>
          <p:cNvPr id="14429" name="Text Box 93">
            <a:hlinkClick r:id="rId27" action="ppaction://hlinksldjump"/>
          </p:cNvPr>
          <p:cNvSpPr txBox="1">
            <a:spLocks noChangeArrowheads="1"/>
          </p:cNvSpPr>
          <p:nvPr/>
        </p:nvSpPr>
        <p:spPr bwMode="auto">
          <a:xfrm>
            <a:off x="785786" y="3143248"/>
            <a:ext cx="954087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Ё</a:t>
            </a:r>
          </a:p>
        </p:txBody>
      </p:sp>
      <p:sp>
        <p:nvSpPr>
          <p:cNvPr id="14430" name="Text Box 94">
            <a:hlinkClick r:id="rId28" action="ppaction://hlinksldjump"/>
          </p:cNvPr>
          <p:cNvSpPr txBox="1">
            <a:spLocks noChangeArrowheads="1"/>
          </p:cNvSpPr>
          <p:nvPr/>
        </p:nvSpPr>
        <p:spPr bwMode="auto">
          <a:xfrm>
            <a:off x="1714480" y="3143248"/>
            <a:ext cx="954088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Й</a:t>
            </a:r>
          </a:p>
        </p:txBody>
      </p:sp>
      <p:sp>
        <p:nvSpPr>
          <p:cNvPr id="14431" name="Text Box 95">
            <a:hlinkClick r:id="rId29" action="ppaction://hlinksldjump"/>
          </p:cNvPr>
          <p:cNvSpPr txBox="1">
            <a:spLocks noChangeArrowheads="1"/>
          </p:cNvSpPr>
          <p:nvPr/>
        </p:nvSpPr>
        <p:spPr bwMode="auto">
          <a:xfrm>
            <a:off x="2643174" y="3143248"/>
            <a:ext cx="954087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Х</a:t>
            </a:r>
          </a:p>
        </p:txBody>
      </p:sp>
      <p:sp>
        <p:nvSpPr>
          <p:cNvPr id="14432" name="Text Box 96">
            <a:hlinkClick r:id="rId30" action="ppaction://hlinksldjump"/>
          </p:cNvPr>
          <p:cNvSpPr txBox="1">
            <a:spLocks noChangeArrowheads="1"/>
          </p:cNvSpPr>
          <p:nvPr/>
        </p:nvSpPr>
        <p:spPr bwMode="auto">
          <a:xfrm>
            <a:off x="3571868" y="3143248"/>
            <a:ext cx="954088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Ю</a:t>
            </a:r>
          </a:p>
        </p:txBody>
      </p:sp>
      <p:sp>
        <p:nvSpPr>
          <p:cNvPr id="14433" name="Text Box 97">
            <a:hlinkClick r:id="rId31" action="ppaction://hlinksldjump"/>
          </p:cNvPr>
          <p:cNvSpPr txBox="1">
            <a:spLocks noChangeArrowheads="1"/>
          </p:cNvSpPr>
          <p:nvPr/>
        </p:nvSpPr>
        <p:spPr bwMode="auto">
          <a:xfrm>
            <a:off x="4531057" y="3143248"/>
            <a:ext cx="954087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Ц</a:t>
            </a:r>
          </a:p>
        </p:txBody>
      </p:sp>
      <p:sp>
        <p:nvSpPr>
          <p:cNvPr id="14434" name="Text Box 98">
            <a:hlinkClick r:id="rId32" action="ppaction://hlinksldjump"/>
          </p:cNvPr>
          <p:cNvSpPr txBox="1">
            <a:spLocks noChangeArrowheads="1"/>
          </p:cNvSpPr>
          <p:nvPr/>
        </p:nvSpPr>
        <p:spPr bwMode="auto">
          <a:xfrm>
            <a:off x="5429256" y="3143248"/>
            <a:ext cx="954088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Э</a:t>
            </a:r>
          </a:p>
        </p:txBody>
      </p:sp>
      <p:sp>
        <p:nvSpPr>
          <p:cNvPr id="14435" name="Text Box 99">
            <a:hlinkClick r:id="rId33" action="ppaction://hlinksldjump"/>
          </p:cNvPr>
          <p:cNvSpPr txBox="1">
            <a:spLocks noChangeArrowheads="1"/>
          </p:cNvSpPr>
          <p:nvPr/>
        </p:nvSpPr>
        <p:spPr bwMode="auto">
          <a:xfrm>
            <a:off x="6357950" y="3143248"/>
            <a:ext cx="954087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Щ</a:t>
            </a:r>
          </a:p>
        </p:txBody>
      </p:sp>
      <p:sp>
        <p:nvSpPr>
          <p:cNvPr id="14436" name="Text Box 100">
            <a:hlinkClick r:id="rId34" action="ppaction://hlinksldjump"/>
          </p:cNvPr>
          <p:cNvSpPr txBox="1">
            <a:spLocks noChangeArrowheads="1"/>
          </p:cNvSpPr>
          <p:nvPr/>
        </p:nvSpPr>
        <p:spPr bwMode="auto">
          <a:xfrm>
            <a:off x="7286644" y="3143248"/>
            <a:ext cx="954088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Ф</a:t>
            </a:r>
          </a:p>
        </p:txBody>
      </p:sp>
      <p:sp>
        <p:nvSpPr>
          <p:cNvPr id="14437" name="Text Box 101">
            <a:hlinkClick r:id="rId35" action="ppaction://hlinksldjump"/>
          </p:cNvPr>
          <p:cNvSpPr txBox="1">
            <a:spLocks noChangeArrowheads="1"/>
          </p:cNvSpPr>
          <p:nvPr/>
        </p:nvSpPr>
        <p:spPr bwMode="auto">
          <a:xfrm>
            <a:off x="4071934" y="3857628"/>
            <a:ext cx="954088" cy="7078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Ъ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 descr="C:\Users\Алена\Desktop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571500"/>
            <a:ext cx="36433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D:\Школа\Тетради\Письмо\6. Начинаем писать буквы\0003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714375"/>
            <a:ext cx="4000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>
            <a:off x="4929188" y="1643063"/>
            <a:ext cx="4000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929188" y="2571750"/>
            <a:ext cx="4000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714625" y="4357688"/>
            <a:ext cx="4051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>
                <a:solidFill>
                  <a:schemeClr val="accent1"/>
                </a:solidFill>
              </a:rPr>
              <a:t>Рук много, а нога одна.</a:t>
            </a:r>
          </a:p>
        </p:txBody>
      </p:sp>
      <p:pic>
        <p:nvPicPr>
          <p:cNvPr id="19463" name="Picture 2" descr="C:\Users\Алена\Desktop\Оформление\Анимация\boom00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3500438"/>
            <a:ext cx="24606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143000" y="1428750"/>
            <a:ext cx="3311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Он долго дерево долбил </a:t>
            </a:r>
            <a:br>
              <a:rPr lang="ru-RU" b="1"/>
            </a:br>
            <a:r>
              <a:rPr lang="ru-RU" b="1"/>
              <a:t>И всех букашек истребил. </a:t>
            </a:r>
            <a:br>
              <a:rPr lang="ru-RU" b="1"/>
            </a:br>
            <a:r>
              <a:rPr lang="ru-RU" b="1"/>
              <a:t>Зря он времени не тратил, </a:t>
            </a:r>
            <a:br>
              <a:rPr lang="ru-RU" b="1"/>
            </a:br>
            <a:r>
              <a:rPr lang="ru-RU" b="1"/>
              <a:t>Длинноклювый пестрый... </a:t>
            </a:r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1143000" y="4357688"/>
            <a:ext cx="1071563" cy="1057275"/>
          </a:xfrm>
          <a:prstGeom prst="rtTriangle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0800000">
            <a:off x="1143000" y="4357688"/>
            <a:ext cx="1071563" cy="1071562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2214563" y="4357688"/>
            <a:ext cx="1071562" cy="1057275"/>
          </a:xfrm>
          <a:prstGeom prst="rtTriangle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 rot="10800000">
            <a:off x="2214563" y="4357688"/>
            <a:ext cx="1071562" cy="1057275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>
            <a:off x="3286125" y="4357688"/>
            <a:ext cx="1071563" cy="1057275"/>
          </a:xfrm>
          <a:prstGeom prst="rtTriangl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3286125" y="4357688"/>
            <a:ext cx="1071563" cy="1057275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4572008"/>
            <a:ext cx="67839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43042" y="414338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87251" y="4517417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14612" y="414338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86116" y="4572008"/>
            <a:ext cx="6110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750079" y="4100099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</a:t>
            </a:r>
          </a:p>
        </p:txBody>
      </p:sp>
      <p:sp>
        <p:nvSpPr>
          <p:cNvPr id="22" name="Управляющая кнопка: домой 21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358188" y="6143625"/>
            <a:ext cx="428625" cy="4714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4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D:\Школа\Тетради\Письмо\6. Начинаем писать буквы\0001 - коп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549275"/>
            <a:ext cx="40005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C:\Users\Алена\Desktop\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500063"/>
            <a:ext cx="3714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rot="10800000">
            <a:off x="5219700" y="1700213"/>
            <a:ext cx="32146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148263" y="2565400"/>
            <a:ext cx="3286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827088" y="1196975"/>
            <a:ext cx="3594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90500" algn="ctr"/>
            <a:r>
              <a:rPr lang="ru-RU" b="1"/>
              <a:t>Земляника покраснела,</a:t>
            </a:r>
          </a:p>
          <a:p>
            <a:pPr indent="190500" algn="ctr"/>
            <a:r>
              <a:rPr lang="ru-RU" b="1"/>
              <a:t>И черника подоспела.</a:t>
            </a:r>
          </a:p>
          <a:p>
            <a:pPr indent="190500" algn="ctr"/>
            <a:r>
              <a:rPr lang="ru-RU" b="1"/>
              <a:t>Малину можно собирать.</a:t>
            </a:r>
          </a:p>
          <a:p>
            <a:pPr indent="190500" algn="ctr"/>
            <a:r>
              <a:rPr lang="ru-RU" b="1"/>
              <a:t>Плодам попробуй имя дать.</a:t>
            </a:r>
          </a:p>
        </p:txBody>
      </p:sp>
      <p:pic>
        <p:nvPicPr>
          <p:cNvPr id="32780" name="Picture 12" descr="938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284538"/>
            <a:ext cx="29146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2195513" y="3860800"/>
            <a:ext cx="46085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chemeClr val="accent1"/>
                </a:solidFill>
              </a:rPr>
              <a:t>Не обижен, а надут,</a:t>
            </a:r>
          </a:p>
          <a:p>
            <a:pPr algn="ctr"/>
            <a:r>
              <a:rPr lang="ru-RU" sz="2800">
                <a:solidFill>
                  <a:schemeClr val="accent1"/>
                </a:solidFill>
              </a:rPr>
              <a:t>Его по полю ведут.</a:t>
            </a:r>
          </a:p>
          <a:p>
            <a:pPr algn="ctr"/>
            <a:r>
              <a:rPr lang="ru-RU" sz="2800">
                <a:solidFill>
                  <a:schemeClr val="accent1"/>
                </a:solidFill>
              </a:rPr>
              <a:t>А ударят – нипочем</a:t>
            </a:r>
          </a:p>
          <a:p>
            <a:pPr algn="ctr"/>
            <a:r>
              <a:rPr lang="ru-RU" sz="2800">
                <a:solidFill>
                  <a:schemeClr val="accent1"/>
                </a:solidFill>
              </a:rPr>
              <a:t>Не угнаться за …</a:t>
            </a:r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 rot="10800000">
            <a:off x="2195513" y="4149725"/>
            <a:ext cx="1008062" cy="1058863"/>
          </a:xfrm>
          <a:prstGeom prst="rtTriangle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3" name="AutoShape 15"/>
          <p:cNvSpPr>
            <a:spLocks noChangeArrowheads="1"/>
          </p:cNvSpPr>
          <p:nvPr/>
        </p:nvSpPr>
        <p:spPr bwMode="auto">
          <a:xfrm>
            <a:off x="2195513" y="4149725"/>
            <a:ext cx="1008062" cy="1057275"/>
          </a:xfrm>
          <a:prstGeom prst="rtTriangle">
            <a:avLst/>
          </a:prstGeom>
          <a:solidFill>
            <a:srgbClr val="3366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3203575" y="4149725"/>
            <a:ext cx="914400" cy="1057275"/>
          </a:xfrm>
          <a:prstGeom prst="rect">
            <a:avLst/>
          </a:prstGeom>
          <a:solidFill>
            <a:srgbClr val="339966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4000504"/>
            <a:ext cx="6832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3108" y="4357694"/>
            <a:ext cx="6976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</a:t>
            </a:r>
          </a:p>
        </p:txBody>
      </p:sp>
      <p:sp>
        <p:nvSpPr>
          <p:cNvPr id="15" name="Управляющая кнопка: домой 14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358188" y="6215063"/>
            <a:ext cx="428625" cy="4000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81" grpId="0"/>
      <p:bldP spid="32782" grpId="0" animBg="1"/>
      <p:bldP spid="32783" grpId="0" animBg="1"/>
      <p:bldP spid="3278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C:\Users\Алена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71500"/>
            <a:ext cx="35718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D:\Школа\Тетради\Письмо\6. Начинаем писать буквы\0003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428625"/>
            <a:ext cx="40005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>
            <a:off x="5072063" y="1714500"/>
            <a:ext cx="3714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072063" y="2714625"/>
            <a:ext cx="3786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428875" y="3786188"/>
            <a:ext cx="43576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На ночь два оконца</a:t>
            </a:r>
          </a:p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Сами закрываются,</a:t>
            </a:r>
          </a:p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А с восходом солнца</a:t>
            </a:r>
          </a:p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Сами открываются.</a:t>
            </a:r>
          </a:p>
        </p:txBody>
      </p:sp>
      <p:pic>
        <p:nvPicPr>
          <p:cNvPr id="18439" name="Picture 2" descr="C:\Users\Алена\Desktop\Оформление\Анимация\4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5357813" y="4071938"/>
            <a:ext cx="321468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214438" y="1214438"/>
            <a:ext cx="3108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По лугу он важно бродит,</a:t>
            </a:r>
          </a:p>
          <a:p>
            <a:pPr algn="ctr"/>
            <a:r>
              <a:rPr lang="ru-RU" b="1"/>
              <a:t>Из воды сухим выходит,</a:t>
            </a:r>
          </a:p>
          <a:p>
            <a:pPr algn="ctr"/>
            <a:r>
              <a:rPr lang="ru-RU" b="1"/>
              <a:t>Носит красные ботинки,</a:t>
            </a:r>
          </a:p>
          <a:p>
            <a:pPr algn="ctr"/>
            <a:r>
              <a:rPr lang="ru-RU" b="1"/>
              <a:t>Дарит мягкие перинки.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00188" y="4214813"/>
            <a:ext cx="1057275" cy="1071562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2571750" y="4214813"/>
            <a:ext cx="1000125" cy="1071562"/>
          </a:xfrm>
          <a:prstGeom prst="rtTriangl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0800000">
            <a:off x="2571750" y="4214813"/>
            <a:ext cx="1000125" cy="1057275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3571875" y="4214813"/>
            <a:ext cx="1000125" cy="1071562"/>
          </a:xfrm>
          <a:prstGeom prst="rtTriangl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 rot="10800000">
            <a:off x="3571875" y="4214813"/>
            <a:ext cx="1000125" cy="1071562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14480" y="4286256"/>
            <a:ext cx="5774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71736" y="4429132"/>
            <a:ext cx="6238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00364" y="4000504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4429132"/>
            <a:ext cx="529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4000504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</a:t>
            </a:r>
          </a:p>
        </p:txBody>
      </p:sp>
      <p:sp>
        <p:nvSpPr>
          <p:cNvPr id="20" name="Управляющая кнопка: домой 19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358188" y="6215063"/>
            <a:ext cx="500062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40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3" descr="C:\Users\Алена\Desktop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71500"/>
            <a:ext cx="35718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" descr="D:\Школа\Тетради\Письмо\6. Начинаем писать буквы\0004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692150"/>
            <a:ext cx="392906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>
            <a:off x="5508625" y="1844675"/>
            <a:ext cx="31432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508625" y="2781300"/>
            <a:ext cx="31432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835150" y="3789363"/>
            <a:ext cx="5715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90500" algn="ctr"/>
            <a:r>
              <a:rPr lang="ru-RU" sz="2800">
                <a:solidFill>
                  <a:schemeClr val="accent1"/>
                </a:solidFill>
              </a:rPr>
              <a:t>Мы ходим ночью, ходим днем, </a:t>
            </a:r>
          </a:p>
          <a:p>
            <a:pPr indent="190500" algn="ctr"/>
            <a:r>
              <a:rPr lang="ru-RU" sz="2800">
                <a:solidFill>
                  <a:schemeClr val="accent1"/>
                </a:solidFill>
              </a:rPr>
              <a:t>но никуда мы не уйдем.</a:t>
            </a:r>
          </a:p>
          <a:p>
            <a:pPr indent="190500" algn="ctr"/>
            <a:r>
              <a:rPr lang="ru-RU" sz="2800">
                <a:solidFill>
                  <a:schemeClr val="accent1"/>
                </a:solidFill>
              </a:rPr>
              <a:t>Мы бьем исправно каждый час. </a:t>
            </a:r>
          </a:p>
          <a:p>
            <a:pPr indent="190500" algn="ctr"/>
            <a:r>
              <a:rPr lang="ru-RU" sz="2800">
                <a:solidFill>
                  <a:schemeClr val="accent1"/>
                </a:solidFill>
              </a:rPr>
              <a:t>А вы, друзья, не бейте нас! 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187450" y="1125538"/>
            <a:ext cx="37385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Сделан он из толстой кожи, </a:t>
            </a:r>
          </a:p>
          <a:p>
            <a:r>
              <a:rPr lang="ru-RU" b="1"/>
              <a:t>Вещи он нести поможет, </a:t>
            </a:r>
          </a:p>
          <a:p>
            <a:r>
              <a:rPr lang="ru-RU" b="1"/>
              <a:t>Его закроем на замок, </a:t>
            </a:r>
          </a:p>
          <a:p>
            <a:r>
              <a:rPr lang="ru-RU" b="1"/>
              <a:t>Чтоб вещи взять чужой не мог.</a:t>
            </a:r>
          </a:p>
        </p:txBody>
      </p:sp>
      <p:pic>
        <p:nvPicPr>
          <p:cNvPr id="34827" name="Picture 11" descr="4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3284538"/>
            <a:ext cx="23225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8" name="AutoShape 12"/>
          <p:cNvSpPr>
            <a:spLocks noChangeArrowheads="1"/>
          </p:cNvSpPr>
          <p:nvPr/>
        </p:nvSpPr>
        <p:spPr bwMode="auto">
          <a:xfrm rot="10800000">
            <a:off x="2987675" y="4076700"/>
            <a:ext cx="1079500" cy="1081088"/>
          </a:xfrm>
          <a:prstGeom prst="rtTriangle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>
            <a:off x="2987675" y="4076700"/>
            <a:ext cx="1079500" cy="1081088"/>
          </a:xfrm>
          <a:prstGeom prst="rtTriangle">
            <a:avLst/>
          </a:prstGeom>
          <a:solidFill>
            <a:srgbClr val="3366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 rot="10800000">
            <a:off x="1835150" y="4076700"/>
            <a:ext cx="1154113" cy="1095375"/>
          </a:xfrm>
          <a:prstGeom prst="rtTriangle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1835150" y="4076700"/>
            <a:ext cx="1131888" cy="1079500"/>
          </a:xfrm>
          <a:prstGeom prst="rtTriangle">
            <a:avLst/>
          </a:prstGeom>
          <a:solidFill>
            <a:srgbClr val="339966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4357694"/>
            <a:ext cx="67197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3857628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26747" y="4263872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57554" y="3786190"/>
            <a:ext cx="7761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ы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9" name="Управляющая кнопка: домой 18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429625" y="6215063"/>
            <a:ext cx="428625" cy="4714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5" grpId="0"/>
      <p:bldP spid="34828" grpId="0" animBg="1"/>
      <p:bldP spid="34829" grpId="0" animBg="1"/>
      <p:bldP spid="34830" grpId="0" animBg="1"/>
      <p:bldP spid="348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57620" y="4357694"/>
            <a:ext cx="6831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Ь</a:t>
            </a:r>
          </a:p>
        </p:txBody>
      </p:sp>
      <p:pic>
        <p:nvPicPr>
          <p:cNvPr id="36866" name="Picture 2" descr="C:\Users\Алена\Desktop\Рисунок3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714375"/>
            <a:ext cx="35147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651500" y="1196975"/>
            <a:ext cx="2714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715000" y="2571750"/>
            <a:ext cx="26431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1" name="Picture 7" descr="rd1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0"/>
            <a:ext cx="482441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 descr="rd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3500438"/>
            <a:ext cx="36734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214563" y="4071938"/>
            <a:ext cx="5032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solidFill>
                  <a:schemeClr val="accent1"/>
                </a:solidFill>
              </a:rPr>
              <a:t>Словно царскую корону, </a:t>
            </a:r>
            <a:br>
              <a:rPr lang="ru-RU" sz="2800">
                <a:solidFill>
                  <a:schemeClr val="accent1"/>
                </a:solidFill>
              </a:rPr>
            </a:br>
            <a:r>
              <a:rPr lang="ru-RU" sz="2800">
                <a:solidFill>
                  <a:schemeClr val="accent1"/>
                </a:solidFill>
              </a:rPr>
              <a:t>Носит он свои рога. </a:t>
            </a:r>
            <a:br>
              <a:rPr lang="ru-RU" sz="2800">
                <a:solidFill>
                  <a:schemeClr val="accent1"/>
                </a:solidFill>
              </a:rPr>
            </a:br>
            <a:r>
              <a:rPr lang="ru-RU" sz="2800">
                <a:solidFill>
                  <a:schemeClr val="accent1"/>
                </a:solidFill>
              </a:rPr>
              <a:t>Ест лишайник, мох зеленый. </a:t>
            </a:r>
            <a:br>
              <a:rPr lang="ru-RU" sz="2800">
                <a:solidFill>
                  <a:schemeClr val="accent1"/>
                </a:solidFill>
              </a:rPr>
            </a:br>
            <a:r>
              <a:rPr lang="ru-RU" sz="2800">
                <a:solidFill>
                  <a:schemeClr val="accent1"/>
                </a:solidFill>
              </a:rPr>
              <a:t>Любит снежные луга. 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1187450" y="1196975"/>
            <a:ext cx="345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Хоть верь, хоть не верь: </a:t>
            </a:r>
            <a:br>
              <a:rPr lang="ru-RU" b="1"/>
            </a:br>
            <a:r>
              <a:rPr lang="ru-RU" b="1"/>
              <a:t>Бегут по тундре звери. </a:t>
            </a:r>
            <a:br>
              <a:rPr lang="ru-RU" b="1"/>
            </a:br>
            <a:r>
              <a:rPr lang="ru-RU" b="1"/>
              <a:t>Несут на лбу они неспроста </a:t>
            </a:r>
            <a:br>
              <a:rPr lang="ru-RU" b="1"/>
            </a:br>
            <a:r>
              <a:rPr lang="ru-RU" b="1"/>
              <a:t>Два развесистых куста. </a:t>
            </a: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1928813" y="2500313"/>
            <a:ext cx="914400" cy="914400"/>
          </a:xfrm>
          <a:prstGeom prst="rtTriangle">
            <a:avLst/>
          </a:prstGeom>
          <a:solidFill>
            <a:srgbClr val="339966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1000125" y="2500313"/>
            <a:ext cx="914400" cy="914400"/>
          </a:xfrm>
          <a:prstGeom prst="rect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 rot="10800000">
            <a:off x="1928813" y="2500313"/>
            <a:ext cx="914400" cy="914400"/>
          </a:xfrm>
          <a:prstGeom prst="rtTriangle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2857500" y="2500313"/>
            <a:ext cx="914400" cy="914400"/>
          </a:xfrm>
          <a:prstGeom prst="rtTriangle">
            <a:avLst/>
          </a:prstGeom>
          <a:solidFill>
            <a:srgbClr val="339966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80" name="AutoShape 16"/>
          <p:cNvSpPr>
            <a:spLocks noChangeArrowheads="1"/>
          </p:cNvSpPr>
          <p:nvPr/>
        </p:nvSpPr>
        <p:spPr bwMode="auto">
          <a:xfrm rot="10800000">
            <a:off x="2857500" y="2500313"/>
            <a:ext cx="914400" cy="914400"/>
          </a:xfrm>
          <a:prstGeom prst="rtTriangle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2928938" y="4357688"/>
            <a:ext cx="914400" cy="914400"/>
          </a:xfrm>
          <a:prstGeom prst="rect">
            <a:avLst/>
          </a:prstGeom>
          <a:solidFill>
            <a:srgbClr val="00B05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Управляющая кнопка: домой 15">
            <a:hlinkClick r:id="rId5" action="ppaction://hlinksldjump" highlightClick="1">
              <a:snd r:embed="rId6" name="chimes.wav"/>
            </a:hlinkClick>
          </p:cNvPr>
          <p:cNvSpPr/>
          <p:nvPr/>
        </p:nvSpPr>
        <p:spPr>
          <a:xfrm>
            <a:off x="8358188" y="6215063"/>
            <a:ext cx="500062" cy="4000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42976" y="2500306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57356" y="2643182"/>
            <a:ext cx="6238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85984" y="2214554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2643182"/>
            <a:ext cx="6030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14678" y="2214554"/>
            <a:ext cx="6110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71563" y="4357688"/>
            <a:ext cx="914400" cy="9144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ый треугольник 22"/>
          <p:cNvSpPr/>
          <p:nvPr/>
        </p:nvSpPr>
        <p:spPr>
          <a:xfrm>
            <a:off x="2000250" y="4357688"/>
            <a:ext cx="914400" cy="914400"/>
          </a:xfrm>
          <a:prstGeom prst="rtTriangle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ый треугольник 23"/>
          <p:cNvSpPr/>
          <p:nvPr/>
        </p:nvSpPr>
        <p:spPr>
          <a:xfrm rot="10800000">
            <a:off x="2000250" y="4357688"/>
            <a:ext cx="914400" cy="914400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214414" y="4286256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000232" y="4500570"/>
            <a:ext cx="6238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4071942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112745" y="4262160"/>
            <a:ext cx="6030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0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/>
      <p:bldP spid="36875" grpId="0"/>
      <p:bldP spid="36876" grpId="0" animBg="1"/>
      <p:bldP spid="36877" grpId="0" animBg="1"/>
      <p:bldP spid="36878" grpId="0" animBg="1"/>
      <p:bldP spid="36879" grpId="0" animBg="1"/>
      <p:bldP spid="36880" grpId="0" animBg="1"/>
      <p:bldP spid="36881" grpId="0" animBg="1"/>
      <p:bldP spid="2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3" descr="C:\Users\Алена\Desktop\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71500"/>
            <a:ext cx="35718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D:\Школа\Тетради\Письмо\6. Начинаем писать буквы\0003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549275"/>
            <a:ext cx="392906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5003800" y="1773238"/>
            <a:ext cx="3714750" cy="36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003800" y="2708275"/>
            <a:ext cx="378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7" name="Прямоугольник 8"/>
          <p:cNvSpPr>
            <a:spLocks noChangeArrowheads="1"/>
          </p:cNvSpPr>
          <p:nvPr/>
        </p:nvSpPr>
        <p:spPr bwMode="auto">
          <a:xfrm>
            <a:off x="1042988" y="981075"/>
            <a:ext cx="36718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Это плитка, но не в ванной,</a:t>
            </a:r>
            <a:br>
              <a:rPr lang="ru-RU" b="1"/>
            </a:br>
            <a:r>
              <a:rPr lang="ru-RU" b="1"/>
              <a:t>Не конфета, хоть и сладко,</a:t>
            </a:r>
            <a:br>
              <a:rPr lang="ru-RU" b="1"/>
            </a:br>
            <a:r>
              <a:rPr lang="ru-RU" b="1"/>
              <a:t>Тут без всякого обмана,</a:t>
            </a:r>
            <a:br>
              <a:rPr lang="ru-RU" b="1"/>
            </a:br>
            <a:r>
              <a:rPr lang="ru-RU" b="1"/>
              <a:t>Это просто ...</a:t>
            </a:r>
            <a:br>
              <a:rPr lang="ru-RU" b="1"/>
            </a:br>
            <a:endParaRPr lang="ru-RU" b="1"/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2257425" y="3771900"/>
            <a:ext cx="4667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90500" algn="ctr"/>
            <a:r>
              <a:rPr lang="ru-RU" sz="2800">
                <a:solidFill>
                  <a:schemeClr val="accent1"/>
                </a:solidFill>
              </a:rPr>
              <a:t>Бабушка его связала,</a:t>
            </a:r>
          </a:p>
          <a:p>
            <a:pPr indent="190500" algn="ctr"/>
            <a:r>
              <a:rPr lang="ru-RU" sz="2800">
                <a:solidFill>
                  <a:schemeClr val="accent1"/>
                </a:solidFill>
              </a:rPr>
              <a:t>Внучке его предлагала,</a:t>
            </a:r>
          </a:p>
          <a:p>
            <a:pPr indent="190500" algn="ctr"/>
            <a:r>
              <a:rPr lang="ru-RU" sz="2800">
                <a:solidFill>
                  <a:schemeClr val="accent1"/>
                </a:solidFill>
              </a:rPr>
              <a:t>Чтоб вокруг шеи обмотать.</a:t>
            </a:r>
          </a:p>
          <a:p>
            <a:pPr indent="190500" algn="ctr"/>
            <a:r>
              <a:rPr lang="ru-RU" sz="2800">
                <a:solidFill>
                  <a:schemeClr val="accent1"/>
                </a:solidFill>
              </a:rPr>
              <a:t>Как изделие назвать?</a:t>
            </a:r>
          </a:p>
        </p:txBody>
      </p:sp>
      <p:sp>
        <p:nvSpPr>
          <p:cNvPr id="37896" name="Rectangle 10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7897" name="Rectangle 1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35852" name="Picture 12" descr="Изображение 0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3141663"/>
            <a:ext cx="2654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1403350" y="3860800"/>
            <a:ext cx="1081088" cy="1130300"/>
          </a:xfrm>
          <a:prstGeom prst="rtTriangle">
            <a:avLst/>
          </a:prstGeom>
          <a:solidFill>
            <a:srgbClr val="3366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 rot="10800000">
            <a:off x="1403350" y="3860800"/>
            <a:ext cx="1081088" cy="1152525"/>
          </a:xfrm>
          <a:prstGeom prst="rtTriangle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3419475" y="3860800"/>
            <a:ext cx="936625" cy="1130300"/>
          </a:xfrm>
          <a:prstGeom prst="rect">
            <a:avLst/>
          </a:prstGeom>
          <a:solidFill>
            <a:srgbClr val="3366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2484438" y="3860800"/>
            <a:ext cx="935037" cy="1130300"/>
          </a:xfrm>
          <a:prstGeom prst="rect">
            <a:avLst/>
          </a:prstGeom>
          <a:solidFill>
            <a:srgbClr val="3366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4286256"/>
            <a:ext cx="8803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28794" y="3714752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3929066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9" name="Управляющая кнопка: домой 18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429625" y="6215063"/>
            <a:ext cx="428625" cy="4000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48" grpId="0"/>
      <p:bldP spid="35853" grpId="0" animBg="1"/>
      <p:bldP spid="35854" grpId="0" animBg="1"/>
      <p:bldP spid="35855" grpId="0" animBg="1"/>
      <p:bldP spid="358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3" descr="C:\Users\Алена\Desktop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71500"/>
            <a:ext cx="35718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 descr="D:\Школа\Тетради\Письмо\6. Начинаем писать буквы\0005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549275"/>
            <a:ext cx="392906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rot="10800000">
            <a:off x="4932363" y="1628775"/>
            <a:ext cx="3857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932363" y="2565400"/>
            <a:ext cx="3816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258888" y="1125538"/>
            <a:ext cx="23653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Сидит бык,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 него шесть ног —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 все без копыт.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1979613" y="3789363"/>
            <a:ext cx="5048250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>
                <a:solidFill>
                  <a:schemeClr val="accent1"/>
                </a:solidFill>
              </a:rPr>
              <a:t>Он ходит голову задрав</a:t>
            </a:r>
          </a:p>
          <a:p>
            <a:pPr algn="ctr"/>
            <a:r>
              <a:rPr lang="ru-RU" sz="2800">
                <a:solidFill>
                  <a:schemeClr val="accent1"/>
                </a:solidFill>
              </a:rPr>
              <a:t>Не потому, что важный граф,</a:t>
            </a:r>
          </a:p>
          <a:p>
            <a:pPr algn="ctr"/>
            <a:r>
              <a:rPr lang="ru-RU" sz="2800">
                <a:solidFill>
                  <a:schemeClr val="accent1"/>
                </a:solidFill>
              </a:rPr>
              <a:t>Не потому, что гордый нрав,</a:t>
            </a:r>
          </a:p>
          <a:p>
            <a:pPr algn="ctr"/>
            <a:r>
              <a:rPr lang="ru-RU" sz="2800">
                <a:solidFill>
                  <a:schemeClr val="accent1"/>
                </a:solidFill>
              </a:rPr>
              <a:t>А потому, что он …</a:t>
            </a:r>
          </a:p>
          <a:p>
            <a:pPr algn="ctr"/>
            <a:r>
              <a:rPr lang="ru-RU"/>
              <a:t> </a:t>
            </a:r>
          </a:p>
        </p:txBody>
      </p:sp>
      <p:pic>
        <p:nvPicPr>
          <p:cNvPr id="36874" name="Picture 10" descr="Жираф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2852738"/>
            <a:ext cx="280511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AutoShape 11"/>
          <p:cNvSpPr>
            <a:spLocks noChangeArrowheads="1"/>
          </p:cNvSpPr>
          <p:nvPr/>
        </p:nvSpPr>
        <p:spPr bwMode="auto">
          <a:xfrm rot="10800000">
            <a:off x="2051050" y="4076700"/>
            <a:ext cx="1020763" cy="995363"/>
          </a:xfrm>
          <a:prstGeom prst="rtTriangle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2051050" y="4076700"/>
            <a:ext cx="1008063" cy="985838"/>
          </a:xfrm>
          <a:prstGeom prst="rtTriangle">
            <a:avLst/>
          </a:prstGeom>
          <a:solidFill>
            <a:srgbClr val="3366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 rot="10800000">
            <a:off x="1042988" y="4076700"/>
            <a:ext cx="1008062" cy="1006475"/>
          </a:xfrm>
          <a:prstGeom prst="rtTriangle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1042988" y="4076700"/>
            <a:ext cx="1008062" cy="987425"/>
          </a:xfrm>
          <a:prstGeom prst="rtTriangle">
            <a:avLst/>
          </a:prstGeom>
          <a:solidFill>
            <a:srgbClr val="3366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3059113" y="4076700"/>
            <a:ext cx="914400" cy="987425"/>
          </a:xfrm>
          <a:prstGeom prst="rect">
            <a:avLst/>
          </a:prstGeom>
          <a:solidFill>
            <a:srgbClr val="3366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4357694"/>
            <a:ext cx="8098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28728" y="3786190"/>
            <a:ext cx="6110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000232" y="4143380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378619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</a:t>
            </a:r>
          </a:p>
        </p:txBody>
      </p:sp>
      <p:sp>
        <p:nvSpPr>
          <p:cNvPr id="19" name="Управляющая кнопка: домой 18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501063" y="6215063"/>
            <a:ext cx="357187" cy="4000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2" grpId="0"/>
      <p:bldP spid="36875" grpId="0" animBg="1"/>
      <p:bldP spid="36876" grpId="0" animBg="1"/>
      <p:bldP spid="36877" grpId="0" animBg="1"/>
      <p:bldP spid="36878" grpId="0" animBg="1"/>
      <p:bldP spid="3687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3" descr="C:\Users\Алена\Desktop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71500"/>
            <a:ext cx="35718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 descr="D:\Школа\Тетради\Письмо\6. Начинаем писать буквы\0004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549275"/>
            <a:ext cx="392906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292725" y="1628775"/>
            <a:ext cx="3643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292725" y="2636838"/>
            <a:ext cx="3714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371725" y="4064000"/>
            <a:ext cx="44338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>
                <a:solidFill>
                  <a:schemeClr val="accent1"/>
                </a:solidFill>
              </a:rPr>
              <a:t>Под соснами, под елками</a:t>
            </a:r>
          </a:p>
          <a:p>
            <a:pPr algn="ctr"/>
            <a:r>
              <a:rPr lang="ru-RU" sz="2800">
                <a:solidFill>
                  <a:schemeClr val="accent1"/>
                </a:solidFill>
              </a:rPr>
              <a:t>Лежит</a:t>
            </a:r>
          </a:p>
          <a:p>
            <a:pPr algn="ctr"/>
            <a:r>
              <a:rPr lang="ru-RU" sz="2800">
                <a:solidFill>
                  <a:schemeClr val="accent1"/>
                </a:solidFill>
              </a:rPr>
              <a:t>Клубок с иголками.</a:t>
            </a:r>
          </a:p>
        </p:txBody>
      </p:sp>
      <p:pic>
        <p:nvPicPr>
          <p:cNvPr id="37895" name="Picture 2" descr="C:\Users\Алена\Desktop\Оформление\Животные\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4675" y="3284538"/>
            <a:ext cx="29114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1692275" y="1484313"/>
            <a:ext cx="20812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Колюч, да не еж.</a:t>
            </a:r>
            <a:br>
              <a:rPr lang="ru-RU" b="1"/>
            </a:br>
            <a:r>
              <a:rPr lang="ru-RU" b="1"/>
              <a:t>Кто это?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2916238" y="4149725"/>
            <a:ext cx="1008062" cy="1057275"/>
          </a:xfrm>
          <a:prstGeom prst="rect">
            <a:avLst/>
          </a:prstGeom>
          <a:solidFill>
            <a:srgbClr val="3366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1" name="AutoShape 13"/>
          <p:cNvSpPr>
            <a:spLocks noChangeArrowheads="1"/>
          </p:cNvSpPr>
          <p:nvPr/>
        </p:nvSpPr>
        <p:spPr bwMode="auto">
          <a:xfrm rot="10800000">
            <a:off x="1835150" y="4149725"/>
            <a:ext cx="1079500" cy="1058863"/>
          </a:xfrm>
          <a:prstGeom prst="rtTriangle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2" name="AutoShape 14"/>
          <p:cNvSpPr>
            <a:spLocks noChangeArrowheads="1"/>
          </p:cNvSpPr>
          <p:nvPr/>
        </p:nvSpPr>
        <p:spPr bwMode="auto">
          <a:xfrm>
            <a:off x="1835150" y="4149725"/>
            <a:ext cx="1079500" cy="1058863"/>
          </a:xfrm>
          <a:prstGeom prst="rtTriangle">
            <a:avLst/>
          </a:prstGeom>
          <a:solidFill>
            <a:srgbClr val="339966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4286256"/>
            <a:ext cx="64793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Ё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71802" y="4214818"/>
            <a:ext cx="6751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ж</a:t>
            </a:r>
          </a:p>
        </p:txBody>
      </p:sp>
      <p:sp>
        <p:nvSpPr>
          <p:cNvPr id="15" name="Управляющая кнопка: домой 14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429625" y="6286500"/>
            <a:ext cx="500063" cy="4000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37896" grpId="0"/>
      <p:bldP spid="37900" grpId="0" animBg="1"/>
      <p:bldP spid="37901" grpId="0" animBg="1"/>
      <p:bldP spid="3790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3" descr="C:\Users\Алена\Desktop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71500"/>
            <a:ext cx="35718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2" descr="D:\Школа\Тетради\Письмо\6. Начинаем писать буквы\0006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620713"/>
            <a:ext cx="39338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5003800" y="1844675"/>
            <a:ext cx="3714750" cy="36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003800" y="2781300"/>
            <a:ext cx="3714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258888" y="1196975"/>
            <a:ext cx="3167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Сладкий и вкусный </a:t>
            </a:r>
          </a:p>
          <a:p>
            <a:r>
              <a:rPr lang="ru-RU" b="1"/>
              <a:t>Напиток с утра. </a:t>
            </a:r>
          </a:p>
          <a:p>
            <a:r>
              <a:rPr lang="ru-RU" b="1"/>
              <a:t>Сделан из ягод и молока. 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339975" y="3789363"/>
            <a:ext cx="4841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accent1"/>
                </a:solidFill>
              </a:rPr>
              <a:t>Барсик наш поранил лапку, </a:t>
            </a:r>
          </a:p>
          <a:p>
            <a:r>
              <a:rPr lang="ru-RU" sz="2800">
                <a:solidFill>
                  <a:schemeClr val="accent1"/>
                </a:solidFill>
              </a:rPr>
              <a:t>Но не прячется под лавку, </a:t>
            </a:r>
          </a:p>
          <a:p>
            <a:r>
              <a:rPr lang="ru-RU" sz="2800">
                <a:solidFill>
                  <a:schemeClr val="accent1"/>
                </a:solidFill>
              </a:rPr>
              <a:t>Из аптечки он берёт </a:t>
            </a:r>
          </a:p>
          <a:p>
            <a:r>
              <a:rPr lang="ru-RU" sz="2800">
                <a:solidFill>
                  <a:schemeClr val="accent1"/>
                </a:solidFill>
              </a:rPr>
              <a:t>Белый бинт и жёлтый …</a:t>
            </a:r>
          </a:p>
        </p:txBody>
      </p:sp>
      <p:pic>
        <p:nvPicPr>
          <p:cNvPr id="38923" name="Picture 11" descr="Изображение 0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3141663"/>
            <a:ext cx="33639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2714625" y="4214813"/>
            <a:ext cx="1008063" cy="1058862"/>
          </a:xfrm>
          <a:prstGeom prst="rect">
            <a:avLst/>
          </a:prstGeom>
          <a:solidFill>
            <a:srgbClr val="3366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 rot="10800000">
            <a:off x="1619250" y="4221163"/>
            <a:ext cx="1095375" cy="1065212"/>
          </a:xfrm>
          <a:prstGeom prst="rtTriangle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1619250" y="4221163"/>
            <a:ext cx="1081088" cy="1057275"/>
          </a:xfrm>
          <a:prstGeom prst="rtTriangle">
            <a:avLst/>
          </a:prstGeom>
          <a:solidFill>
            <a:srgbClr val="339966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4500570"/>
            <a:ext cx="6832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071670" y="4000504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928926" y="4214818"/>
            <a:ext cx="6238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8" name="Управляющая кнопка: домой 17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429625" y="6215063"/>
            <a:ext cx="428625" cy="4714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/>
      <p:bldP spid="38922" grpId="0"/>
      <p:bldP spid="38926" grpId="0" animBg="1"/>
      <p:bldP spid="38927" grpId="0" animBg="1"/>
      <p:bldP spid="389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3" descr="C:\Users\Алена\Desktop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71500"/>
            <a:ext cx="35718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2" descr="D:\Школа\Тетради\Письмо\6. Начинаем писать буквы\0005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620713"/>
            <a:ext cx="40005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>
            <a:off x="5292725" y="1700213"/>
            <a:ext cx="32146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292725" y="2636838"/>
            <a:ext cx="32131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627313" y="3933825"/>
            <a:ext cx="3543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>
                <a:solidFill>
                  <a:schemeClr val="accent1"/>
                </a:solidFill>
              </a:rPr>
              <a:t>Мешено,</a:t>
            </a:r>
          </a:p>
          <a:p>
            <a:pPr algn="ctr"/>
            <a:r>
              <a:rPr lang="ru-RU" sz="2800">
                <a:solidFill>
                  <a:schemeClr val="accent1"/>
                </a:solidFill>
              </a:rPr>
              <a:t>квашено,</a:t>
            </a:r>
          </a:p>
          <a:p>
            <a:pPr algn="ctr"/>
            <a:r>
              <a:rPr lang="ru-RU" sz="2800">
                <a:solidFill>
                  <a:schemeClr val="accent1"/>
                </a:solidFill>
              </a:rPr>
              <a:t>валяно,</a:t>
            </a:r>
          </a:p>
          <a:p>
            <a:pPr algn="ctr"/>
            <a:r>
              <a:rPr lang="ru-RU" sz="2800">
                <a:solidFill>
                  <a:schemeClr val="accent1"/>
                </a:solidFill>
              </a:rPr>
              <a:t>на стол поставлено.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1258888" y="981075"/>
            <a:ext cx="31765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Я устраиваюсь ловко: </a:t>
            </a:r>
            <a:br>
              <a:rPr lang="ru-RU" b="1"/>
            </a:br>
            <a:r>
              <a:rPr lang="ru-RU" b="1"/>
              <a:t>У меня с собой кладовка. </a:t>
            </a:r>
            <a:br>
              <a:rPr lang="ru-RU" b="1"/>
            </a:br>
            <a:r>
              <a:rPr lang="ru-RU" b="1"/>
              <a:t>Где кладовка? </a:t>
            </a:r>
            <a:br>
              <a:rPr lang="ru-RU" b="1"/>
            </a:br>
            <a:r>
              <a:rPr lang="ru-RU" b="1"/>
              <a:t>За щекой! </a:t>
            </a:r>
            <a:br>
              <a:rPr lang="ru-RU" b="1"/>
            </a:br>
            <a:r>
              <a:rPr lang="ru-RU" b="1"/>
              <a:t>Вот я хитренький какой! </a:t>
            </a:r>
          </a:p>
        </p:txBody>
      </p:sp>
      <p:pic>
        <p:nvPicPr>
          <p:cNvPr id="39946" name="Picture 10" descr="Хле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3141663"/>
            <a:ext cx="30718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1187450" y="4076700"/>
            <a:ext cx="1008063" cy="1058863"/>
          </a:xfrm>
          <a:prstGeom prst="rect">
            <a:avLst/>
          </a:prstGeom>
          <a:solidFill>
            <a:srgbClr val="3366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8" name="AutoShape 12"/>
          <p:cNvSpPr>
            <a:spLocks noChangeArrowheads="1"/>
          </p:cNvSpPr>
          <p:nvPr/>
        </p:nvSpPr>
        <p:spPr bwMode="auto">
          <a:xfrm>
            <a:off x="2195513" y="4076700"/>
            <a:ext cx="1008062" cy="1058863"/>
          </a:xfrm>
          <a:prstGeom prst="rtTriangle">
            <a:avLst/>
          </a:prstGeom>
          <a:solidFill>
            <a:srgbClr val="339966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9" name="AutoShape 13"/>
          <p:cNvSpPr>
            <a:spLocks noChangeArrowheads="1"/>
          </p:cNvSpPr>
          <p:nvPr/>
        </p:nvSpPr>
        <p:spPr bwMode="auto">
          <a:xfrm rot="10800000">
            <a:off x="2195513" y="4076700"/>
            <a:ext cx="1008062" cy="1058863"/>
          </a:xfrm>
          <a:prstGeom prst="rtTriangle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3203575" y="4076700"/>
            <a:ext cx="1008063" cy="1058863"/>
          </a:xfrm>
          <a:prstGeom prst="rect">
            <a:avLst/>
          </a:prstGeom>
          <a:solidFill>
            <a:srgbClr val="3366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4143380"/>
            <a:ext cx="6463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14546" y="4286256"/>
            <a:ext cx="6238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43174" y="3857628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28992" y="4143380"/>
            <a:ext cx="61266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</a:t>
            </a:r>
          </a:p>
        </p:txBody>
      </p:sp>
      <p:sp>
        <p:nvSpPr>
          <p:cNvPr id="19" name="Управляющая кнопка: домой 18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429625" y="6143625"/>
            <a:ext cx="428625" cy="4714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9944" grpId="0"/>
      <p:bldP spid="39947" grpId="0" animBg="1"/>
      <p:bldP spid="39948" grpId="0" animBg="1"/>
      <p:bldP spid="39949" grpId="0" animBg="1"/>
      <p:bldP spid="399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3" descr="C:\Users\Алена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76250"/>
            <a:ext cx="357187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D:\Школа\Тетради\Письмо\6. Начинаем писать буквы\0001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76250"/>
            <a:ext cx="4000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>
            <a:stCxn id="2052" idx="3"/>
            <a:endCxn id="2052" idx="1"/>
          </p:cNvCxnSpPr>
          <p:nvPr/>
        </p:nvCxnSpPr>
        <p:spPr>
          <a:xfrm flipH="1">
            <a:off x="4716463" y="1773238"/>
            <a:ext cx="4000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4716463" y="2924175"/>
            <a:ext cx="4000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000250" y="4214813"/>
            <a:ext cx="53578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chemeClr val="hlink"/>
                </a:solidFill>
              </a:rPr>
              <a:t>Жесткий панцирь не беда –</a:t>
            </a:r>
          </a:p>
          <a:p>
            <a:pPr algn="ctr"/>
            <a:r>
              <a:rPr lang="ru-RU" sz="2800">
                <a:solidFill>
                  <a:schemeClr val="hlink"/>
                </a:solidFill>
              </a:rPr>
              <a:t>Ароматная еда, </a:t>
            </a:r>
          </a:p>
          <a:p>
            <a:pPr algn="ctr"/>
            <a:r>
              <a:rPr lang="ru-RU" sz="2800">
                <a:solidFill>
                  <a:schemeClr val="hlink"/>
                </a:solidFill>
              </a:rPr>
              <a:t>Всем достанется для нас</a:t>
            </a:r>
          </a:p>
          <a:p>
            <a:pPr algn="ctr"/>
            <a:r>
              <a:rPr lang="ru-RU" sz="2800">
                <a:solidFill>
                  <a:schemeClr val="hlink"/>
                </a:solidFill>
              </a:rPr>
              <a:t>Из Вьетнама ….</a:t>
            </a:r>
          </a:p>
        </p:txBody>
      </p:sp>
      <p:sp>
        <p:nvSpPr>
          <p:cNvPr id="14343" name="Text Box 21"/>
          <p:cNvSpPr txBox="1">
            <a:spLocks noChangeArrowheads="1"/>
          </p:cNvSpPr>
          <p:nvPr/>
        </p:nvSpPr>
        <p:spPr bwMode="auto">
          <a:xfrm>
            <a:off x="785813" y="1000125"/>
            <a:ext cx="37861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Он живет на крыше дома –</a:t>
            </a:r>
          </a:p>
          <a:p>
            <a:pPr algn="ctr"/>
            <a:r>
              <a:rPr lang="ru-RU" b="1"/>
              <a:t>Длинноногий, длинноносый,</a:t>
            </a:r>
          </a:p>
          <a:p>
            <a:pPr algn="ctr"/>
            <a:r>
              <a:rPr lang="ru-RU" b="1"/>
              <a:t>Длинношеий, безголосый,</a:t>
            </a:r>
          </a:p>
          <a:p>
            <a:pPr algn="ctr"/>
            <a:r>
              <a:rPr lang="ru-RU" b="1"/>
              <a:t>Он летает на охоту</a:t>
            </a:r>
          </a:p>
          <a:p>
            <a:pPr algn="ctr"/>
            <a:r>
              <a:rPr lang="ru-RU" b="1"/>
              <a:t>За лягушками в болото.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14375" y="4429125"/>
          <a:ext cx="1143008" cy="1214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12144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ый треугольник 11"/>
          <p:cNvSpPr/>
          <p:nvPr/>
        </p:nvSpPr>
        <p:spPr>
          <a:xfrm>
            <a:off x="1785938" y="4429125"/>
            <a:ext cx="1214437" cy="1214438"/>
          </a:xfrm>
          <a:prstGeom prst="rtTriangl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10800000">
            <a:off x="1785938" y="4429125"/>
            <a:ext cx="1214437" cy="1214438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>
            <a:off x="3000375" y="4429125"/>
            <a:ext cx="1071563" cy="1214438"/>
          </a:xfrm>
          <a:prstGeom prst="rtTriangl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 rot="10800000">
            <a:off x="3000375" y="4429125"/>
            <a:ext cx="1071563" cy="1214438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071938" y="4429125"/>
          <a:ext cx="1214446" cy="1214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</a:tblGrid>
              <a:tr h="12144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14348" y="4286256"/>
            <a:ext cx="100013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85984" y="4286256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46455" y="4321181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</a:t>
            </a:r>
          </a:p>
        </p:txBody>
      </p:sp>
      <p:pic>
        <p:nvPicPr>
          <p:cNvPr id="1027" name="Picture 3" descr="C:\Users\Алена\Desktop\801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3235325"/>
            <a:ext cx="33401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Управляющая кнопка: домой 21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358188" y="6215063"/>
            <a:ext cx="500062" cy="4000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  <p:bldP spid="12" grpId="0" animBg="1"/>
      <p:bldP spid="13" grpId="0" animBg="1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3" descr="C:\Users\Алена\Desktop\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00063"/>
            <a:ext cx="3571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2" descr="D:\Школа\Тетради\Письмо\6. Начинаем писать буквы\0001 - коп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549275"/>
            <a:ext cx="392906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5286375" y="1785938"/>
            <a:ext cx="3500438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286375" y="2714625"/>
            <a:ext cx="3643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297113" y="3771900"/>
            <a:ext cx="4051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>
                <a:solidFill>
                  <a:schemeClr val="accent1"/>
                </a:solidFill>
              </a:rPr>
              <a:t>Не летаю, не хожу,</a:t>
            </a:r>
          </a:p>
          <a:p>
            <a:pPr algn="ctr"/>
            <a:r>
              <a:rPr lang="ru-RU" sz="2800">
                <a:solidFill>
                  <a:schemeClr val="accent1"/>
                </a:solidFill>
              </a:rPr>
              <a:t>А верчусь я и жужжу.</a:t>
            </a:r>
          </a:p>
          <a:p>
            <a:pPr algn="ctr"/>
            <a:r>
              <a:rPr lang="ru-RU" sz="2800">
                <a:solidFill>
                  <a:schemeClr val="accent1"/>
                </a:solidFill>
              </a:rPr>
              <a:t>Как устану,- перестану,</a:t>
            </a:r>
          </a:p>
          <a:p>
            <a:pPr algn="ctr"/>
            <a:r>
              <a:rPr lang="ru-RU" sz="2800">
                <a:solidFill>
                  <a:schemeClr val="accent1"/>
                </a:solidFill>
              </a:rPr>
              <a:t>Упаду и полежу.</a:t>
            </a:r>
          </a:p>
        </p:txBody>
      </p:sp>
      <p:pic>
        <p:nvPicPr>
          <p:cNvPr id="40970" name="Picture 10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068638"/>
            <a:ext cx="2598738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827088" y="1196975"/>
            <a:ext cx="4438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Друг к дружке ровно в ряд</a:t>
            </a:r>
          </a:p>
          <a:p>
            <a:r>
              <a:rPr lang="ru-RU" b="1"/>
              <a:t>Эти палочки в хороводе стоят.</a:t>
            </a:r>
          </a:p>
          <a:p>
            <a:r>
              <a:rPr lang="ru-RU" b="1"/>
              <a:t>Укрылись шкурами от ветра и дождя</a:t>
            </a:r>
          </a:p>
          <a:p>
            <a:r>
              <a:rPr lang="ru-RU" b="1"/>
              <a:t>Ждут там гостя всегда.</a:t>
            </a:r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 rot="10800000">
            <a:off x="2700338" y="4005263"/>
            <a:ext cx="1081087" cy="1201737"/>
          </a:xfrm>
          <a:prstGeom prst="rtTriangle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auto">
          <a:xfrm>
            <a:off x="2700338" y="4005263"/>
            <a:ext cx="1081087" cy="1201737"/>
          </a:xfrm>
          <a:prstGeom prst="rtTriangle">
            <a:avLst/>
          </a:prstGeom>
          <a:solidFill>
            <a:srgbClr val="3366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auto">
          <a:xfrm rot="10800000">
            <a:off x="1619250" y="4005263"/>
            <a:ext cx="1081088" cy="1223962"/>
          </a:xfrm>
          <a:prstGeom prst="rtTriangle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5" name="AutoShape 15"/>
          <p:cNvSpPr>
            <a:spLocks noChangeArrowheads="1"/>
          </p:cNvSpPr>
          <p:nvPr/>
        </p:nvSpPr>
        <p:spPr bwMode="auto">
          <a:xfrm>
            <a:off x="1619250" y="4005263"/>
            <a:ext cx="1081088" cy="1201737"/>
          </a:xfrm>
          <a:prstGeom prst="rtTriangle">
            <a:avLst/>
          </a:prstGeom>
          <a:solidFill>
            <a:srgbClr val="339966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4143380"/>
            <a:ext cx="89960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Ю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14612" y="4357694"/>
            <a:ext cx="6238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3857628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</a:t>
            </a:r>
          </a:p>
        </p:txBody>
      </p:sp>
      <p:sp>
        <p:nvSpPr>
          <p:cNvPr id="17" name="Управляющая кнопка: домой 16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429625" y="6215063"/>
            <a:ext cx="500063" cy="4714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40971" grpId="0"/>
      <p:bldP spid="40972" grpId="0" animBg="1"/>
      <p:bldP spid="40973" grpId="0" animBg="1"/>
      <p:bldP spid="40974" grpId="0" animBg="1"/>
      <p:bldP spid="4097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3" descr="C:\Users\Алена\Desktop\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71500"/>
            <a:ext cx="35718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2" descr="D:\Школа\Тетради\Письмо\6. Начинаем писать буквы\0004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549275"/>
            <a:ext cx="4000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>
            <a:off x="5148263" y="1700213"/>
            <a:ext cx="3429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076825" y="2492375"/>
            <a:ext cx="3500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2124075" y="3789363"/>
            <a:ext cx="46053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>
                <a:solidFill>
                  <a:schemeClr val="accent1"/>
                </a:solidFill>
              </a:rPr>
              <a:t>На одной ноге стоит,</a:t>
            </a:r>
          </a:p>
          <a:p>
            <a:pPr algn="ctr"/>
            <a:r>
              <a:rPr lang="ru-RU" sz="2800">
                <a:solidFill>
                  <a:schemeClr val="accent1"/>
                </a:solidFill>
              </a:rPr>
              <a:t>В воду пристально глядит.</a:t>
            </a:r>
          </a:p>
          <a:p>
            <a:pPr algn="ctr"/>
            <a:r>
              <a:rPr lang="ru-RU" sz="2800">
                <a:solidFill>
                  <a:schemeClr val="accent1"/>
                </a:solidFill>
              </a:rPr>
              <a:t>Тычет клювом наугад –</a:t>
            </a:r>
          </a:p>
          <a:p>
            <a:pPr algn="ctr"/>
            <a:r>
              <a:rPr lang="ru-RU" sz="2800">
                <a:solidFill>
                  <a:schemeClr val="accent1"/>
                </a:solidFill>
              </a:rPr>
              <a:t>Ищет в речке лягушат.</a:t>
            </a:r>
          </a:p>
        </p:txBody>
      </p:sp>
      <p:pic>
        <p:nvPicPr>
          <p:cNvPr id="41994" name="Picture 10" descr="Цапл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8775" y="3068638"/>
            <a:ext cx="26939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1042988" y="1196975"/>
            <a:ext cx="3311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Нарядные сестренки</a:t>
            </a:r>
          </a:p>
          <a:p>
            <a:r>
              <a:rPr lang="ru-RU" b="1"/>
              <a:t>Весь день гостей встречают,</a:t>
            </a:r>
          </a:p>
          <a:p>
            <a:r>
              <a:rPr lang="ru-RU" b="1"/>
              <a:t>Медом угощают.</a:t>
            </a:r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 rot="10800000">
            <a:off x="3132138" y="4221163"/>
            <a:ext cx="1079500" cy="1058862"/>
          </a:xfrm>
          <a:prstGeom prst="rtTriangle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3132138" y="4221163"/>
            <a:ext cx="1079500" cy="1052512"/>
          </a:xfrm>
          <a:prstGeom prst="rtTriangle">
            <a:avLst/>
          </a:prstGeom>
          <a:solidFill>
            <a:srgbClr val="339966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8" name="AutoShape 14"/>
          <p:cNvSpPr>
            <a:spLocks noChangeArrowheads="1"/>
          </p:cNvSpPr>
          <p:nvPr/>
        </p:nvSpPr>
        <p:spPr bwMode="auto">
          <a:xfrm rot="10800000">
            <a:off x="1116013" y="4221163"/>
            <a:ext cx="1079500" cy="1057275"/>
          </a:xfrm>
          <a:prstGeom prst="rtTriangle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9" name="AutoShape 15"/>
          <p:cNvSpPr>
            <a:spLocks noChangeArrowheads="1"/>
          </p:cNvSpPr>
          <p:nvPr/>
        </p:nvSpPr>
        <p:spPr bwMode="auto">
          <a:xfrm>
            <a:off x="1116013" y="4221163"/>
            <a:ext cx="1079500" cy="1057275"/>
          </a:xfrm>
          <a:prstGeom prst="rtTriangle">
            <a:avLst/>
          </a:prstGeom>
          <a:solidFill>
            <a:srgbClr val="3366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2195513" y="4221163"/>
            <a:ext cx="914400" cy="1058862"/>
          </a:xfrm>
          <a:prstGeom prst="rect">
            <a:avLst/>
          </a:prstGeom>
          <a:solidFill>
            <a:srgbClr val="3366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4500570"/>
            <a:ext cx="6912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4000504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57422" y="4143380"/>
            <a:ext cx="6030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43240" y="4429132"/>
            <a:ext cx="6238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643306" y="4000504"/>
            <a:ext cx="5886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я</a:t>
            </a:r>
          </a:p>
        </p:txBody>
      </p:sp>
      <p:sp>
        <p:nvSpPr>
          <p:cNvPr id="20" name="Управляющая кнопка: домой 19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429625" y="6215063"/>
            <a:ext cx="428625" cy="4000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41995" grpId="0"/>
      <p:bldP spid="41996" grpId="0" animBg="1"/>
      <p:bldP spid="41997" grpId="0" animBg="1"/>
      <p:bldP spid="41998" grpId="0" animBg="1"/>
      <p:bldP spid="41999" grpId="0" animBg="1"/>
      <p:bldP spid="4200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3" descr="C:\Users\Алена\Desktop\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00063"/>
            <a:ext cx="3571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2" descr="D:\Школа\Тетради\Письмо\6. Начинаем писать буквы\0001 - коп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549275"/>
            <a:ext cx="4000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292725" y="1916113"/>
            <a:ext cx="3429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292725" y="2852738"/>
            <a:ext cx="350043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5" name="Rectangle 9"/>
          <p:cNvSpPr>
            <a:spLocks noChangeArrowheads="1"/>
          </p:cNvSpPr>
          <p:nvPr/>
        </p:nvSpPr>
        <p:spPr bwMode="auto">
          <a:xfrm>
            <a:off x="2555875" y="3500438"/>
            <a:ext cx="4133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>
                <a:solidFill>
                  <a:schemeClr val="accent1"/>
                </a:solidFill>
              </a:rPr>
              <a:t>Не живой я, но шагаю,</a:t>
            </a:r>
          </a:p>
          <a:p>
            <a:pPr algn="ctr"/>
            <a:r>
              <a:rPr lang="ru-RU" sz="2800">
                <a:solidFill>
                  <a:schemeClr val="accent1"/>
                </a:solidFill>
              </a:rPr>
              <a:t>Землю рыть я помогаю,</a:t>
            </a:r>
          </a:p>
          <a:p>
            <a:pPr algn="ctr"/>
            <a:r>
              <a:rPr lang="ru-RU" sz="2800">
                <a:solidFill>
                  <a:schemeClr val="accent1"/>
                </a:solidFill>
              </a:rPr>
              <a:t>Вместо тысячи лопат</a:t>
            </a:r>
          </a:p>
          <a:p>
            <a:pPr algn="ctr"/>
            <a:r>
              <a:rPr lang="ru-RU" sz="2800">
                <a:solidFill>
                  <a:schemeClr val="accent1"/>
                </a:solidFill>
              </a:rPr>
              <a:t>Я один работать рад.</a:t>
            </a:r>
          </a:p>
        </p:txBody>
      </p:sp>
      <p:sp>
        <p:nvSpPr>
          <p:cNvPr id="43016" name="Прямоугольник 8"/>
          <p:cNvSpPr>
            <a:spLocks noChangeArrowheads="1"/>
          </p:cNvSpPr>
          <p:nvPr/>
        </p:nvSpPr>
        <p:spPr bwMode="auto">
          <a:xfrm>
            <a:off x="1258888" y="1196975"/>
            <a:ext cx="26654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Ножка деревянная, </a:t>
            </a:r>
          </a:p>
          <a:p>
            <a:r>
              <a:rPr lang="ru-RU" b="1"/>
              <a:t>Рубашка шоколадная. </a:t>
            </a:r>
          </a:p>
          <a:p>
            <a:r>
              <a:rPr lang="ru-RU" b="1"/>
              <a:t>На солнышке я таю, </a:t>
            </a:r>
          </a:p>
          <a:p>
            <a:r>
              <a:rPr lang="ru-RU" b="1"/>
              <a:t>Во рту я исчезаю.</a:t>
            </a:r>
          </a:p>
        </p:txBody>
      </p:sp>
      <p:pic>
        <p:nvPicPr>
          <p:cNvPr id="43019" name="Picture 11" descr="Рисунок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3617913"/>
            <a:ext cx="32400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0" name="AutoShape 12"/>
          <p:cNvSpPr>
            <a:spLocks noChangeArrowheads="1"/>
          </p:cNvSpPr>
          <p:nvPr/>
        </p:nvSpPr>
        <p:spPr bwMode="auto">
          <a:xfrm>
            <a:off x="2411413" y="3860800"/>
            <a:ext cx="914400" cy="914400"/>
          </a:xfrm>
          <a:prstGeom prst="rtTriangle">
            <a:avLst/>
          </a:prstGeom>
          <a:solidFill>
            <a:srgbClr val="3366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2" name="AutoShape 14"/>
          <p:cNvSpPr>
            <a:spLocks noChangeArrowheads="1"/>
          </p:cNvSpPr>
          <p:nvPr/>
        </p:nvSpPr>
        <p:spPr bwMode="auto">
          <a:xfrm rot="10800000">
            <a:off x="4211638" y="3860800"/>
            <a:ext cx="914400" cy="914400"/>
          </a:xfrm>
          <a:prstGeom prst="rtTriangle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3" name="AutoShape 15"/>
          <p:cNvSpPr>
            <a:spLocks noChangeArrowheads="1"/>
          </p:cNvSpPr>
          <p:nvPr/>
        </p:nvSpPr>
        <p:spPr bwMode="auto">
          <a:xfrm>
            <a:off x="4211638" y="3860800"/>
            <a:ext cx="914400" cy="914400"/>
          </a:xfrm>
          <a:prstGeom prst="rtTriangle">
            <a:avLst/>
          </a:prstGeom>
          <a:solidFill>
            <a:srgbClr val="3366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4" name="AutoShape 16"/>
          <p:cNvSpPr>
            <a:spLocks noChangeArrowheads="1"/>
          </p:cNvSpPr>
          <p:nvPr/>
        </p:nvSpPr>
        <p:spPr bwMode="auto">
          <a:xfrm rot="10800000">
            <a:off x="3276600" y="3860800"/>
            <a:ext cx="914400" cy="914400"/>
          </a:xfrm>
          <a:prstGeom prst="rtTriangle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5" name="AutoShape 17"/>
          <p:cNvSpPr>
            <a:spLocks noChangeArrowheads="1"/>
          </p:cNvSpPr>
          <p:nvPr/>
        </p:nvSpPr>
        <p:spPr bwMode="auto">
          <a:xfrm>
            <a:off x="3276600" y="3860800"/>
            <a:ext cx="914400" cy="914400"/>
          </a:xfrm>
          <a:prstGeom prst="rtTriangle">
            <a:avLst/>
          </a:prstGeom>
          <a:solidFill>
            <a:srgbClr val="3366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6" name="AutoShape 18"/>
          <p:cNvSpPr>
            <a:spLocks noChangeArrowheads="1"/>
          </p:cNvSpPr>
          <p:nvPr/>
        </p:nvSpPr>
        <p:spPr bwMode="auto">
          <a:xfrm rot="10800000">
            <a:off x="2411413" y="3860800"/>
            <a:ext cx="914400" cy="914400"/>
          </a:xfrm>
          <a:prstGeom prst="rtTriangle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7" name="AutoShape 19"/>
          <p:cNvSpPr>
            <a:spLocks noChangeArrowheads="1"/>
          </p:cNvSpPr>
          <p:nvPr/>
        </p:nvSpPr>
        <p:spPr bwMode="auto">
          <a:xfrm rot="10800000">
            <a:off x="684213" y="3860800"/>
            <a:ext cx="914400" cy="914400"/>
          </a:xfrm>
          <a:prstGeom prst="rtTriangle">
            <a:avLst/>
          </a:prstGeom>
          <a:solidFill>
            <a:srgbClr val="3366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8" name="AutoShape 20"/>
          <p:cNvSpPr>
            <a:spLocks noChangeArrowheads="1"/>
          </p:cNvSpPr>
          <p:nvPr/>
        </p:nvSpPr>
        <p:spPr bwMode="auto">
          <a:xfrm>
            <a:off x="684213" y="3860800"/>
            <a:ext cx="914400" cy="914400"/>
          </a:xfrm>
          <a:prstGeom prst="rtTriangle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1619250" y="3860800"/>
            <a:ext cx="792163" cy="914400"/>
          </a:xfrm>
          <a:prstGeom prst="rect">
            <a:avLst/>
          </a:prstGeom>
          <a:solidFill>
            <a:srgbClr val="3366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5148263" y="3860800"/>
            <a:ext cx="792162" cy="914400"/>
          </a:xfrm>
          <a:prstGeom prst="rect">
            <a:avLst/>
          </a:prstGeom>
          <a:solidFill>
            <a:srgbClr val="3366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000504"/>
            <a:ext cx="6767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357422" y="3929066"/>
            <a:ext cx="5309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20526" y="3567837"/>
            <a:ext cx="5309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14480" y="3714752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786050" y="3571876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286116" y="4000504"/>
            <a:ext cx="6110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43306" y="3571876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214810" y="4000504"/>
            <a:ext cx="5245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3571876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214942" y="3857628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1" name="Управляющая кнопка: домой 30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429625" y="6286500"/>
            <a:ext cx="428625" cy="32861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43016" grpId="0"/>
      <p:bldP spid="43020" grpId="0" animBg="1"/>
      <p:bldP spid="43022" grpId="0" animBg="1"/>
      <p:bldP spid="43023" grpId="0" animBg="1"/>
      <p:bldP spid="43024" grpId="0" animBg="1"/>
      <p:bldP spid="43025" grpId="0" animBg="1"/>
      <p:bldP spid="43026" grpId="0" animBg="1"/>
      <p:bldP spid="43027" grpId="0" animBg="1"/>
      <p:bldP spid="43028" grpId="0" animBg="1"/>
      <p:bldP spid="43029" grpId="0" animBg="1"/>
      <p:bldP spid="430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3" descr="C:\Users\Алена\Desktop\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00063"/>
            <a:ext cx="3571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2" descr="D:\Школа\Тетради\Письмо\6. Начинаем писать буквы\0003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620713"/>
            <a:ext cx="40005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>
            <a:off x="5364163" y="1844675"/>
            <a:ext cx="33575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364163" y="2636838"/>
            <a:ext cx="3382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051050" y="3789363"/>
            <a:ext cx="4972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>
                <a:solidFill>
                  <a:schemeClr val="accent1"/>
                </a:solidFill>
              </a:rPr>
              <a:t>Дни в конуре он коротает</a:t>
            </a:r>
          </a:p>
          <a:p>
            <a:pPr algn="ctr"/>
            <a:r>
              <a:rPr lang="ru-RU" sz="2800">
                <a:solidFill>
                  <a:schemeClr val="accent1"/>
                </a:solidFill>
              </a:rPr>
              <a:t>И в скором времени мечтает</a:t>
            </a:r>
          </a:p>
          <a:p>
            <a:pPr algn="ctr"/>
            <a:r>
              <a:rPr lang="ru-RU" sz="2800">
                <a:solidFill>
                  <a:schemeClr val="accent1"/>
                </a:solidFill>
              </a:rPr>
              <a:t>У мамы лаять научиться,</a:t>
            </a:r>
          </a:p>
          <a:p>
            <a:pPr algn="ctr"/>
            <a:r>
              <a:rPr lang="ru-RU" sz="2800">
                <a:solidFill>
                  <a:schemeClr val="accent1"/>
                </a:solidFill>
              </a:rPr>
              <a:t>Чтобы на людях появиться.</a:t>
            </a:r>
          </a:p>
        </p:txBody>
      </p:sp>
      <p:pic>
        <p:nvPicPr>
          <p:cNvPr id="44040" name="Picture 3" descr="C:\Users\Алена\Desktop\Оформление\Мультяшки\cartoon_10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3284538"/>
            <a:ext cx="3313112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971550" y="1125538"/>
            <a:ext cx="37163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Я любого солдата</a:t>
            </a:r>
          </a:p>
          <a:p>
            <a:r>
              <a:rPr lang="ru-RU" b="1"/>
              <a:t>Закрою от стрел. </a:t>
            </a:r>
          </a:p>
          <a:p>
            <a:r>
              <a:rPr lang="ru-RU" b="1"/>
              <a:t>И на мне нарисован твой герб.</a:t>
            </a: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 rot="10800000">
            <a:off x="2195513" y="4149725"/>
            <a:ext cx="1009650" cy="1058863"/>
          </a:xfrm>
          <a:prstGeom prst="rtTriangle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2195513" y="4149725"/>
            <a:ext cx="1009650" cy="1058863"/>
          </a:xfrm>
          <a:prstGeom prst="rtTriangle">
            <a:avLst/>
          </a:prstGeom>
          <a:solidFill>
            <a:srgbClr val="3366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 rot="10800000">
            <a:off x="1187450" y="4149725"/>
            <a:ext cx="1009650" cy="1058863"/>
          </a:xfrm>
          <a:prstGeom prst="rtTriangle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>
            <a:off x="1187450" y="4149725"/>
            <a:ext cx="1008063" cy="1057275"/>
          </a:xfrm>
          <a:prstGeom prst="rtTriangle">
            <a:avLst/>
          </a:prstGeom>
          <a:solidFill>
            <a:srgbClr val="339966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3203575" y="4149725"/>
            <a:ext cx="914400" cy="1057275"/>
          </a:xfrm>
          <a:prstGeom prst="rect">
            <a:avLst/>
          </a:prstGeom>
          <a:solidFill>
            <a:srgbClr val="3366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4500570"/>
            <a:ext cx="8899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3929066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14546" y="4357694"/>
            <a:ext cx="6030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3929066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428992" y="4214818"/>
            <a:ext cx="5309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</a:t>
            </a:r>
          </a:p>
        </p:txBody>
      </p:sp>
      <p:sp>
        <p:nvSpPr>
          <p:cNvPr id="20" name="Управляющая кнопка: домой 19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358188" y="6215063"/>
            <a:ext cx="428625" cy="4000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  <p:bldP spid="44043" grpId="0"/>
      <p:bldP spid="44044" grpId="0" animBg="1"/>
      <p:bldP spid="44045" grpId="0" animBg="1"/>
      <p:bldP spid="44046" grpId="0" animBg="1"/>
      <p:bldP spid="44047" grpId="0" animBg="1"/>
      <p:bldP spid="4404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3" descr="C:\Users\Алена\Desktop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00063"/>
            <a:ext cx="3571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2" descr="D:\Школа\Тетради\Письмо\6. Начинаем писать буквы\0005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549275"/>
            <a:ext cx="392906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>
            <a:off x="5435600" y="1557338"/>
            <a:ext cx="31432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435600" y="2276475"/>
            <a:ext cx="31432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2484438" y="3933825"/>
            <a:ext cx="43354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90500" algn="ctr"/>
            <a:r>
              <a:rPr lang="ru-RU" sz="2800">
                <a:solidFill>
                  <a:schemeClr val="accent1"/>
                </a:solidFill>
              </a:rPr>
              <a:t>Без ветра — увядает, </a:t>
            </a:r>
          </a:p>
          <a:p>
            <a:pPr indent="190500" algn="ctr"/>
            <a:r>
              <a:rPr lang="ru-RU" sz="2800">
                <a:solidFill>
                  <a:schemeClr val="accent1"/>
                </a:solidFill>
              </a:rPr>
              <a:t>на ветру — расцветает.</a:t>
            </a: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1331913" y="1268413"/>
            <a:ext cx="2879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90500" algn="ctr"/>
            <a:r>
              <a:rPr lang="ru-RU" b="1"/>
              <a:t>Живет в лесу, </a:t>
            </a:r>
          </a:p>
          <a:p>
            <a:pPr indent="190500" algn="ctr"/>
            <a:r>
              <a:rPr lang="ru-RU" b="1"/>
              <a:t>Ухает, как разбойник, </a:t>
            </a:r>
            <a:br>
              <a:rPr lang="ru-RU" b="1"/>
            </a:br>
            <a:r>
              <a:rPr lang="ru-RU" b="1"/>
              <a:t>Люди его боятся, </a:t>
            </a:r>
          </a:p>
          <a:p>
            <a:pPr indent="190500" algn="ctr"/>
            <a:r>
              <a:rPr lang="ru-RU" b="1"/>
              <a:t>А он людей боится.</a:t>
            </a:r>
          </a:p>
        </p:txBody>
      </p:sp>
      <p:pic>
        <p:nvPicPr>
          <p:cNvPr id="45067" name="Picture 11" descr="rusflag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3376613"/>
            <a:ext cx="3671887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1116013" y="4005263"/>
            <a:ext cx="1008062" cy="1058862"/>
          </a:xfrm>
          <a:prstGeom prst="rect">
            <a:avLst/>
          </a:prstGeom>
          <a:solidFill>
            <a:srgbClr val="3366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9" name="AutoShape 13"/>
          <p:cNvSpPr>
            <a:spLocks noChangeArrowheads="1"/>
          </p:cNvSpPr>
          <p:nvPr/>
        </p:nvSpPr>
        <p:spPr bwMode="auto">
          <a:xfrm>
            <a:off x="2124075" y="4005263"/>
            <a:ext cx="1008063" cy="1057275"/>
          </a:xfrm>
          <a:prstGeom prst="rtTriangle">
            <a:avLst/>
          </a:prstGeom>
          <a:solidFill>
            <a:srgbClr val="3366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70" name="AutoShape 14"/>
          <p:cNvSpPr>
            <a:spLocks noChangeArrowheads="1"/>
          </p:cNvSpPr>
          <p:nvPr/>
        </p:nvSpPr>
        <p:spPr bwMode="auto">
          <a:xfrm rot="10800000">
            <a:off x="2124075" y="4005263"/>
            <a:ext cx="1008063" cy="1057275"/>
          </a:xfrm>
          <a:prstGeom prst="rtTriangle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3132138" y="4005263"/>
            <a:ext cx="1008062" cy="1058862"/>
          </a:xfrm>
          <a:prstGeom prst="rect">
            <a:avLst/>
          </a:prstGeom>
          <a:solidFill>
            <a:srgbClr val="3366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4071942"/>
            <a:ext cx="7761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43108" y="4214818"/>
            <a:ext cx="6238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71736" y="378619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57554" y="4071942"/>
            <a:ext cx="4732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</a:t>
            </a:r>
          </a:p>
        </p:txBody>
      </p:sp>
      <p:sp>
        <p:nvSpPr>
          <p:cNvPr id="18" name="Управляющая кнопка: домой 17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358188" y="6143625"/>
            <a:ext cx="428625" cy="4714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4" grpId="0"/>
      <p:bldP spid="45068" grpId="0" animBg="1"/>
      <p:bldP spid="45069" grpId="0" animBg="1"/>
      <p:bldP spid="45070" grpId="0" animBg="1"/>
      <p:bldP spid="4507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929322" y="5357826"/>
            <a:ext cx="7873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Ъ</a:t>
            </a:r>
          </a:p>
        </p:txBody>
      </p:sp>
      <p:pic>
        <p:nvPicPr>
          <p:cNvPr id="48131" name="Picture 2" descr="C:\Users\Алена\Desktop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357188"/>
            <a:ext cx="3013075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084888" y="836613"/>
            <a:ext cx="26431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072188" y="2286000"/>
            <a:ext cx="2643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Управляющая кнопка: домой 6">
            <a:hlinkClick r:id="rId4" action="ppaction://hlinksldjump" highlightClick="1">
              <a:snd r:embed="rId5" name="chimes.wav"/>
            </a:hlinkClick>
          </p:cNvPr>
          <p:cNvSpPr/>
          <p:nvPr/>
        </p:nvSpPr>
        <p:spPr>
          <a:xfrm>
            <a:off x="8429625" y="6215063"/>
            <a:ext cx="428625" cy="4000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 descr="C:\Users\Алена\Desktop\1706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0"/>
            <a:ext cx="22383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Алена\Desktop\1714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0" y="2474913"/>
            <a:ext cx="38258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Алена\Desktop\17160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500" y="2000250"/>
            <a:ext cx="300037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Алена\Desktop\17093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50" y="2071688"/>
            <a:ext cx="2928938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142976" y="5143512"/>
            <a:ext cx="163217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29256" y="5357826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00760" y="5357826"/>
            <a:ext cx="11320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8938" y="6488113"/>
            <a:ext cx="31162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Винни-Пух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пошёл гулять.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43250" y="6488113"/>
            <a:ext cx="30622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сел на брёвнышко 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43188" y="6488113"/>
            <a:ext cx="36258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Винни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нашёл горшочек меда.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86063" y="6488113"/>
            <a:ext cx="32242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Винни-Пух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съел весь мёд.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42976" y="6072206"/>
            <a:ext cx="571504" cy="571480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>
            <a:off x="1714480" y="6072206"/>
            <a:ext cx="857256" cy="571504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ый треугольник 24"/>
          <p:cNvSpPr/>
          <p:nvPr/>
        </p:nvSpPr>
        <p:spPr>
          <a:xfrm rot="10800000">
            <a:off x="1714480" y="6072206"/>
            <a:ext cx="842962" cy="571504"/>
          </a:xfrm>
          <a:prstGeom prst="rtTriangl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429256" y="6143644"/>
            <a:ext cx="571504" cy="571480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ый треугольник 26"/>
          <p:cNvSpPr/>
          <p:nvPr/>
        </p:nvSpPr>
        <p:spPr>
          <a:xfrm>
            <a:off x="6000760" y="6143644"/>
            <a:ext cx="857256" cy="571504"/>
          </a:xfrm>
          <a:prstGeom prst="rtTriangle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10800000">
            <a:off x="6000760" y="6143644"/>
            <a:ext cx="842962" cy="571504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858016" y="6143644"/>
            <a:ext cx="571504" cy="571480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2 0.02174 L 0.05902 0.18826 C 0.05902 0.26295 0.12795 0.35477 0.18402 0.35477 L 0.30902 0.35477 " pathEditMode="relative" rAng="0" ptsTypes="FfFF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2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91304E-6 L 0.06545 -0.0020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л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lenapavlovna\Рабочий стол\Я 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2028825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alenapavlovna\Рабочий стол\Классо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857496"/>
            <a:ext cx="4562492" cy="34218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714612" y="1071546"/>
            <a:ext cx="552330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Киреева Елена Павловна</a:t>
            </a:r>
            <a:r>
              <a:rPr lang="ru-RU" dirty="0" smtClean="0"/>
              <a:t>,</a:t>
            </a:r>
          </a:p>
          <a:p>
            <a:r>
              <a:rPr lang="ru-RU" sz="1600" dirty="0" smtClean="0"/>
              <a:t>муниципальная общеобразовательная школа-интернат,</a:t>
            </a:r>
          </a:p>
          <a:p>
            <a:r>
              <a:rPr lang="ru-RU" sz="1600" dirty="0" smtClean="0"/>
              <a:t>учитель начальных классов,</a:t>
            </a:r>
          </a:p>
          <a:p>
            <a:r>
              <a:rPr lang="ru-RU" sz="1600" dirty="0" smtClean="0"/>
              <a:t>1</a:t>
            </a:r>
            <a:r>
              <a:rPr lang="ru-RU" sz="1600" dirty="0" smtClean="0"/>
              <a:t> </a:t>
            </a:r>
            <a:r>
              <a:rPr lang="ru-RU" sz="1600" dirty="0" smtClean="0"/>
              <a:t>квалификационная категория,</a:t>
            </a:r>
          </a:p>
          <a:p>
            <a:r>
              <a:rPr lang="ru-RU" sz="1600" dirty="0" smtClean="0"/>
              <a:t>село Самбург Пуровского района ЯНАО,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 descr="C:\Users\Алена\Desktop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642938"/>
            <a:ext cx="3571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D:\Школа\Тетради\Письмо\6. Начинаем писать буквы\0008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571500"/>
            <a:ext cx="392906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>
            <a:off x="5214938" y="1714500"/>
            <a:ext cx="35004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214938" y="2714625"/>
            <a:ext cx="35004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643188" y="4143375"/>
            <a:ext cx="4048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>
                <a:solidFill>
                  <a:srgbClr val="0070C0"/>
                </a:solidFill>
              </a:rPr>
              <a:t>Что даешь — съедает, </a:t>
            </a:r>
          </a:p>
          <a:p>
            <a:pPr algn="ctr"/>
            <a:r>
              <a:rPr lang="ru-RU" sz="2800">
                <a:solidFill>
                  <a:srgbClr val="0070C0"/>
                </a:solidFill>
              </a:rPr>
              <a:t>От воды умирает. 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785813" y="1071563"/>
            <a:ext cx="3500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Я длинный и зеленый, </a:t>
            </a:r>
          </a:p>
          <a:p>
            <a:pPr algn="ctr"/>
            <a:r>
              <a:rPr lang="ru-RU" b="1"/>
              <a:t>Вкусен я соленый,</a:t>
            </a:r>
          </a:p>
          <a:p>
            <a:pPr algn="ctr"/>
            <a:r>
              <a:rPr lang="ru-RU" b="1"/>
              <a:t>Вкусен и сырой. </a:t>
            </a:r>
          </a:p>
          <a:p>
            <a:pPr algn="ctr"/>
            <a:r>
              <a:rPr lang="ru-RU" b="1"/>
              <a:t>Кто же я такой?</a:t>
            </a:r>
          </a:p>
        </p:txBody>
      </p:sp>
      <p:pic>
        <p:nvPicPr>
          <p:cNvPr id="2050" name="Picture 2" descr="C:\Users\Алена\Desktop\Оформление\Анимация\5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2857500"/>
            <a:ext cx="3040063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928688" y="4286250"/>
            <a:ext cx="1143000" cy="1128713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>
            <a:off x="2071688" y="4286250"/>
            <a:ext cx="1143000" cy="1143000"/>
          </a:xfrm>
          <a:prstGeom prst="rtTriangl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2122488" y="4286250"/>
            <a:ext cx="1092200" cy="1143000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14688" y="4286250"/>
            <a:ext cx="1143000" cy="1143000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71538" y="4357694"/>
            <a:ext cx="7232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00298" y="4143380"/>
            <a:ext cx="7232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20" name="Управляющая кнопка: домой 19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286750" y="6215063"/>
            <a:ext cx="500063" cy="4000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8" grpId="0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C:\Users\Алена\Desktop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71500"/>
            <a:ext cx="35718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D:\Школа\Тетради\Письмо\6. Начинаем писать буквы\0006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714375"/>
            <a:ext cx="3929062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5072063" y="1927225"/>
            <a:ext cx="3733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072063" y="2857500"/>
            <a:ext cx="3714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857500" y="4357688"/>
            <a:ext cx="3873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Я проворна и остра, </a:t>
            </a:r>
          </a:p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ниточка -  моя сестра.</a:t>
            </a:r>
          </a:p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214438" y="785813"/>
            <a:ext cx="29241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Буду мастером таким,</a:t>
            </a:r>
            <a:br>
              <a:rPr lang="ru-RU" b="1"/>
            </a:br>
            <a:r>
              <a:rPr lang="ru-RU" b="1"/>
              <a:t>Как наш дядя Евдоким:</a:t>
            </a:r>
            <a:br>
              <a:rPr lang="ru-RU" b="1"/>
            </a:br>
            <a:r>
              <a:rPr lang="ru-RU" b="1"/>
              <a:t>Делать стулья и столы,</a:t>
            </a:r>
            <a:br>
              <a:rPr lang="ru-RU" b="1"/>
            </a:br>
            <a:r>
              <a:rPr lang="ru-RU" b="1"/>
              <a:t>Красить двери и полы.</a:t>
            </a:r>
            <a:br>
              <a:rPr lang="ru-RU" b="1"/>
            </a:br>
            <a:r>
              <a:rPr lang="ru-RU" b="1"/>
              <a:t>А пока сестре Танюшке</a:t>
            </a:r>
            <a:br>
              <a:rPr lang="ru-RU" b="1"/>
            </a:br>
            <a:r>
              <a:rPr lang="ru-RU" b="1"/>
              <a:t>Сам я делаю… </a:t>
            </a:r>
          </a:p>
        </p:txBody>
      </p:sp>
      <p:pic>
        <p:nvPicPr>
          <p:cNvPr id="24585" name="Picture 9" descr="pugo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3286125"/>
            <a:ext cx="37052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643188" y="4357688"/>
            <a:ext cx="914400" cy="914400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1714500" y="4357688"/>
            <a:ext cx="914400" cy="914400"/>
          </a:xfrm>
          <a:prstGeom prst="rtTriangl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>
            <a:off x="3571875" y="4357688"/>
            <a:ext cx="914400" cy="914400"/>
          </a:xfrm>
          <a:prstGeom prst="rtTriangl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5813" y="4357688"/>
            <a:ext cx="914400" cy="9144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1714500" y="4357688"/>
            <a:ext cx="914400" cy="914400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3571875" y="4357688"/>
            <a:ext cx="914400" cy="914400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57224" y="4357694"/>
            <a:ext cx="6832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071670" y="4071942"/>
            <a:ext cx="6078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29058" y="4071942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</a:t>
            </a:r>
          </a:p>
        </p:txBody>
      </p:sp>
      <p:sp>
        <p:nvSpPr>
          <p:cNvPr id="21" name="Управляющая кнопка: домой 20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429625" y="6215063"/>
            <a:ext cx="357188" cy="4000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3" descr="C:\Users\Алена\Desktop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71500"/>
            <a:ext cx="35718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" descr="D:\Школа\Тетради\Письмо\6. Начинаем писать буквы\0006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428625"/>
            <a:ext cx="40005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>
            <a:off x="5357813" y="1643063"/>
            <a:ext cx="3357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57813" y="2286000"/>
            <a:ext cx="33575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857375" y="4071938"/>
            <a:ext cx="5980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90500" algn="ctr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Пестрая крякуша ловит лягушек. </a:t>
            </a:r>
          </a:p>
        </p:txBody>
      </p:sp>
      <p:pic>
        <p:nvPicPr>
          <p:cNvPr id="34823" name="Picture 2" descr="C:\Users\Алена\Desktop\Оформление\Животные\ptiz2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3330575"/>
            <a:ext cx="3429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928688" y="1571625"/>
            <a:ext cx="409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90500" algn="ctr"/>
            <a:r>
              <a:rPr lang="ru-RU" b="1"/>
              <a:t>Палочка в руке, ниточка в воде</a:t>
            </a:r>
            <a:r>
              <a:rPr lang="ru-RU"/>
              <a:t>.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85875" y="4357688"/>
            <a:ext cx="1000125" cy="98583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4357688"/>
            <a:ext cx="1000125" cy="98583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3286125" y="4357688"/>
            <a:ext cx="1000125" cy="985837"/>
          </a:xfrm>
          <a:prstGeom prst="rtTriangl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 rot="10800000">
            <a:off x="3286125" y="4357688"/>
            <a:ext cx="1000125" cy="985837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28728" y="4357694"/>
            <a:ext cx="6158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14744" y="4071942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</a:t>
            </a:r>
          </a:p>
        </p:txBody>
      </p:sp>
      <p:sp>
        <p:nvSpPr>
          <p:cNvPr id="18" name="Управляющая кнопка: домой 17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286750" y="6215063"/>
            <a:ext cx="500063" cy="4000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4" grpId="0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 descr="D:\Школа\Тетради\Письмо\6. Начинаем писать буквы\0002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500063"/>
            <a:ext cx="278606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929313" y="928688"/>
            <a:ext cx="2643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929313" y="2428875"/>
            <a:ext cx="2643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3" name="Picture 9" descr="Picture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714375"/>
            <a:ext cx="258445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лена\Desktop\Рисунок1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785813"/>
            <a:ext cx="1893888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www.lenagold.ru/fon/clipart/v/vozd/vozd4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88" y="2857500"/>
            <a:ext cx="325596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357438" y="3357563"/>
            <a:ext cx="45720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90500" algn="ctr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Твои хвостики</a:t>
            </a:r>
          </a:p>
          <a:p>
            <a:pPr indent="190500" algn="ctr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Я в руке держал,</a:t>
            </a:r>
          </a:p>
          <a:p>
            <a:pPr indent="190500" algn="ctr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Вы полетели –</a:t>
            </a:r>
          </a:p>
          <a:p>
            <a:pPr indent="190500" algn="ctr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Я побежал.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000125" y="928688"/>
            <a:ext cx="3571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Просто бы окнами были</a:t>
            </a:r>
            <a:br>
              <a:rPr lang="ru-RU" b="1"/>
            </a:br>
            <a:r>
              <a:rPr lang="ru-RU" b="1"/>
              <a:t>Ровные, круглые дыры,</a:t>
            </a:r>
            <a:br>
              <a:rPr lang="ru-RU" b="1"/>
            </a:br>
            <a:r>
              <a:rPr lang="ru-RU" b="1"/>
              <a:t>Если бы мышки сложили</a:t>
            </a:r>
            <a:br>
              <a:rPr lang="ru-RU" b="1"/>
            </a:br>
            <a:r>
              <a:rPr lang="ru-RU" b="1"/>
              <a:t>Домик из ломтиков …</a:t>
            </a:r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1071563" y="3714750"/>
            <a:ext cx="1071562" cy="1057275"/>
          </a:xfrm>
          <a:prstGeom prst="rtTriangl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10800000">
            <a:off x="1071563" y="3714750"/>
            <a:ext cx="1071562" cy="1057275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>
            <a:off x="2143125" y="3714750"/>
            <a:ext cx="1071563" cy="1057275"/>
          </a:xfrm>
          <a:prstGeom prst="rtTriangl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2143125" y="3714750"/>
            <a:ext cx="1071563" cy="1057275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3500438"/>
            <a:ext cx="8627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571604" y="3500438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</a:t>
            </a:r>
          </a:p>
        </p:txBody>
      </p:sp>
      <p:sp>
        <p:nvSpPr>
          <p:cNvPr id="20" name="Управляющая кнопка: домой 19">
            <a:hlinkClick r:id="rId7" action="ppaction://hlinksldjump" highlightClick="1">
              <a:snd r:embed="rId8" name="chimes.wav"/>
            </a:hlinkClick>
          </p:cNvPr>
          <p:cNvSpPr/>
          <p:nvPr/>
        </p:nvSpPr>
        <p:spPr>
          <a:xfrm>
            <a:off x="8286750" y="6143625"/>
            <a:ext cx="428625" cy="4714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2" grpId="0" animBg="1"/>
      <p:bldP spid="13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3" descr="C:\Users\Алена\Desktop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71500"/>
            <a:ext cx="35718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D:\Школа\Тетради\Письмо\6. Начинаем писать буквы\0008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571500"/>
            <a:ext cx="40005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>
            <a:off x="5214938" y="1785938"/>
            <a:ext cx="3571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14938" y="2714625"/>
            <a:ext cx="3714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643188" y="4000500"/>
            <a:ext cx="44354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>
                <a:solidFill>
                  <a:schemeClr val="accent1"/>
                </a:solidFill>
              </a:rPr>
              <a:t>Пять ступенек – лесенка,</a:t>
            </a:r>
            <a:br>
              <a:rPr lang="ru-RU" sz="2800">
                <a:solidFill>
                  <a:schemeClr val="accent1"/>
                </a:solidFill>
              </a:rPr>
            </a:br>
            <a:r>
              <a:rPr lang="ru-RU" sz="2800">
                <a:solidFill>
                  <a:schemeClr val="accent1"/>
                </a:solidFill>
              </a:rPr>
              <a:t>На ступеньках – песенка.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643063" y="1785938"/>
            <a:ext cx="2139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Варежки для ног.</a:t>
            </a:r>
          </a:p>
        </p:txBody>
      </p:sp>
      <p:pic>
        <p:nvPicPr>
          <p:cNvPr id="8196" name="Picture 4" descr="http://s42.radikal.ru/i095/0903/3c/1a6fd84ff4b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3" y="3286125"/>
            <a:ext cx="3022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ый треугольник 9"/>
          <p:cNvSpPr/>
          <p:nvPr/>
        </p:nvSpPr>
        <p:spPr>
          <a:xfrm>
            <a:off x="2000250" y="4286250"/>
            <a:ext cx="1071563" cy="1057275"/>
          </a:xfrm>
          <a:prstGeom prst="rtTriangl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10800000">
            <a:off x="2000250" y="4286250"/>
            <a:ext cx="1071563" cy="1057275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3071813" y="4286250"/>
            <a:ext cx="1071562" cy="1057275"/>
          </a:xfrm>
          <a:prstGeom prst="rtTriangl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 rot="10800000">
            <a:off x="3071813" y="4286250"/>
            <a:ext cx="1071562" cy="1071563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928794" y="4572008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4071942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28992" y="4000504"/>
            <a:ext cx="7761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ы</a:t>
            </a:r>
          </a:p>
        </p:txBody>
      </p:sp>
      <p:sp>
        <p:nvSpPr>
          <p:cNvPr id="18" name="Управляющая кнопка: домой 17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429625" y="6215063"/>
            <a:ext cx="428625" cy="4000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3" grpId="0"/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D:\Оформление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3" descr="C:\Users\Алена\Desktop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71500"/>
            <a:ext cx="35718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" descr="D:\Школа\Тетради\Письмо\6. Начинаем писать буквы\0006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571500"/>
            <a:ext cx="4000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>
            <a:off x="5357813" y="1714500"/>
            <a:ext cx="35004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57813" y="2500313"/>
            <a:ext cx="3571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928938" y="3786188"/>
            <a:ext cx="39687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>
                <a:solidFill>
                  <a:schemeClr val="accent1"/>
                </a:solidFill>
              </a:rPr>
              <a:t> Высока и зелена</a:t>
            </a:r>
          </a:p>
          <a:p>
            <a:pPr algn="ctr"/>
            <a:r>
              <a:rPr lang="ru-RU" sz="2800">
                <a:solidFill>
                  <a:schemeClr val="accent1"/>
                </a:solidFill>
              </a:rPr>
              <a:t>Будет скошена она.</a:t>
            </a:r>
          </a:p>
          <a:p>
            <a:pPr algn="ctr"/>
            <a:r>
              <a:rPr lang="ru-RU" sz="2800">
                <a:solidFill>
                  <a:schemeClr val="accent1"/>
                </a:solidFill>
              </a:rPr>
              <a:t>Овцы, козы и коровы</a:t>
            </a:r>
          </a:p>
          <a:p>
            <a:pPr algn="ctr"/>
            <a:r>
              <a:rPr lang="ru-RU" sz="2800">
                <a:solidFill>
                  <a:schemeClr val="accent1"/>
                </a:solidFill>
              </a:rPr>
              <a:t>Есть ее всегда готовы.</a:t>
            </a:r>
          </a:p>
        </p:txBody>
      </p:sp>
      <p:pic>
        <p:nvPicPr>
          <p:cNvPr id="33799" name="Picture 2" descr="C:\Users\Алена\Desktop\Оформление\Разное\dividers_8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4075" y="3786188"/>
            <a:ext cx="44799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1214438" y="1214438"/>
            <a:ext cx="2897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 головы до самых пят</a:t>
            </a:r>
          </a:p>
          <a:p>
            <a:r>
              <a:rPr lang="ru-RU" b="1"/>
              <a:t>Этот хищник полосат.</a:t>
            </a:r>
          </a:p>
          <a:p>
            <a:r>
              <a:rPr lang="ru-RU" b="1"/>
              <a:t>Притаился и мочит,</a:t>
            </a:r>
          </a:p>
          <a:p>
            <a:r>
              <a:rPr lang="ru-RU" b="1"/>
              <a:t>А рассердится – рычит.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313" y="4000500"/>
            <a:ext cx="985837" cy="1071563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2357438" y="4000500"/>
            <a:ext cx="1143000" cy="1071563"/>
          </a:xfrm>
          <a:prstGeom prst="rtTriangl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10800000">
            <a:off x="2357438" y="4000500"/>
            <a:ext cx="1128712" cy="1071563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>
            <a:off x="3500438" y="4000500"/>
            <a:ext cx="1000125" cy="1071563"/>
          </a:xfrm>
          <a:prstGeom prst="rtTriangle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 rot="10800000">
            <a:off x="3500438" y="4000500"/>
            <a:ext cx="1000125" cy="1071563"/>
          </a:xfrm>
          <a:prstGeom prst="rt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4071942"/>
            <a:ext cx="6078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378619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29058" y="378619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</a:t>
            </a:r>
          </a:p>
        </p:txBody>
      </p:sp>
      <p:sp>
        <p:nvSpPr>
          <p:cNvPr id="19" name="Управляющая кнопка: домой 18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358188" y="6143625"/>
            <a:ext cx="428625" cy="4714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80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2353</TotalTime>
  <Words>1057</Words>
  <Application>Microsoft Office PowerPoint</Application>
  <PresentationFormat>Экран (4:3)</PresentationFormat>
  <Paragraphs>356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Алёна</cp:lastModifiedBy>
  <cp:revision>126</cp:revision>
  <dcterms:created xsi:type="dcterms:W3CDTF">2010-02-08T12:46:23Z</dcterms:created>
  <dcterms:modified xsi:type="dcterms:W3CDTF">2016-10-06T11:11:54Z</dcterms:modified>
</cp:coreProperties>
</file>