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59" r:id="rId5"/>
    <p:sldId id="258" r:id="rId6"/>
    <p:sldId id="282" r:id="rId7"/>
    <p:sldId id="260" r:id="rId8"/>
    <p:sldId id="261" r:id="rId9"/>
    <p:sldId id="262" r:id="rId10"/>
    <p:sldId id="285" r:id="rId11"/>
    <p:sldId id="286" r:id="rId12"/>
    <p:sldId id="263" r:id="rId13"/>
    <p:sldId id="265" r:id="rId14"/>
    <p:sldId id="280" r:id="rId15"/>
    <p:sldId id="266" r:id="rId16"/>
    <p:sldId id="287" r:id="rId17"/>
    <p:sldId id="274" r:id="rId18"/>
    <p:sldId id="268" r:id="rId19"/>
    <p:sldId id="269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  <a:srgbClr val="220D0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67" autoAdjust="0"/>
    <p:restoredTop sz="96270" autoAdjust="0"/>
  </p:normalViewPr>
  <p:slideViewPr>
    <p:cSldViewPr>
      <p:cViewPr>
        <p:scale>
          <a:sx n="50" d="100"/>
          <a:sy n="50" d="100"/>
        </p:scale>
        <p:origin x="-970" y="-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E9F5-897C-4025-9B2F-9D890F4834D3}" type="datetimeFigureOut">
              <a:rPr lang="ru-RU" smtClean="0"/>
              <a:pPr/>
              <a:t>18.10.2016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655B-6A56-4B13-8A42-F66FEBD022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E9F5-897C-4025-9B2F-9D890F4834D3}" type="datetimeFigureOut">
              <a:rPr lang="ru-RU" smtClean="0"/>
              <a:pPr/>
              <a:t>18.10.2016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655B-6A56-4B13-8A42-F66FEBD022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E9F5-897C-4025-9B2F-9D890F4834D3}" type="datetimeFigureOut">
              <a:rPr lang="ru-RU" smtClean="0"/>
              <a:pPr/>
              <a:t>18.10.2016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655B-6A56-4B13-8A42-F66FEBD022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E9F5-897C-4025-9B2F-9D890F4834D3}" type="datetimeFigureOut">
              <a:rPr lang="ru-RU" smtClean="0"/>
              <a:pPr/>
              <a:t>18.10.2016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655B-6A56-4B13-8A42-F66FEBD022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E9F5-897C-4025-9B2F-9D890F4834D3}" type="datetimeFigureOut">
              <a:rPr lang="ru-RU" smtClean="0"/>
              <a:pPr/>
              <a:t>18.10.2016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655B-6A56-4B13-8A42-F66FEBD022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E9F5-897C-4025-9B2F-9D890F4834D3}" type="datetimeFigureOut">
              <a:rPr lang="ru-RU" smtClean="0"/>
              <a:pPr/>
              <a:t>18.10.2016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655B-6A56-4B13-8A42-F66FEBD022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E9F5-897C-4025-9B2F-9D890F4834D3}" type="datetimeFigureOut">
              <a:rPr lang="ru-RU" smtClean="0"/>
              <a:pPr/>
              <a:t>18.10.2016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655B-6A56-4B13-8A42-F66FEBD022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E9F5-897C-4025-9B2F-9D890F4834D3}" type="datetimeFigureOut">
              <a:rPr lang="ru-RU" smtClean="0"/>
              <a:pPr/>
              <a:t>18.10.2016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655B-6A56-4B13-8A42-F66FEBD022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E9F5-897C-4025-9B2F-9D890F4834D3}" type="datetimeFigureOut">
              <a:rPr lang="ru-RU" smtClean="0"/>
              <a:pPr/>
              <a:t>18.10.2016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655B-6A56-4B13-8A42-F66FEBD022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E9F5-897C-4025-9B2F-9D890F4834D3}" type="datetimeFigureOut">
              <a:rPr lang="ru-RU" smtClean="0"/>
              <a:pPr/>
              <a:t>18.10.2016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655B-6A56-4B13-8A42-F66FEBD022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E9F5-897C-4025-9B2F-9D890F4834D3}" type="datetimeFigureOut">
              <a:rPr lang="ru-RU" smtClean="0"/>
              <a:pPr/>
              <a:t>18.10.2016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655B-6A56-4B13-8A42-F66FEBD022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8E9F5-897C-4025-9B2F-9D890F4834D3}" type="datetimeFigureOut">
              <a:rPr lang="ru-RU" smtClean="0"/>
              <a:pPr/>
              <a:t>18.10.2016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9655B-6A56-4B13-8A42-F66FEBD022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retro.dobro-est.com/images/retro/tech/filmoskopy_i_diaproektory/filmoskop_Aloskop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etro.dobro-est.com/images/retro/tech/filmoskopy_i_diaproektory/diaproektor_Zarnica.jpg" TargetMode="External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hyperlink" Target="http://retro.dobro-est.com/images/retro/tech/filmoskopy_i_diaproektory/diaproektor_Alfa-35-50.jpg" TargetMode="Externa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214290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20D0C"/>
                </a:solidFill>
                <a:latin typeface="Times New Roman" pitchFamily="18" charset="0"/>
                <a:cs typeface="Times New Roman" pitchFamily="18" charset="0"/>
              </a:rPr>
              <a:t>Бюджетное образовательное учреждение дополнительного образования </a:t>
            </a:r>
          </a:p>
          <a:p>
            <a:pPr algn="ctr"/>
            <a:r>
              <a:rPr lang="ru-RU" b="1" dirty="0" smtClean="0">
                <a:solidFill>
                  <a:srgbClr val="220D0C"/>
                </a:solidFill>
                <a:latin typeface="Times New Roman" pitchFamily="18" charset="0"/>
                <a:cs typeface="Times New Roman" pitchFamily="18" charset="0"/>
              </a:rPr>
              <a:t>«Тарская станция юных туристов»</a:t>
            </a:r>
            <a:endParaRPr lang="ru-RU" b="1" dirty="0">
              <a:solidFill>
                <a:srgbClr val="220D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5072074"/>
            <a:ext cx="5214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220D0C"/>
                </a:solidFill>
                <a:latin typeface="Times New Roman" pitchFamily="18" charset="0"/>
                <a:cs typeface="Times New Roman" pitchFamily="18" charset="0"/>
              </a:rPr>
              <a:t>Павлова Г.М.,</a:t>
            </a:r>
          </a:p>
          <a:p>
            <a:r>
              <a:rPr lang="ru-RU" b="1" i="1" dirty="0" smtClean="0">
                <a:solidFill>
                  <a:srgbClr val="220D0C"/>
                </a:solidFill>
                <a:latin typeface="Times New Roman" pitchFamily="18" charset="0"/>
                <a:cs typeface="Times New Roman" pitchFamily="18" charset="0"/>
              </a:rPr>
              <a:t>педагог-организатор БОУ ДО «Тарская СЮТур»</a:t>
            </a:r>
            <a:endParaRPr lang="ru-RU" b="1" dirty="0">
              <a:solidFill>
                <a:srgbClr val="220D0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992" y="628652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20D0C"/>
                </a:solidFill>
                <a:latin typeface="Times New Roman" pitchFamily="18" charset="0"/>
                <a:cs typeface="Times New Roman" pitchFamily="18" charset="0"/>
              </a:rPr>
              <a:t>Тара</a:t>
            </a:r>
            <a:r>
              <a:rPr lang="ru-RU" b="1" dirty="0" smtClean="0">
                <a:solidFill>
                  <a:srgbClr val="220D0C"/>
                </a:solidFill>
              </a:rPr>
              <a:t> – 2016 год</a:t>
            </a:r>
            <a:endParaRPr lang="ru-RU" b="1" dirty="0">
              <a:solidFill>
                <a:srgbClr val="220D0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2000240"/>
            <a:ext cx="50720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«Волшебный фонарь»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Рисунок 10" descr="https://upload.wikimedia.org/wikipedia/commons/thumb/f/f1/Magic_Lantern.jpg/220px-Magic_Lantern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357298"/>
            <a:ext cx="3143272" cy="35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85720" y="1285860"/>
            <a:ext cx="8858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0D0C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Различные конструкции "Волшебных фонарей"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20D0C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3" name="Рисунок 2" descr="http://i021.radikal.ru/0912/cc/bfff1c7a97ff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071678"/>
            <a:ext cx="2786082" cy="35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i022.radikal.ru/0912/4e/7bc2b67bda36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2143116"/>
            <a:ext cx="2714644" cy="3286148"/>
          </a:xfrm>
          <a:prstGeom prst="rect">
            <a:avLst/>
          </a:prstGeom>
          <a:noFill/>
          <a:ln>
            <a:noFill/>
          </a:ln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928794" y="5929330"/>
            <a:ext cx="5214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0D0C"/>
                </a:solidFill>
                <a:effectLst/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Простые конструкции с горелками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20D0C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285728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Началось торжественное шествие "Волшебного фонаря" по миру. Его усовершенствовали - вместо свечей стали использовать нефть, масло, а потом и электричество. </a:t>
            </a:r>
            <a:endParaRPr lang="ru-RU" dirty="0">
              <a:solidFill>
                <a:srgbClr val="220D0C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лшебный фонарь электрический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643182"/>
            <a:ext cx="3313121" cy="385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i020.radikal.ru/0912/48/af3db73294a7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500042"/>
            <a:ext cx="3143272" cy="4071966"/>
          </a:xfrm>
          <a:prstGeom prst="rect">
            <a:avLst/>
          </a:prstGeom>
          <a:noFill/>
          <a:ln>
            <a:noFill/>
          </a:ln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786182" y="785794"/>
            <a:ext cx="50006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0D0C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Изящный "Волшебный фонарь" в форме домика середина XIX века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20D0C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000100" y="5286389"/>
            <a:ext cx="3929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0D0C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Электрический "Волшебный фонарь"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20D0C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357166"/>
            <a:ext cx="5929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В Англии </a:t>
            </a:r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для 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волшебного фонаря были адаптированы 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«Робинзон Крузо», 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все произведения 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Шекспира, 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все 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произведения Вальтера Скотта.</a:t>
            </a:r>
            <a:endParaRPr lang="ru-RU" dirty="0">
              <a:solidFill>
                <a:srgbClr val="220D0C"/>
              </a:solidFill>
              <a:latin typeface="Franklin Gothic Medium" pitchFamily="34" charset="0"/>
            </a:endParaRPr>
          </a:p>
        </p:txBody>
      </p:sp>
      <p:pic>
        <p:nvPicPr>
          <p:cNvPr id="13316" name="Picture 4" descr="https://im0-tub-ru.yandex.net/i?id=a330063c186d7262ee57622fbcde8088&amp;n=33&amp;h=215&amp;w=1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2389944" cy="33240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im0-tub-ru.yandex.net/i?id=56652991531f2a4b1c348c601f4c4b32&amp;n=33&amp;h=215&amp;w=310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b="5128"/>
          <a:stretch>
            <a:fillRect/>
          </a:stretch>
        </p:blipFill>
        <p:spPr bwMode="auto">
          <a:xfrm>
            <a:off x="5143504" y="1428736"/>
            <a:ext cx="3736663" cy="26432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214942" y="4071942"/>
            <a:ext cx="37147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220D0C"/>
                </a:solidFill>
                <a:latin typeface="Franklin Gothic Medium" pitchFamily="34" charset="0"/>
              </a:rPr>
              <a:t>Уильям Шекспир</a:t>
            </a:r>
          </a:p>
          <a:p>
            <a:pPr algn="ctr"/>
            <a:r>
              <a:rPr lang="ru-RU" sz="1400" dirty="0" smtClean="0">
                <a:solidFill>
                  <a:srgbClr val="220D0C"/>
                </a:solidFill>
                <a:latin typeface="Franklin Gothic Medium" pitchFamily="34" charset="0"/>
              </a:rPr>
              <a:t>написал 37 пьес, 2 поэмы, 154 сонета</a:t>
            </a:r>
            <a:endParaRPr lang="ru-RU" sz="1400" dirty="0">
              <a:solidFill>
                <a:srgbClr val="220D0C"/>
              </a:solidFill>
              <a:latin typeface="Franklin Gothic Medium" pitchFamily="34" charset="0"/>
            </a:endParaRPr>
          </a:p>
        </p:txBody>
      </p:sp>
      <p:pic>
        <p:nvPicPr>
          <p:cNvPr id="7" name="Рисунок 6" descr="https://im1-tub-ru.yandex.net/i?id=02e465c4f66993a700454920ebcb741e&amp;n=33&amp;h=215&amp;w=327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9" y="3857628"/>
            <a:ext cx="3000396" cy="271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m0-tub-ru.yandex.net/i?id=004045b6611494294ea715fed5ca3964&amp;n=33&amp;h=215&amp;w=161"/>
          <p:cNvPicPr/>
          <p:nvPr/>
        </p:nvPicPr>
        <p:blipFill>
          <a:blip r:embed="rId5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857628"/>
            <a:ext cx="1966598" cy="2714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14290"/>
            <a:ext cx="835824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220D0C"/>
                </a:solidFill>
                <a:latin typeface="Franklin Gothic Medium" pitchFamily="34" charset="0"/>
              </a:rPr>
              <a:t>Слайды для "Волшебного фонаря" - адаптированная сказка "Золушка"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http://s16.radikal.ru/i190/0912/01/45abf61d39aa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714356"/>
            <a:ext cx="3786214" cy="278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50.radikal.ru/i129/0912/25/be2b7e88ebc5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643314"/>
            <a:ext cx="3786214" cy="300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44.radikal.ru/i105/0912/59/fb173c88a789.jpg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714752"/>
            <a:ext cx="3714776" cy="291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56.radikal.ru/i152/0912/5b/08fe1872aa33.jpg"/>
          <p:cNvPicPr/>
          <p:nvPr/>
        </p:nvPicPr>
        <p:blipFill>
          <a:blip r:embed="rId5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714356"/>
            <a:ext cx="3714776" cy="292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1-tub-ru.yandex.net/i?id=d8b4d49b127a43c1cec9e41900b782b4&amp;n=33&amp;h=215&amp;w=3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4250885" cy="32861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3438" y="214290"/>
            <a:ext cx="4286280" cy="321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Таким образом, тематика демонстрируемых через проектор изображений была самой разнообразной: развлекательной, политической, социальной, превратив тем самым волшебный фонарь в средство массовой информации.</a:t>
            </a:r>
          </a:p>
          <a:p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Сеансы волшебного фонаря сопровождались, как правило, пением и музыкой или комментировались лектором либо рассказчиком.</a:t>
            </a:r>
          </a:p>
        </p:txBody>
      </p:sp>
      <p:pic>
        <p:nvPicPr>
          <p:cNvPr id="4" name="Рисунок 3" descr="http://i043.radikal.ru/0912/33/b36bdffb6e40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14752"/>
            <a:ext cx="4197993" cy="2857520"/>
          </a:xfrm>
          <a:prstGeom prst="rect">
            <a:avLst/>
          </a:prstGeom>
          <a:noFill/>
          <a:ln>
            <a:noFill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42910" y="5000636"/>
            <a:ext cx="3571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0D0C"/>
                </a:solidFill>
                <a:effectLst/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Девочка и "Волшебный фонарь" Фото конца XIX  века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20D0C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6614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14942" y="1000108"/>
            <a:ext cx="35719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Изображения для проекционного аппарата «Волшебный 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фонарь</a:t>
            </a:r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» размещались на стеклянной основе, ручным или печатным образом. Поздние фотографические изображения были колорированы. В XIX в. демонстрировали отснятые в студиях с участием актёров иллюстрированные рассказы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. </a:t>
            </a:r>
          </a:p>
          <a:p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Таким образом, 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«Волшебный фонарь» </a:t>
            </a:r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является прототипом большинства 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проекционных устройств. И  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самое главное, 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«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Волшебный 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фонарь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» </a:t>
            </a:r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дал 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начало 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развитию </a:t>
            </a:r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кинематографа.</a:t>
            </a:r>
          </a:p>
          <a:p>
            <a:endParaRPr lang="ru-RU" dirty="0"/>
          </a:p>
        </p:txBody>
      </p:sp>
      <p:pic>
        <p:nvPicPr>
          <p:cNvPr id="4" name="Рисунок 3" descr="Волшебный фонарь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642918"/>
            <a:ext cx="4572032" cy="5643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500042"/>
            <a:ext cx="5238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220D0C"/>
                </a:solidFill>
                <a:latin typeface="Franklin Gothic Medium" pitchFamily="34" charset="0"/>
              </a:rPr>
              <a:t>Проекционные устройства </a:t>
            </a:r>
            <a:r>
              <a:rPr lang="ru-RU" sz="2400" dirty="0" smtClean="0">
                <a:solidFill>
                  <a:srgbClr val="220D0C"/>
                </a:solidFill>
                <a:latin typeface="Franklin Gothic Medium" pitchFamily="34" charset="0"/>
              </a:rPr>
              <a:t>XX </a:t>
            </a:r>
            <a:r>
              <a:rPr lang="ru-RU" sz="2400" dirty="0" smtClean="0">
                <a:solidFill>
                  <a:srgbClr val="220D0C"/>
                </a:solidFill>
                <a:latin typeface="Franklin Gothic Medium" pitchFamily="34" charset="0"/>
              </a:rPr>
              <a:t>века</a:t>
            </a:r>
            <a:endParaRPr lang="ru-RU" sz="2400" dirty="0">
              <a:solidFill>
                <a:srgbClr val="220D0C"/>
              </a:solidFill>
              <a:latin typeface="Franklin Gothic Medium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628" y="2285992"/>
            <a:ext cx="373807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0D0C"/>
                </a:solidFill>
                <a:effectLst/>
                <a:latin typeface="Franklin Gothic Medium" pitchFamily="34" charset="0"/>
                <a:ea typeface="Calibri" pitchFamily="34" charset="0"/>
                <a:cs typeface="Arial" pitchFamily="34" charset="0"/>
              </a:rPr>
              <a:t>В СССР выпускались диапроекторы «Этюд», «Свет», 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0D0C"/>
                </a:solidFill>
                <a:effectLst/>
                <a:latin typeface="Franklin Gothic Medium" pitchFamily="34" charset="0"/>
                <a:ea typeface="Calibri" pitchFamily="34" charset="0"/>
                <a:cs typeface="Arial" pitchFamily="34" charset="0"/>
              </a:rPr>
              <a:t>Свитязь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0D0C"/>
                </a:solidFill>
                <a:effectLst/>
                <a:latin typeface="Franklin Gothic Medium" pitchFamily="34" charset="0"/>
                <a:ea typeface="Calibri" pitchFamily="34" charset="0"/>
                <a:cs typeface="Arial" pitchFamily="34" charset="0"/>
              </a:rPr>
              <a:t>», «Альфа 35-50», «Экран», «Спутник», «Протон», «Лети» и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rgbClr val="220D0C"/>
                </a:solidFill>
                <a:effectLst/>
                <a:latin typeface="Franklin Gothic Medium" pitchFamily="34" charset="0"/>
                <a:ea typeface="Calibri" pitchFamily="34" charset="0"/>
                <a:cs typeface="Arial" pitchFamily="34" charset="0"/>
              </a:rPr>
              <a:t> другие.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0D0C"/>
                </a:solidFill>
                <a:effectLst/>
                <a:latin typeface="Franklin Gothic Medium" pitchFamily="34" charset="0"/>
                <a:ea typeface="Calibri" pitchFamily="34" charset="0"/>
                <a:cs typeface="Arial" pitchFamily="34" charset="0"/>
              </a:rPr>
              <a:t>Разновидность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0D0C"/>
                </a:solidFill>
                <a:effectLst/>
                <a:latin typeface="Franklin Gothic Medium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0D0C"/>
                </a:solidFill>
                <a:effectLst/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диапроекторов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0D0C"/>
                </a:solidFill>
                <a:effectLst/>
                <a:latin typeface="Franklin Gothic Medium" pitchFamily="34" charset="0"/>
                <a:ea typeface="Calibri" pitchFamily="34" charset="0"/>
                <a:cs typeface="Arial" pitchFamily="34" charset="0"/>
              </a:rPr>
              <a:t>, предназначенная для просмотра диафильмов, называется «фильмоскоп».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20D0C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4" name="Рисунок 3" descr="Диапроектор (фильмоскоп) – «Алоскоп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1142984"/>
            <a:ext cx="4429156" cy="43577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5929330"/>
            <a:ext cx="4344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Диапроектор (фильмоскоп) – «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Алоскоп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».</a:t>
            </a:r>
            <a:endParaRPr lang="ru-RU" dirty="0">
              <a:solidFill>
                <a:srgbClr val="220D0C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im0-tub-ru.yandex.net/i?id=21360433ccadf4c703150e6a75c708ad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785794"/>
            <a:ext cx="3143272" cy="2214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928662" y="214290"/>
            <a:ext cx="7000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strike="noStrike" cap="none" normalizeH="0" baseline="0" dirty="0" smtClean="0">
                <a:ln>
                  <a:noFill/>
                </a:ln>
                <a:solidFill>
                  <a:srgbClr val="220D0C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Фильмоскопы (диапроекторы) СССР</a:t>
            </a:r>
            <a:endParaRPr kumimoji="0" lang="ru-RU" sz="2400" i="0" strike="noStrike" cap="none" normalizeH="0" baseline="0" dirty="0" smtClean="0">
              <a:ln>
                <a:noFill/>
              </a:ln>
              <a:solidFill>
                <a:srgbClr val="220D0C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9" name="Рисунок 8" descr="Диапроектор (фильмоскоп) – «Зарница»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72066" y="857232"/>
            <a:ext cx="3148330" cy="221457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5357818" y="3143248"/>
            <a:ext cx="2708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Фильмоскоп «Зарница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». </a:t>
            </a:r>
            <a:endParaRPr lang="ru-RU" dirty="0">
              <a:solidFill>
                <a:srgbClr val="220D0C"/>
              </a:solidFill>
              <a:latin typeface="Franklin Gothic Medium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3000372"/>
            <a:ext cx="2161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Фильмоскоп «ФД 2»</a:t>
            </a:r>
            <a:endParaRPr lang="ru-RU" dirty="0">
              <a:solidFill>
                <a:srgbClr val="220D0C"/>
              </a:solidFill>
            </a:endParaRPr>
          </a:p>
        </p:txBody>
      </p:sp>
      <p:pic>
        <p:nvPicPr>
          <p:cNvPr id="14" name="Рисунок 13" descr="Диапроектор (фильмоскоп) – «Альфа 35-50»">
            <a:hlinkClick r:id="rId5" tgtFrame="&quot;_blank&quot;"/>
          </p:cNvPr>
          <p:cNvPicPr/>
          <p:nvPr/>
        </p:nvPicPr>
        <p:blipFill>
          <a:blip r:embed="rId6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71876"/>
            <a:ext cx="3470275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285720" y="5929330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Диапроектор (фильмоскоп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) 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«Альфа 35-50». </a:t>
            </a:r>
            <a:endParaRPr lang="ru-RU" dirty="0">
              <a:solidFill>
                <a:srgbClr val="220D0C"/>
              </a:solidFill>
              <a:latin typeface="Franklin Gothic Medium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86380" y="6000768"/>
            <a:ext cx="3007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Диапроектор (фильмоскоп) </a:t>
            </a:r>
            <a:endParaRPr lang="ru-RU" dirty="0" smtClean="0">
              <a:solidFill>
                <a:srgbClr val="220D0C"/>
              </a:solidFill>
              <a:latin typeface="Franklin Gothic Medium" pitchFamily="34" charset="0"/>
            </a:endParaRPr>
          </a:p>
          <a:p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 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«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ЛЭТИ-60 м 2»</a:t>
            </a:r>
            <a:endParaRPr lang="ru-RU" dirty="0">
              <a:solidFill>
                <a:srgbClr val="220D0C"/>
              </a:solidFill>
              <a:latin typeface="Franklin Gothic Medium" pitchFamily="34" charset="0"/>
            </a:endParaRPr>
          </a:p>
        </p:txBody>
      </p:sp>
      <p:pic>
        <p:nvPicPr>
          <p:cNvPr id="18" name="Picture 2" descr="https://im3-tub-ru.yandex.net/i?id=a6e443f168696bb781044cd9ce49cc74&amp;n=33&amp;h=215&amp;w=3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643314"/>
            <a:ext cx="3076575" cy="2047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3541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Franklin Gothic Medium" pitchFamily="34" charset="0"/>
              </a:rPr>
              <a:t>Носители </a:t>
            </a:r>
            <a:r>
              <a:rPr lang="ru-RU" sz="2400" dirty="0">
                <a:latin typeface="Franklin Gothic Medium" pitchFamily="34" charset="0"/>
              </a:rPr>
              <a:t>изображения для </a:t>
            </a:r>
            <a:r>
              <a:rPr lang="ru-RU" sz="2400" dirty="0" smtClean="0">
                <a:latin typeface="Franklin Gothic Medium" pitchFamily="34" charset="0"/>
              </a:rPr>
              <a:t>диапроектора (фильмоскопа)</a:t>
            </a:r>
            <a:endParaRPr lang="ru-RU" dirty="0">
              <a:latin typeface="Franklin Gothic Medium" pitchFamily="34" charset="0"/>
            </a:endParaRPr>
          </a:p>
        </p:txBody>
      </p:sp>
      <p:pic>
        <p:nvPicPr>
          <p:cNvPr id="3" name="Рисунок 2" descr="Glasrahmen offen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214422"/>
            <a:ext cx="3357586" cy="214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iapositive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071546"/>
            <a:ext cx="3786214" cy="5072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s://im3-tub-ru.yandex.net/i?id=f248841ee112352f0e07a0abb5485774&amp;n=33&amp;h=215&amp;w=3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500438"/>
            <a:ext cx="3314703" cy="2643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71670" y="1285860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Franklin Gothic Medium" pitchFamily="34" charset="0"/>
              </a:rPr>
              <a:t>Диапозитив</a:t>
            </a:r>
            <a:endParaRPr lang="ru-RU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6215082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Диафильм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.</a:t>
            </a:r>
            <a:endParaRPr lang="ru-RU" dirty="0">
              <a:solidFill>
                <a:srgbClr val="220D0C"/>
              </a:solidFill>
              <a:latin typeface="Franklin Gothic Medium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6143644"/>
            <a:ext cx="1003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Слайды </a:t>
            </a:r>
            <a:endParaRPr lang="ru-RU" dirty="0">
              <a:solidFill>
                <a:srgbClr val="220D0C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214290"/>
            <a:ext cx="53578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ДИАФИЛЬМ (от греч. </a:t>
            </a:r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dia</a:t>
            </a:r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 - приставка, здесь означающая переход от начала до конца), это короткометражный фильм, составленный из ряда позитивных изображений, объединённых общей тематикой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. </a:t>
            </a:r>
          </a:p>
          <a:p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В СССР диафильмы выпускались 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Студией</a:t>
            </a:r>
          </a:p>
          <a:p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 «Диафильм», 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основанной в 1930 г. в Москве. Также диафильмы производили студии в Ленинграде, 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Киеве, Грузии 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и Ташкенте. Тиражировали их и в Харькове, и в Рязани на кинокопировальных фабриках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.</a:t>
            </a:r>
            <a:endParaRPr lang="ru-RU" dirty="0">
              <a:solidFill>
                <a:srgbClr val="220D0C"/>
              </a:solidFill>
              <a:latin typeface="Franklin Gothic Medium" pitchFamily="34" charset="0"/>
            </a:endParaRPr>
          </a:p>
        </p:txBody>
      </p:sp>
      <p:pic>
        <p:nvPicPr>
          <p:cNvPr id="3" name="Рисунок 2" descr="https://upload.wikimedia.org/wikipedia/ru/thumb/1/1c/Diafilm_logo.jpg/220px-Diafilm_logo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3214710" cy="25003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2786058"/>
            <a:ext cx="3020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Franklin Gothic Medium" pitchFamily="34" charset="0"/>
              </a:rPr>
              <a:t>Логотип студии «Диафильм»</a:t>
            </a:r>
          </a:p>
        </p:txBody>
      </p:sp>
      <p:pic>
        <p:nvPicPr>
          <p:cNvPr id="6" name="Рисунок 5" descr="https://upload.wikimedia.org/wikipedia/commons/thumb/b/b2/DIAFILM_SET.jpg/220px-DIAFILM_SET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43570" y="3929066"/>
            <a:ext cx="3214710" cy="22145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3929066"/>
            <a:ext cx="52864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Советские диафильмы 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хранили в коробочках, берегли их от света, царапин, 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сгибания.</a:t>
            </a:r>
          </a:p>
          <a:p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С 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распространением бытовой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 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видеозаписи</a:t>
            </a:r>
          </a:p>
          <a:p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диафильмы 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практически вышли из употребления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.</a:t>
            </a:r>
            <a:endParaRPr lang="ru-RU" dirty="0" smtClean="0">
              <a:solidFill>
                <a:srgbClr val="220D0C"/>
              </a:solidFill>
              <a:latin typeface="Franklin Gothic Medium" pitchFamily="34" charset="0"/>
            </a:endParaRPr>
          </a:p>
          <a:p>
            <a:endParaRPr lang="ru-RU" dirty="0">
              <a:solidFill>
                <a:srgbClr val="220D0C"/>
              </a:solidFill>
              <a:latin typeface="Franklin Gothic Medium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143512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Однако в последнее время интерес к диафильмам снова вырос, и сейчас в Китае выпускают диапроекторы «Светлячок» и «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Реджио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», а в Белоруссии продолжается выпуск «Пеленг-500».</a:t>
            </a:r>
            <a:endParaRPr lang="ru-RU" dirty="0">
              <a:solidFill>
                <a:srgbClr val="220D0C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85728"/>
            <a:ext cx="864399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0D0C"/>
                </a:solidFill>
                <a:effectLst/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Жизнь идет очень быстро и вот уже несколько поколений жителей планеты с трудом могут представить себе время, когда не было кино,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0D0C"/>
                </a:solidFill>
                <a:effectLst/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телевидения. Но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0D0C"/>
                </a:solidFill>
                <a:effectLst/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люди всегда искали то, что сможет их развлечь и часто эти развлечения были похожи на сказку. Холодными вечерами под Рождество или на Новый Год, по случаю дней рождений во многих домах  оживало волшебство и это волшебство приносил в дом «Волшебный фонарь» - источник удовольствия на протяжении многих веков для молодых и пожилых, для бедных и богатых - удивительное устройство с таинственным и романтичным названием.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20D0C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3" name="Рисунок 2" descr="Волшебные фонари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2643182"/>
            <a:ext cx="7858180" cy="3929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785926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760000"/>
                </a:solidFill>
                <a:latin typeface="Comic Sans MS" pitchFamily="66" charset="0"/>
              </a:rPr>
              <a:t>СПАСИБО ЗА ВНИМАНИЕ!</a:t>
            </a:r>
            <a:endParaRPr lang="ru-RU" sz="4800" dirty="0">
              <a:solidFill>
                <a:srgbClr val="76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14810" y="1214422"/>
            <a:ext cx="47149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Первый проектор был изобретен в ХVII веке и носил название «волшебный фонарь».</a:t>
            </a:r>
          </a:p>
          <a:p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«Волшебный фонарь» </a:t>
            </a:r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 является </a:t>
            </a:r>
            <a:endParaRPr lang="ru-RU" dirty="0" smtClean="0">
              <a:solidFill>
                <a:srgbClr val="220D0C"/>
              </a:solidFill>
              <a:latin typeface="Franklin Gothic Medium" pitchFamily="34" charset="0"/>
            </a:endParaRPr>
          </a:p>
          <a:p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проекционным  аппаратом</a:t>
            </a:r>
            <a:r>
              <a:rPr lang="ru-RU" i="1" dirty="0">
                <a:solidFill>
                  <a:srgbClr val="220D0C"/>
                </a:solidFill>
                <a:latin typeface="Franklin Gothic Medium" pitchFamily="34" charset="0"/>
              </a:rPr>
              <a:t> </a:t>
            </a:r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и состоит из деревянного или металлического корпуса с отверстием и объективом. В корпусе размещён источник света. Изначально в корпус помещали свечу или лампаду, позднее 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— электрическую лампу</a:t>
            </a:r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. Изображения наносились на пластины из 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 стекла</a:t>
            </a:r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, которые обрамлялись в металлическую, деревянную или картонную раму. Через оптическую систему, а позднее линзу, изображения проецировались на стену через отверстие в лицевой части аппарата. От перегревания свечой или лампой корпус аппарата защищали кожухом.</a:t>
            </a:r>
          </a:p>
          <a:p>
            <a:endParaRPr lang="ru-RU" dirty="0">
              <a:latin typeface="Franklin Gothic Medium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290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220D0C"/>
                </a:solidFill>
                <a:latin typeface="Franklin Gothic Medium" pitchFamily="34" charset="0"/>
              </a:rPr>
              <a:t>История возникновения проекционных </a:t>
            </a:r>
            <a:r>
              <a:rPr lang="ru-RU" sz="2800" b="1" i="1" dirty="0" smtClean="0">
                <a:solidFill>
                  <a:srgbClr val="220D0C"/>
                </a:solidFill>
                <a:latin typeface="Franklin Gothic Medium" pitchFamily="34" charset="0"/>
              </a:rPr>
              <a:t>приборов</a:t>
            </a:r>
            <a:endParaRPr lang="ru-RU" sz="2800" i="1" dirty="0">
              <a:solidFill>
                <a:srgbClr val="220D0C"/>
              </a:solidFill>
              <a:latin typeface="Franklin Gothic Medium" pitchFamily="34" charset="0"/>
            </a:endParaRPr>
          </a:p>
        </p:txBody>
      </p:sp>
      <p:pic>
        <p:nvPicPr>
          <p:cNvPr id="5" name="Рисунок 4" descr="http://s43.radikal.ru/i100/0912/e5/85a7da51d2f1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0"/>
            <a:ext cx="3429024" cy="4857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чёт времени. Календарь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00042"/>
            <a:ext cx="5000660" cy="58579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286380" y="357167"/>
            <a:ext cx="364330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Изобретение «волшебного фонаря» принадлежит, вероятно, голландскому учёному </a:t>
            </a:r>
            <a:endParaRPr lang="ru-RU" dirty="0" smtClean="0">
              <a:solidFill>
                <a:srgbClr val="220D0C"/>
              </a:solidFill>
              <a:latin typeface="Franklin Gothic Medium" pitchFamily="34" charset="0"/>
            </a:endParaRPr>
          </a:p>
          <a:p>
            <a:r>
              <a:rPr lang="ru-RU" b="1" dirty="0" err="1" smtClean="0">
                <a:solidFill>
                  <a:srgbClr val="220D0C"/>
                </a:solidFill>
                <a:latin typeface="Franklin Gothic Medium" pitchFamily="34" charset="0"/>
              </a:rPr>
              <a:t>Христиану</a:t>
            </a:r>
            <a:r>
              <a:rPr lang="ru-RU" b="1" dirty="0" smtClean="0">
                <a:solidFill>
                  <a:srgbClr val="220D0C"/>
                </a:solidFill>
                <a:latin typeface="Franklin Gothic Medium" pitchFamily="34" charset="0"/>
              </a:rPr>
              <a:t> Гюйгенсу.</a:t>
            </a:r>
            <a:endParaRPr lang="ru-RU" b="1" dirty="0" smtClean="0">
              <a:solidFill>
                <a:srgbClr val="220D0C"/>
              </a:solidFill>
              <a:latin typeface="Franklin Gothic Medium" pitchFamily="34" charset="0"/>
            </a:endParaRPr>
          </a:p>
          <a:p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Первоначально «волшебный фонарь» служил для развлечения 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 принцев</a:t>
            </a:r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 и 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дворян. </a:t>
            </a:r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Однако вскоре он стал очень популярен и среди простого населения в городах Европы. Тематика демонстрируемых через диапроектор изображений была в основном развлекательной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. </a:t>
            </a:r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В раннем периоде использования фонаря устроители представлений скрывали фонарь от глаз зрителей. Образы проецировались на клубы 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дыма, </a:t>
            </a:r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стены или экраны и имели небольшой формат, из-за слабых 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источников света.</a:t>
            </a:r>
            <a:endParaRPr lang="ru-RU" dirty="0">
              <a:solidFill>
                <a:srgbClr val="220D0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440" y="332656"/>
            <a:ext cx="8395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Часто демонстраторы использовали так называемые «оптические ящики» на 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колесах. </a:t>
            </a:r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Их стены были сделаны из прозрачной материи, на которой и показывали картинки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.</a:t>
            </a:r>
          </a:p>
        </p:txBody>
      </p:sp>
      <p:pic>
        <p:nvPicPr>
          <p:cNvPr id="2052" name="Picture 4" descr="http://users.telenet.be/thomasweynants/images/fantasmagorie/prints/Lerebou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643050"/>
            <a:ext cx="3857652" cy="48577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sers.telenet.be/thomasweynants/images/fantasmagorie/prints/Molteni-projecting-Fantas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43050"/>
            <a:ext cx="4071966" cy="48577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76672"/>
            <a:ext cx="828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Скрывая фонарь и проецируя образы на клубы дыма, демонстраторы добивались эффекта присутствия в затемнённом зале светящихся 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фантасмагорий</a:t>
            </a:r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 (от 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греческого - призрак</a:t>
            </a:r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), что вызывало приступ 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страха</a:t>
            </a:r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 у 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зрителей </a:t>
            </a:r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и дало аппарату имя </a:t>
            </a:r>
            <a:r>
              <a:rPr lang="ru-RU" i="1" dirty="0">
                <a:solidFill>
                  <a:srgbClr val="220D0C"/>
                </a:solidFill>
                <a:latin typeface="Franklin Gothic Medium" pitchFamily="34" charset="0"/>
              </a:rPr>
              <a:t>«фонарь ужаса»</a:t>
            </a:r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.</a:t>
            </a:r>
          </a:p>
          <a:p>
            <a:endParaRPr lang="ru-RU" dirty="0">
              <a:solidFill>
                <a:srgbClr val="220D0C"/>
              </a:solidFill>
            </a:endParaRPr>
          </a:p>
        </p:txBody>
      </p:sp>
      <p:pic>
        <p:nvPicPr>
          <p:cNvPr id="3" name="Picture 2" descr="http://ts1.mm.bing.net/th?q=http%3A%2F%2Fwww.illuminati-news.com%2FArticles%2F175.ht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785926"/>
            <a:ext cx="8534752" cy="47648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102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3504" y="1000108"/>
            <a:ext cx="364332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Позднее бельгийский физик и фокусник </a:t>
            </a:r>
            <a:r>
              <a:rPr lang="ru-RU" b="1" dirty="0" smtClean="0">
                <a:solidFill>
                  <a:srgbClr val="220D0C"/>
                </a:solidFill>
                <a:latin typeface="Franklin Gothic Medium" pitchFamily="34" charset="0"/>
              </a:rPr>
              <a:t>Этьен Гаспар Робертсон</a:t>
            </a:r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 использовал особую подвижную конструкцию проектора — «фантаскоп» (phantascope), в котором размещались приспособления, позволяющие создавать примитивную 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анимацию изображения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. </a:t>
            </a:r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Волшебный фонарь был поставлен на колеса и мог бесшумно 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передвигаться </a:t>
            </a:r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по 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рельсам. </a:t>
            </a:r>
            <a:endParaRPr lang="ru-RU" dirty="0" smtClean="0">
              <a:solidFill>
                <a:srgbClr val="220D0C"/>
              </a:solidFill>
              <a:latin typeface="Franklin Gothic Medium" pitchFamily="34" charset="0"/>
            </a:endParaRPr>
          </a:p>
          <a:p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Робертсон демонстрировал свои фантасмагории на улицах Франции и в старом монастыре в городе Провансе. </a:t>
            </a:r>
          </a:p>
        </p:txBody>
      </p:sp>
      <p:pic>
        <p:nvPicPr>
          <p:cNvPr id="8194" name="Picture 2" descr="Этьен-Гаспар Робертс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500042"/>
            <a:ext cx="4357718" cy="5500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478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Робертсон с помощью волшебного фонаря имитировал вызывание призраков, показывал политические пьесы. Со своими представлениями Робертсон побывал и в России в городе 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Санкт - Петербурге.</a:t>
            </a:r>
            <a:endParaRPr lang="ru-RU" dirty="0">
              <a:solidFill>
                <a:srgbClr val="220D0C"/>
              </a:solidFill>
              <a:latin typeface="Franklin Gothic Medium" pitchFamily="34" charset="0"/>
            </a:endParaRPr>
          </a:p>
        </p:txBody>
      </p:sp>
      <p:pic>
        <p:nvPicPr>
          <p:cNvPr id="4" name="Picture 6" descr="http://www.magiclantern.org.uk/images/phanta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214422"/>
            <a:ext cx="8643998" cy="5429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43306" y="342964"/>
            <a:ext cx="51771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В 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конце </a:t>
            </a:r>
            <a:r>
              <a:rPr lang="en-US" dirty="0" smtClean="0">
                <a:solidFill>
                  <a:srgbClr val="220D0C"/>
                </a:solidFill>
                <a:latin typeface="Franklin Gothic Medium" pitchFamily="34" charset="0"/>
              </a:rPr>
              <a:t>XVIII 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века фонарь 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стали </a:t>
            </a:r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использоваться в 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 научных целях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.</a:t>
            </a:r>
          </a:p>
          <a:p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В 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1779 году</a:t>
            </a:r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 ученый </a:t>
            </a:r>
            <a:r>
              <a:rPr lang="ru-RU" b="1" dirty="0" smtClean="0">
                <a:solidFill>
                  <a:srgbClr val="220D0C"/>
                </a:solidFill>
                <a:latin typeface="Franklin Gothic Medium" pitchFamily="34" charset="0"/>
              </a:rPr>
              <a:t>Жан - Поль – Марат 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в </a:t>
            </a:r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своих выступлениях использовал  — вариант волшебного фонаря, «солнечный 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микроскоп</a:t>
            </a:r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», </a:t>
            </a:r>
            <a:endParaRPr lang="ru-RU" dirty="0" smtClean="0">
              <a:solidFill>
                <a:srgbClr val="220D0C"/>
              </a:solidFill>
              <a:latin typeface="Franklin Gothic Medium" pitchFamily="34" charset="0"/>
            </a:endParaRPr>
          </a:p>
          <a:p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который позволял проецировать предметы</a:t>
            </a:r>
          </a:p>
          <a:p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в </a:t>
            </a:r>
            <a:r>
              <a:rPr lang="ru-RU" dirty="0">
                <a:solidFill>
                  <a:srgbClr val="220D0C"/>
                </a:solidFill>
                <a:latin typeface="Franklin Gothic Medium" pitchFamily="34" charset="0"/>
              </a:rPr>
              <a:t>цвете и движении</a:t>
            </a:r>
            <a:r>
              <a:rPr lang="ru-RU" dirty="0" smtClean="0">
                <a:solidFill>
                  <a:srgbClr val="220D0C"/>
                </a:solidFill>
                <a:latin typeface="Franklin Gothic Medium" pitchFamily="34" charset="0"/>
              </a:rPr>
              <a:t>.</a:t>
            </a:r>
            <a:endParaRPr lang="ru-RU" dirty="0">
              <a:solidFill>
                <a:srgbClr val="220D0C"/>
              </a:solidFill>
            </a:endParaRPr>
          </a:p>
        </p:txBody>
      </p:sp>
      <p:pic>
        <p:nvPicPr>
          <p:cNvPr id="10248" name="Picture 8" descr="http://xn--d1ababeji4aplhbqk6k.xn--p1ai/vrachi/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124200" cy="3895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9146" y="4293096"/>
            <a:ext cx="3248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ЖАН-ПОЛЬ МАРАТ (1743-1793)</a:t>
            </a:r>
            <a:endParaRPr lang="ru-RU" dirty="0"/>
          </a:p>
        </p:txBody>
      </p:sp>
      <p:pic>
        <p:nvPicPr>
          <p:cNvPr id="9" name="Picture 2" descr="https://img-fotki.yandex.ru/get/3007/109816945.cb/0_ca570_79af615_X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448" y="2879679"/>
            <a:ext cx="5178270" cy="36456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393</Words>
  <Application>Microsoft Office PowerPoint</Application>
  <PresentationFormat>Экран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гыук</dc:creator>
  <cp:lastModifiedBy>гыук</cp:lastModifiedBy>
  <cp:revision>16</cp:revision>
  <dcterms:created xsi:type="dcterms:W3CDTF">2016-10-17T08:33:02Z</dcterms:created>
  <dcterms:modified xsi:type="dcterms:W3CDTF">2016-10-18T09:34:52Z</dcterms:modified>
</cp:coreProperties>
</file>