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6" r:id="rId3"/>
    <p:sldId id="260" r:id="rId4"/>
    <p:sldId id="280" r:id="rId5"/>
    <p:sldId id="277" r:id="rId6"/>
    <p:sldId id="278" r:id="rId7"/>
    <p:sldId id="279" r:id="rId8"/>
    <p:sldId id="258" r:id="rId9"/>
    <p:sldId id="259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82" r:id="rId23"/>
    <p:sldId id="274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7375E"/>
    <a:srgbClr val="000066"/>
    <a:srgbClr val="003399"/>
    <a:srgbClr val="000099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4" autoAdjust="0"/>
    <p:restoredTop sz="94660"/>
  </p:normalViewPr>
  <p:slideViewPr>
    <p:cSldViewPr>
      <p:cViewPr>
        <p:scale>
          <a:sx n="70" d="100"/>
          <a:sy n="70" d="100"/>
        </p:scale>
        <p:origin x="-111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A9CB-96F8-4119-8E69-9F46FBCDB20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F576D-AABC-45D8-954E-A6B08FBCC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07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F576D-AABC-45D8-954E-A6B08FBCCC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F576D-AABC-45D8-954E-A6B08FBCCC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4000" cy="1470025"/>
          </a:xfrm>
        </p:spPr>
        <p:txBody>
          <a:bodyPr/>
          <a:lstStyle>
            <a:lvl1pPr>
              <a:defRPr sz="4800" b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740000" cy="4248000"/>
          </a:xfrm>
        </p:spPr>
        <p:txBody>
          <a:bodyPr/>
          <a:lstStyle>
            <a:lvl2pPr marL="741600" indent="-284400">
              <a:defRPr/>
            </a:lvl2pPr>
            <a:lvl3pPr marL="1144800" indent="-230400"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108000" indent="0">
              <a:buNone/>
              <a:defRPr/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342000" indent="-342000">
              <a:buFont typeface="Wingdings" pitchFamily="2" charset="2"/>
              <a:buChar char="§"/>
              <a:defRPr/>
            </a:lvl1pPr>
            <a:lvl2pPr marL="741600" indent="-284400">
              <a:buFont typeface="Arial" pitchFamily="34" charset="0"/>
              <a:buChar char="•"/>
              <a:defRPr/>
            </a:lvl2pPr>
            <a:lvl3pPr marL="1144800" indent="-230400">
              <a:buFont typeface="Arial" pitchFamily="34" charset="0"/>
              <a:buChar char="-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424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692150"/>
            <a:ext cx="77390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4213" y="2027238"/>
            <a:ext cx="773906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50;&#1088;&#1086;&#1090;\1.wm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50;&#1088;&#1086;&#1090;\2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50;&#1088;&#1086;&#1090;\3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50;&#1088;&#1086;&#1090;\4.wm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665280"/>
          </a:xfrm>
        </p:spPr>
        <p:txBody>
          <a:bodyPr/>
          <a:lstStyle/>
          <a:p>
            <a:r>
              <a:rPr lang="ru-RU" sz="4400" b="1" dirty="0" smtClean="0">
                <a:latin typeface="Monotype Corsiva" pitchFamily="66" charset="0"/>
              </a:rPr>
              <a:t>Урок  Запуск проекта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4213" y="2643182"/>
            <a:ext cx="7704137" cy="359365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Технология. Обслуживающий труд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 5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6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Радужный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ХМАО-Югра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Ишкильдина Римма Хуснулловна</a:t>
            </a:r>
          </a:p>
          <a:p>
            <a:pPr algn="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71435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web-sovetnik.ru/wp-content/uploads/2014/01/vved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292895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Новая концепция бизнес-проект Бесплатные векторы"/>
          <p:cNvPicPr/>
          <p:nvPr/>
        </p:nvPicPr>
        <p:blipFill>
          <a:blip r:embed="rId3" cstate="print"/>
          <a:srcRect b="4239"/>
          <a:stretch>
            <a:fillRect/>
          </a:stretch>
        </p:blipFill>
        <p:spPr bwMode="auto">
          <a:xfrm>
            <a:off x="4644008" y="2276872"/>
            <a:ext cx="33988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764704"/>
            <a:ext cx="533893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Запуск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1435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259632" y="3573016"/>
            <a:ext cx="7098582" cy="3500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Скажи мне - и я забуду,       </a:t>
            </a:r>
          </a:p>
          <a:p>
            <a:pPr marL="342900" marR="0" lvl="0" indent="-3429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вовлеки меня – </a:t>
            </a: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я научусь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 descr="http://microstocker.com.ua/upload/image/fotos/big/763e1422faf296851729c7bfbbce3081.jpg"/>
          <p:cNvPicPr/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11651">
            <a:off x="748797" y="2183640"/>
            <a:ext cx="3797435" cy="277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500174"/>
            <a:ext cx="756084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Тема урока: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17375E"/>
              </a:solidFill>
              <a:latin typeface="Monotype Corsiva" pitchFamily="66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17375E"/>
                </a:solidFill>
                <a:latin typeface="Monotype Corsiva" pitchFamily="66" charset="0"/>
                <a:ea typeface="+mj-ea"/>
                <a:cs typeface="Arial" pitchFamily="34" charset="0"/>
              </a:rPr>
              <a:t>Запуск 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82167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27584" y="1484784"/>
            <a:ext cx="7686700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Организационно-подготовительный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1.1  Обоснование возникшей проблемы и потребности  (сформулировать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цель)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Что?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Для кого?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Почему? (Для чего?)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Цель: Разработать (спроектировать) 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изготовить…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92696"/>
            <a:ext cx="748883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этап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 выполнения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Содержимое 3" descr="Smiling little girl stock photo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66457"/>
            <a:ext cx="10715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25915"/>
            <a:ext cx="157163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appy cleaner stock pho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269" y="3794495"/>
            <a:ext cx="1680210" cy="224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oy Paining In Art Class stock phot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211" y="1036959"/>
            <a:ext cx="1207818" cy="176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raftsman at work stock phot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9664" y="796243"/>
            <a:ext cx="1488440" cy="224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amily preparing food in kitchen stock pho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4920" y="1196752"/>
            <a:ext cx="260064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89135907_large_M60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8473" y="4077072"/>
            <a:ext cx="1857388" cy="196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bestshow.nethouse.ru/static/img/0000/0001/3092/13092106.b2lajbbwmn.jpg?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8479" y="3580613"/>
            <a:ext cx="1594462" cy="21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shvey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1" y="3127007"/>
            <a:ext cx="2377262" cy="1601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shvey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1" y="3127006"/>
            <a:ext cx="2377262" cy="1601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fouruniform3211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556792"/>
            <a:ext cx="234632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fartyk_brezentovui_povara_prorezinenn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22726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f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03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28662" y="5157192"/>
            <a:ext cx="78621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52450" indent="-552450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Служит для защиты одежды от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620688"/>
            <a:ext cx="756084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17375E"/>
                </a:solidFill>
                <a:latin typeface="Monotype Corsiva" pitchFamily="66" charset="0"/>
                <a:ea typeface="+mj-ea"/>
                <a:cs typeface="Arial" pitchFamily="34" charset="0"/>
              </a:rPr>
              <a:t>Фартук-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19872" y="908720"/>
            <a:ext cx="756084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0066"/>
                </a:solidFill>
                <a:latin typeface="Monotype Corsiva" pitchFamily="66" charset="0"/>
                <a:ea typeface="+mj-ea"/>
                <a:cs typeface="Arial" pitchFamily="34" charset="0"/>
              </a:rPr>
              <a:t>с</a:t>
            </a:r>
            <a:r>
              <a:rPr lang="ru-RU" sz="4400" b="1" dirty="0" smtClean="0">
                <a:solidFill>
                  <a:srgbClr val="000066"/>
                </a:solidFill>
                <a:latin typeface="Monotype Corsiva" pitchFamily="66" charset="0"/>
                <a:ea typeface="+mj-ea"/>
                <a:cs typeface="Arial" pitchFamily="34" charset="0"/>
              </a:rPr>
              <a:t>пециальная одежда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28794" y="3071810"/>
            <a:ext cx="5143536" cy="714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По назначению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505200" y="1524000"/>
            <a:ext cx="1371600" cy="990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3352800" y="1524000"/>
            <a:ext cx="1524000" cy="1143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 flipV="1">
            <a:off x="4644008" y="2132856"/>
            <a:ext cx="0" cy="108012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" name="Рисунок 16" descr="http://bestshow.nethouse.ru/static/img/0000/0001/3092/13092106.b2lajbbwmn.jpg?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1594462" cy="21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134302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9" descr="89135907_large_M6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81128"/>
            <a:ext cx="148868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 descr="devushka-v-perednike-gotovit-na-kuhne-0001734038-preview"/>
          <p:cNvPicPr>
            <a:picLocks noChangeAspect="1" noChangeArrowheads="1"/>
          </p:cNvPicPr>
          <p:nvPr/>
        </p:nvPicPr>
        <p:blipFill>
          <a:blip r:embed="rId5" cstate="print"/>
          <a:srcRect l="4030" t="1559" r="15633" b="4646"/>
          <a:stretch>
            <a:fillRect/>
          </a:stretch>
        </p:blipFill>
        <p:spPr>
          <a:xfrm>
            <a:off x="928662" y="1214422"/>
            <a:ext cx="1500198" cy="228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://budennovsk.org/wp-content/uploads/2015/11/%D0%A4%D0%B0%D1%80%D1%82%D1%83%D0%BA.jpg"/>
          <p:cNvPicPr/>
          <p:nvPr/>
        </p:nvPicPr>
        <p:blipFill>
          <a:blip r:embed="rId6" cstate="print"/>
          <a:srcRect r="48818"/>
          <a:stretch>
            <a:fillRect/>
          </a:stretch>
        </p:blipFill>
        <p:spPr bwMode="auto">
          <a:xfrm>
            <a:off x="3995936" y="692696"/>
            <a:ext cx="150019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Line 21"/>
          <p:cNvSpPr>
            <a:spLocks noChangeShapeType="1"/>
          </p:cNvSpPr>
          <p:nvPr/>
        </p:nvSpPr>
        <p:spPr bwMode="auto">
          <a:xfrm flipH="1" flipV="1">
            <a:off x="2483768" y="2492896"/>
            <a:ext cx="2160240" cy="72008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644008" y="2276872"/>
            <a:ext cx="1944216" cy="93610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16016" y="3717032"/>
            <a:ext cx="1872208" cy="136815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4716016" y="3717032"/>
            <a:ext cx="0" cy="792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H="1">
            <a:off x="3433646" y="3717032"/>
            <a:ext cx="1282370" cy="86409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" name="Picture 6" descr="shvey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3" y="4113076"/>
            <a:ext cx="2697703" cy="181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491880" y="3140968"/>
            <a:ext cx="1512168" cy="13684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b="1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75856" y="3501008"/>
            <a:ext cx="1867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/>
              <a:t> 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Что?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004048" y="2852936"/>
            <a:ext cx="865188" cy="50323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51500" y="5084763"/>
            <a:ext cx="2278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500430" y="564357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чего?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187624" y="5085184"/>
            <a:ext cx="143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27584" y="4077072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71600" y="2564904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796136" y="2636912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Для кого?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156176" y="3933056"/>
            <a:ext cx="201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27584" y="692696"/>
            <a:ext cx="756084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1.2  Солнышко обдумывания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«Мозговая атака»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«Что я могу сделать своими руками»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076056" y="3788222"/>
            <a:ext cx="1080120" cy="36085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4860032" y="4437112"/>
            <a:ext cx="792088" cy="792088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283968" y="4581128"/>
            <a:ext cx="0" cy="1008112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2195736" y="3968650"/>
            <a:ext cx="1152128" cy="32444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2627784" y="4365104"/>
            <a:ext cx="1008112" cy="72008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2483768" y="2852936"/>
            <a:ext cx="864096" cy="504056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1" grpId="1"/>
      <p:bldP spid="12" grpId="0"/>
      <p:bldP spid="13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1340768"/>
            <a:ext cx="7992888" cy="48463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Организационно-подготовительный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1.1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Обоснование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возникшей проблемы и потребности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Что?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Для кого?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Почему?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Разработать (спроектировать) и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изготовить…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514350" marR="0" lvl="0" indent="-5143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Разработать и изготовить 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собственный 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фартук для работы на уроках технологии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92696"/>
            <a:ext cx="748883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этап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 выполнения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27584" y="1556792"/>
            <a:ext cx="7704856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Организационно-подготовительный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Эскизы вариантов, наглядных рисунков, чертежей.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Какой?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Подбор  материалов и инструментов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Из чего?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Чем?</a:t>
            </a:r>
          </a:p>
          <a:p>
            <a:pPr marL="514350" marR="0" lvl="0" indent="-5143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692696"/>
            <a:ext cx="748883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I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этап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 выполнения проекта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692696"/>
            <a:ext cx="8136904" cy="5544616"/>
            <a:chOff x="323528" y="692696"/>
            <a:chExt cx="8136904" cy="554461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83568" y="692696"/>
              <a:ext cx="7776864" cy="55446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Содержимое 3" descr="http://www.toppatterns.no/images/93571/900x600/M6476-6.gif"/>
            <p:cNvPicPr>
              <a:picLocks/>
            </p:cNvPicPr>
            <p:nvPr/>
          </p:nvPicPr>
          <p:blipFill>
            <a:blip r:embed="rId2" cstate="print"/>
            <a:srcRect l="14408" t="10362" r="14539" b="9703"/>
            <a:stretch>
              <a:fillRect/>
            </a:stretch>
          </p:blipFill>
          <p:spPr bwMode="auto">
            <a:xfrm>
              <a:off x="2771800" y="1484784"/>
              <a:ext cx="335758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chertegnik.ru/uploads/posts/2013-03/1363329341_0215-02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4293096"/>
              <a:ext cx="3929090" cy="166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323528" y="692696"/>
              <a:ext cx="80648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Эскизы  моделей фартуков</a:t>
              </a:r>
              <a:endPara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75928" y="692696"/>
            <a:ext cx="8064896" cy="5544616"/>
            <a:chOff x="475928" y="692696"/>
            <a:chExt cx="8064896" cy="554461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3568" y="692696"/>
              <a:ext cx="7776864" cy="55446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://img10.proshkolu.ru/content/media/pic/std/4000000/3661000/3660743-90f45c0db19964a4.jpg"/>
            <p:cNvPicPr/>
            <p:nvPr/>
          </p:nvPicPr>
          <p:blipFill>
            <a:blip r:embed="rId4" cstate="print"/>
            <a:srcRect t="3341" b="4883"/>
            <a:stretch>
              <a:fillRect/>
            </a:stretch>
          </p:blipFill>
          <p:spPr bwMode="auto">
            <a:xfrm>
              <a:off x="1475656" y="2132856"/>
              <a:ext cx="252028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s://im3-tub-ru.yandex.net/i?id=5b05efcec91faa78ec193a96e86e5ca5&amp;n=33&amp;h=190&amp;w=25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84" y="2204864"/>
              <a:ext cx="367240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475928" y="845096"/>
              <a:ext cx="80648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Чертеж  фартука</a:t>
              </a:r>
              <a:endParaRPr lang="ru-RU" sz="40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83568" y="692696"/>
            <a:ext cx="7776864" cy="5544616"/>
            <a:chOff x="683568" y="692696"/>
            <a:chExt cx="7776864" cy="55446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83568" y="692696"/>
              <a:ext cx="7776864" cy="55446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http://sew4home.com/images/articles/0298-apron_DSCN1885-2_b.jpg"/>
            <p:cNvPicPr/>
            <p:nvPr/>
          </p:nvPicPr>
          <p:blipFill>
            <a:blip r:embed="rId6" cstate="print"/>
            <a:srcRect l="21138"/>
            <a:stretch>
              <a:fillRect/>
            </a:stretch>
          </p:blipFill>
          <p:spPr bwMode="auto">
            <a:xfrm>
              <a:off x="3419872" y="2060848"/>
              <a:ext cx="2592288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рямоугольник 37"/>
            <p:cNvSpPr/>
            <p:nvPr/>
          </p:nvSpPr>
          <p:spPr>
            <a:xfrm>
              <a:off x="928662" y="980728"/>
              <a:ext cx="7429552" cy="85725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Материалы, инструменты и оборудование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pic>
          <p:nvPicPr>
            <p:cNvPr id="39" name="Рисунок 38" descr="http://www.fiaredecalcat.fredo.ro/fiare-de-calcat-cu-abur/fiare-de-calcat-cu-abur-5.jpg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85"/>
            <a:stretch>
              <a:fillRect/>
            </a:stretch>
          </p:blipFill>
          <p:spPr bwMode="auto">
            <a:xfrm>
              <a:off x="6444208" y="4149080"/>
              <a:ext cx="136815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Рисунок 39" descr="http://shov.com.ua/upload/iblock/f06/f06dc6e181740e4bf21a54a0513659e7.jpg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3789040"/>
              <a:ext cx="216024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https://www.colourbox.com/preview/3177660-project-conception-symbolic-human-figure-pushing-the-word-project-uphill.jpg"/>
          <p:cNvPicPr>
            <a:picLocks/>
          </p:cNvPicPr>
          <p:nvPr/>
        </p:nvPicPr>
        <p:blipFill>
          <a:blip r:embed="rId3" cstate="print"/>
          <a:srcRect l="20000" t="9531"/>
          <a:stretch>
            <a:fillRect/>
          </a:stretch>
        </p:blipFill>
        <p:spPr bwMode="auto">
          <a:xfrm>
            <a:off x="683568" y="3645024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75656" y="692696"/>
            <a:ext cx="65992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tx2"/>
                </a:solidFill>
              </a:rPr>
              <a:t>рrojektierung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type="body" idx="4294967295"/>
          </p:nvPr>
        </p:nvSpPr>
        <p:spPr>
          <a:xfrm>
            <a:off x="4714876" y="4714884"/>
            <a:ext cx="3571900" cy="12395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 или путь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создания проекта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1014" y="1772816"/>
            <a:ext cx="7245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ПРОЕКТИРОВАНИЕ</a:t>
            </a:r>
            <a:endParaRPr lang="ru-RU" sz="6000" b="1" cap="none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564904"/>
            <a:ext cx="5739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Планирование</a:t>
            </a:r>
            <a:endParaRPr lang="ru-RU" sz="80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714356"/>
            <a:ext cx="7816952" cy="59293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</a:t>
            </a:r>
            <a:endParaRPr lang="ru-RU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b="1" noProof="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1.3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Эскизы вариантов, наглядных рисунков, чертежей.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Какой?</a:t>
            </a:r>
          </a:p>
          <a:p>
            <a:pPr marL="457200" lvl="0" indent="-457200" eaLnBrk="0" hangingPunct="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-  Исследовать эскизы по форме, отделке,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цвету (с.160) </a:t>
            </a:r>
            <a:r>
              <a:rPr lang="ru-RU" sz="28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 нарисовать </a:t>
            </a: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модели   фартуков,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чтобы выбрать лучшую.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Научиться </a:t>
            </a:r>
            <a:r>
              <a:rPr lang="ru-RU" sz="28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строить чертеж фартука</a:t>
            </a: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48680"/>
            <a:ext cx="748883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4780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857232"/>
            <a:ext cx="7776864" cy="5030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Организационно-подготовительный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1.4  Подбор  материалов, инструментов и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оборудования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Из чего?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Чем?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Подобрать материалы, инструменты, оборудование.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548680"/>
            <a:ext cx="748883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Организационно-подготовительный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1.5 Организация рабочего места.</a:t>
            </a:r>
            <a:endParaRPr lang="ru-RU" sz="2800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spcBef>
                <a:spcPct val="20000"/>
              </a:spcBef>
              <a:buFontTx/>
              <a:buChar char="-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Где?</a:t>
            </a:r>
            <a:endParaRPr lang="ru-RU" sz="28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кабинете  технологии, где необходимо</a:t>
            </a:r>
          </a:p>
          <a:p>
            <a:pPr marL="514350" lvl="0" indent="-514350" eaLnBrk="0" hangingPunct="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соблюдать Правила ТБ при работе  с</a:t>
            </a:r>
          </a:p>
          <a:p>
            <a:pPr marL="514350" lvl="0" indent="-514350" eaLnBrk="0" hangingPunct="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иглами,  утюгом, на швейной  машине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91680" y="620688"/>
            <a:ext cx="714377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Проект-папка- сборник документов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2276872"/>
            <a:ext cx="7643838" cy="4143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Blip>
                <a:blip r:embed="rId2"/>
              </a:buBlip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17375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Солнышко обдумывания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Нарисовать эскизы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моделей фартуков (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Технология 5 кл.с.160)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Интернет, журналы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:\_Анимашки1\солнц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7145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Monotype Corsiva" pitchFamily="66" charset="0"/>
              </a:rPr>
              <a:t>Отметь у себя </a:t>
            </a:r>
            <a:r>
              <a:rPr lang="ru-RU" sz="4400" b="1" smtClean="0">
                <a:latin typeface="Monotype Corsiva" pitchFamily="66" charset="0"/>
              </a:rPr>
              <a:t>в тетради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500174"/>
            <a:ext cx="3600000" cy="47371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Было ли тебе интересно на уроке?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ли ты поняла или есть затруднения?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смайлик соответствует твоему настроению?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00760" y="1928802"/>
            <a:ext cx="1143008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уга 6"/>
          <p:cNvSpPr/>
          <p:nvPr/>
        </p:nvSpPr>
        <p:spPr>
          <a:xfrm rot="7976675">
            <a:off x="6118284" y="1832014"/>
            <a:ext cx="914400" cy="9144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98" y="3429000"/>
            <a:ext cx="1143008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357950" y="4143380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143636" y="4714884"/>
            <a:ext cx="1143008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>
            <a:off x="5786446" y="5500702"/>
            <a:ext cx="1214446" cy="1428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 flipV="1">
            <a:off x="6286512" y="2285992"/>
            <a:ext cx="142876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flipH="1" flipV="1">
            <a:off x="6715140" y="2285992"/>
            <a:ext cx="142876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 flipV="1">
            <a:off x="6357950" y="3786189"/>
            <a:ext cx="142876" cy="16859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H="1" flipV="1">
            <a:off x="6786578" y="3786190"/>
            <a:ext cx="142876" cy="16859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flipH="1">
            <a:off x="6429388" y="5072074"/>
            <a:ext cx="179073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H="1">
            <a:off x="6858016" y="5072074"/>
            <a:ext cx="179073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4400" b="1" dirty="0" smtClean="0">
                <a:latin typeface="Monotype Corsiva" pitchFamily="66" charset="0"/>
              </a:rPr>
              <a:t>Вспомним о  проекте: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99592" y="1700808"/>
            <a:ext cx="7239000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Что такое проект?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23558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99592" y="2636912"/>
            <a:ext cx="7992888" cy="216024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Какой путь я должен пройти для создания проекта?</a:t>
            </a:r>
            <a:endParaRPr lang="ru-RU" sz="28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85800"/>
            <a:ext cx="7848872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3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85800"/>
            <a:ext cx="770485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85800"/>
            <a:ext cx="777686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7884368" y="6237312"/>
            <a:ext cx="72008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85800"/>
            <a:ext cx="770485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53389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dirty="0" smtClean="0">
                <a:latin typeface="Monotype Corsiva" pitchFamily="66" charset="0"/>
              </a:rPr>
              <a:t>Проект – это…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5576" y="1052736"/>
            <a:ext cx="7992888" cy="5489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амостоятельная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творческая работа учащихся под руководством учителя.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 состоит из 2 частей: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теоретической и практической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933056"/>
            <a:ext cx="2160240" cy="233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в начало 9">
            <a:hlinkClick r:id="rId3" action="ppaction://hlinksldjump" highlightClick="1"/>
          </p:cNvPr>
          <p:cNvSpPr/>
          <p:nvPr/>
        </p:nvSpPr>
        <p:spPr>
          <a:xfrm>
            <a:off x="7236296" y="5517232"/>
            <a:ext cx="108012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3568" y="692696"/>
            <a:ext cx="7776864" cy="55446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2492896"/>
            <a:ext cx="2700359" cy="34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1484784"/>
            <a:ext cx="70977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Blip>
                <a:blip r:embed="rId3"/>
              </a:buBlip>
              <a:tabLst>
                <a:tab pos="685800" algn="l"/>
              </a:tabLst>
            </a:pPr>
            <a:r>
              <a:rPr lang="ru-RU" sz="2800" b="1" dirty="0">
                <a:solidFill>
                  <a:srgbClr val="333300"/>
                </a:solidFill>
                <a:cs typeface="Arial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проект я должен научиться формулировать тему, цель, задачи;</a:t>
            </a:r>
          </a:p>
          <a:p>
            <a:pPr eaLnBrk="1" hangingPunct="1">
              <a:buBlip>
                <a:blip r:embed="rId3"/>
              </a:buBlip>
              <a:tabLst>
                <a:tab pos="6858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увидеть реальную проблему своего исследования;</a:t>
            </a:r>
          </a:p>
          <a:p>
            <a:pPr eaLnBrk="1" hangingPunct="1">
              <a:buBlip>
                <a:blip r:embed="rId3"/>
              </a:buBlip>
              <a:tabLst>
                <a:tab pos="6858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оценить значимость результата деятельности;</a:t>
            </a:r>
          </a:p>
          <a:p>
            <a:pPr eaLnBrk="1" hangingPunct="1">
              <a:buBlip>
                <a:blip r:embed="rId3"/>
              </a:buBlip>
              <a:tabLst>
                <a:tab pos="6858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выработать умение самостоятельно и творчески действовать;</a:t>
            </a:r>
          </a:p>
          <a:p>
            <a:pPr eaLnBrk="1" hangingPunct="1">
              <a:buBlip>
                <a:blip r:embed="rId3"/>
              </a:buBlip>
              <a:tabLst>
                <a:tab pos="6858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оформить конечный результат работы.</a:t>
            </a:r>
          </a:p>
          <a:p>
            <a:pPr>
              <a:buFont typeface="Wingdings" pitchFamily="2" charset="2"/>
              <a:buChar char="§"/>
              <a:tabLst>
                <a:tab pos="685800" algn="l"/>
              </a:tabLst>
            </a:pPr>
            <a:endParaRPr lang="ru-RU" sz="20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7208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8883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dirty="0" smtClean="0">
                <a:latin typeface="Monotype Corsiva" pitchFamily="66" charset="0"/>
              </a:rPr>
              <a:t>Путь проектной деятельности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459</Words>
  <Application>Microsoft Office PowerPoint</Application>
  <PresentationFormat>Экран (4:3)</PresentationFormat>
  <Paragraphs>104</Paragraphs>
  <Slides>24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 Запуск проекта</vt:lpstr>
      <vt:lpstr>Слайд 2</vt:lpstr>
      <vt:lpstr> Вспомним о  проекте:</vt:lpstr>
      <vt:lpstr>Слайд 4</vt:lpstr>
      <vt:lpstr>Слайд 5</vt:lpstr>
      <vt:lpstr>Слайд 6</vt:lpstr>
      <vt:lpstr>Слайд 7</vt:lpstr>
      <vt:lpstr>Проект – это…</vt:lpstr>
      <vt:lpstr>Путь проектной деятельности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Отметь у себя в тетради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Римма</cp:lastModifiedBy>
  <cp:revision>59</cp:revision>
  <dcterms:created xsi:type="dcterms:W3CDTF">2011-07-06T07:21:00Z</dcterms:created>
  <dcterms:modified xsi:type="dcterms:W3CDTF">2016-10-26T16:36:49Z</dcterms:modified>
</cp:coreProperties>
</file>