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6" r:id="rId3"/>
    <p:sldId id="290" r:id="rId4"/>
    <p:sldId id="291" r:id="rId5"/>
    <p:sldId id="292" r:id="rId6"/>
    <p:sldId id="293" r:id="rId7"/>
    <p:sldId id="294" r:id="rId8"/>
    <p:sldId id="264" r:id="rId9"/>
    <p:sldId id="265" r:id="rId10"/>
    <p:sldId id="266" r:id="rId11"/>
    <p:sldId id="267" r:id="rId12"/>
    <p:sldId id="29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4" autoAdjust="0"/>
    <p:restoredTop sz="94660"/>
  </p:normalViewPr>
  <p:slideViewPr>
    <p:cSldViewPr>
      <p:cViewPr varScale="1">
        <p:scale>
          <a:sx n="65" d="100"/>
          <a:sy n="65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BB2D34-D165-4FB2-A8CE-85D6B2992A17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78C99F-16E4-46B6-ACEF-A9197525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1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.jpeg"/><Relationship Id="rId3" Type="http://schemas.openxmlformats.org/officeDocument/2006/relationships/audio" Target="../media/audio10.wav"/><Relationship Id="rId7" Type="http://schemas.openxmlformats.org/officeDocument/2006/relationships/image" Target="../media/image19.gi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jpeg"/><Relationship Id="rId5" Type="http://schemas.openxmlformats.org/officeDocument/2006/relationships/audio" Target="../media/audio8.wav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1.jpeg"/><Relationship Id="rId3" Type="http://schemas.openxmlformats.org/officeDocument/2006/relationships/audio" Target="../media/audio8.wav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10.wav"/><Relationship Id="rId11" Type="http://schemas.openxmlformats.org/officeDocument/2006/relationships/image" Target="../media/image20.jpeg"/><Relationship Id="rId5" Type="http://schemas.openxmlformats.org/officeDocument/2006/relationships/image" Target="../media/image19.gi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1.jpeg"/><Relationship Id="rId3" Type="http://schemas.openxmlformats.org/officeDocument/2006/relationships/audio" Target="../media/audio8.wav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10.wav"/><Relationship Id="rId11" Type="http://schemas.openxmlformats.org/officeDocument/2006/relationships/image" Target="../media/image20.jpeg"/><Relationship Id="rId5" Type="http://schemas.openxmlformats.org/officeDocument/2006/relationships/image" Target="../media/image19.gi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28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indoworld.ru/frames/birthday/800/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3212977"/>
            <a:ext cx="6912768" cy="50405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1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. На рыбалке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84324" y="908720"/>
            <a:ext cx="7175351" cy="94478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</a:t>
            </a:r>
            <a:b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для детей младшего школьного возраста</a:t>
            </a:r>
            <a:br>
              <a:rPr lang="ru-RU" sz="28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Терещук Е.Л.</a:t>
            </a: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  <a:endParaRPr lang="ru-RU" sz="20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669170"/>
            <a:ext cx="2918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2. Малыш и Карлсон</a:t>
            </a:r>
            <a:endParaRPr lang="ru-RU" sz="240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139568"/>
            <a:ext cx="3051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3. Мышонок и домик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1543" y="4636949"/>
            <a:ext cx="2363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4. Найди фигуру</a:t>
            </a:r>
            <a:endParaRPr lang="ru-RU" sz="240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1543" y="5156030"/>
            <a:ext cx="212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5. Реши задачу</a:t>
            </a:r>
            <a:endParaRPr lang="ru-RU" sz="240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4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96196" y="549821"/>
            <a:ext cx="7228681" cy="791617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srgbClr val="CC0066"/>
                </a:solidFill>
                <a:latin typeface="Arial" charset="0"/>
              </a:rPr>
              <a:t>Найди и покажи лишнюю фигуру</a:t>
            </a:r>
          </a:p>
        </p:txBody>
      </p:sp>
      <p:sp>
        <p:nvSpPr>
          <p:cNvPr id="4" name="Rectangle 7">
            <a:hlinkClick r:id="" action="ppaction://noaction">
              <a:snd r:embed="rId2" name="nДразнится.WAV"/>
            </a:hlinkClick>
          </p:cNvPr>
          <p:cNvSpPr>
            <a:spLocks noChangeArrowheads="1"/>
          </p:cNvSpPr>
          <p:nvPr/>
        </p:nvSpPr>
        <p:spPr bwMode="auto">
          <a:xfrm>
            <a:off x="971550" y="1484313"/>
            <a:ext cx="936625" cy="1008062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Rectangle 8">
            <a:hlinkClick r:id="" action="ppaction://noaction">
              <a:snd r:embed="rId3" name="nПродолжаем разговор.WAV"/>
            </a:hlinkClick>
          </p:cNvPr>
          <p:cNvSpPr>
            <a:spLocks noChangeArrowheads="1"/>
          </p:cNvSpPr>
          <p:nvPr/>
        </p:nvSpPr>
        <p:spPr bwMode="auto">
          <a:xfrm>
            <a:off x="2843213" y="2852738"/>
            <a:ext cx="1511300" cy="1008062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AutoShape 9">
            <a:hlinkClick r:id="" action="ppaction://noaction">
              <a:snd r:embed="rId4" name="nС ума сошёл.WAV"/>
            </a:hlinkClick>
          </p:cNvPr>
          <p:cNvSpPr>
            <a:spLocks noChangeArrowheads="1"/>
          </p:cNvSpPr>
          <p:nvPr/>
        </p:nvSpPr>
        <p:spPr bwMode="auto">
          <a:xfrm>
            <a:off x="5651500" y="1341438"/>
            <a:ext cx="1439863" cy="1295400"/>
          </a:xfrm>
          <a:prstGeom prst="parallelogram">
            <a:avLst>
              <a:gd name="adj" fmla="val 27788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AutoShape 10">
            <a:hlinkClick r:id="" action="ppaction://noaction">
              <a:snd r:embed="rId5" name="nФу.WAV"/>
            </a:hlinkClick>
          </p:cNvPr>
          <p:cNvSpPr>
            <a:spLocks noChangeArrowheads="1"/>
          </p:cNvSpPr>
          <p:nvPr/>
        </p:nvSpPr>
        <p:spPr bwMode="auto">
          <a:xfrm>
            <a:off x="1187450" y="4221163"/>
            <a:ext cx="1223963" cy="12969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AutoShape 12">
            <a:hlinkClick r:id="" action="ppaction://hlinkshowjump?jump=nextslide">
              <a:snd r:embed="rId6" name="nSET2.WAV"/>
            </a:hlinkClick>
          </p:cNvPr>
          <p:cNvSpPr>
            <a:spLocks noChangeArrowheads="1"/>
          </p:cNvSpPr>
          <p:nvPr/>
        </p:nvSpPr>
        <p:spPr bwMode="auto">
          <a:xfrm>
            <a:off x="4716463" y="3789363"/>
            <a:ext cx="1222375" cy="1655762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AutoShape 11">
            <a:hlinkClick r:id="" action="ppaction://noaction">
              <a:snd r:embed="rId7" name="nшалунишка.WAV"/>
            </a:hlinkClick>
          </p:cNvPr>
          <p:cNvSpPr>
            <a:spLocks noChangeArrowheads="1"/>
          </p:cNvSpPr>
          <p:nvPr/>
        </p:nvSpPr>
        <p:spPr bwMode="auto">
          <a:xfrm>
            <a:off x="6948488" y="2997200"/>
            <a:ext cx="1366837" cy="1944688"/>
          </a:xfrm>
          <a:prstGeom prst="diamond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4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42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charset="0"/>
              </a:rPr>
              <a:t>Лишний - треугольник. Остальные – четырехугольники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550" y="1484313"/>
            <a:ext cx="936625" cy="1008062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43213" y="2852738"/>
            <a:ext cx="1511300" cy="1008062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187450" y="4221163"/>
            <a:ext cx="1223963" cy="12969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651500" y="1341438"/>
            <a:ext cx="1439863" cy="1295400"/>
          </a:xfrm>
          <a:prstGeom prst="parallelogram">
            <a:avLst>
              <a:gd name="adj" fmla="val 27788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716463" y="3789363"/>
            <a:ext cx="1222375" cy="1655762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948488" y="2997200"/>
            <a:ext cx="1366837" cy="1944688"/>
          </a:xfrm>
          <a:prstGeom prst="diamond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5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900113" y="5589588"/>
            <a:ext cx="790575" cy="7921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7524750" y="5300663"/>
            <a:ext cx="1079500" cy="1081087"/>
          </a:xfrm>
          <a:prstGeom prst="octagon">
            <a:avLst>
              <a:gd name="adj" fmla="val 29287"/>
            </a:avLst>
          </a:prstGeom>
          <a:solidFill>
            <a:srgbClr val="FF99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 rot="10800000">
            <a:off x="539750" y="4149725"/>
            <a:ext cx="1728788" cy="10080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AutoShape 12">
            <a:hlinkClick r:id="" action="ppaction://hlinkshowjump?jump=nextslide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 rot="8094053">
            <a:off x="2555875" y="5589588"/>
            <a:ext cx="1800225" cy="1800225"/>
          </a:xfrm>
          <a:prstGeom prst="rtTriangl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Oval 13">
            <a:hlinkClick r:id="" action="ppaction://noaction">
              <a:snd r:embed="rId3" name="nДразнится.WAV"/>
            </a:hlinkClick>
          </p:cNvPr>
          <p:cNvSpPr>
            <a:spLocks noChangeArrowheads="1"/>
          </p:cNvSpPr>
          <p:nvPr/>
        </p:nvSpPr>
        <p:spPr bwMode="auto">
          <a:xfrm>
            <a:off x="2484438" y="2349500"/>
            <a:ext cx="1116012" cy="756444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FF66CC"/>
              </a:solidFill>
            </a:endParaRP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6383221" y="1169987"/>
            <a:ext cx="1871663" cy="1368425"/>
          </a:xfrm>
          <a:prstGeom prst="cube">
            <a:avLst>
              <a:gd name="adj" fmla="val 19194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AutoShape 15">
            <a:hlinkClick r:id="" action="ppaction://noaction">
              <a:snd r:embed="rId4" name="nшалунишка.WAV"/>
            </a:hlinkClick>
          </p:cNvPr>
          <p:cNvSpPr>
            <a:spLocks noChangeArrowheads="1"/>
          </p:cNvSpPr>
          <p:nvPr/>
        </p:nvSpPr>
        <p:spPr bwMode="auto">
          <a:xfrm>
            <a:off x="3899694" y="1268760"/>
            <a:ext cx="1800225" cy="1585913"/>
          </a:xfrm>
          <a:prstGeom prst="hexagon">
            <a:avLst>
              <a:gd name="adj" fmla="val 28378"/>
              <a:gd name="vf" fmla="val 11547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1295400" y="1417636"/>
            <a:ext cx="973138" cy="8731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5076825" y="3357563"/>
            <a:ext cx="1150938" cy="11525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2916238" y="3860800"/>
            <a:ext cx="1368425" cy="720725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66FF66"/>
              </a:solidFill>
            </a:endParaRPr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>
            <a:off x="395288" y="2538412"/>
            <a:ext cx="1368425" cy="1439863"/>
          </a:xfrm>
          <a:prstGeom prst="cube">
            <a:avLst>
              <a:gd name="adj" fmla="val 13699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3399FF"/>
              </a:solidFill>
            </a:endParaRP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5435600" y="5300663"/>
            <a:ext cx="1079500" cy="1008062"/>
          </a:xfrm>
          <a:prstGeom prst="cube">
            <a:avLst>
              <a:gd name="adj" fmla="val 13699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3399FF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971550" y="188912"/>
            <a:ext cx="7092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C0066"/>
                </a:solidFill>
              </a:rPr>
              <a:t>Найди фигуру синего цвета, большую и тонкую</a:t>
            </a:r>
          </a:p>
        </p:txBody>
      </p:sp>
      <p:sp>
        <p:nvSpPr>
          <p:cNvPr id="16" name="Oval 25">
            <a:hlinkClick r:id="" action="ppaction://noaction">
              <a:snd r:embed="rId3" name="nДразнится.WAV"/>
            </a:hlinkClick>
          </p:cNvPr>
          <p:cNvSpPr>
            <a:spLocks noChangeArrowheads="1"/>
          </p:cNvSpPr>
          <p:nvPr/>
        </p:nvSpPr>
        <p:spPr bwMode="auto">
          <a:xfrm>
            <a:off x="6876256" y="3105944"/>
            <a:ext cx="1872208" cy="1763215"/>
          </a:xfrm>
          <a:prstGeom prst="ellipse">
            <a:avLst/>
          </a:prstGeom>
          <a:solidFill>
            <a:srgbClr val="0000CC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1348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64704"/>
            <a:ext cx="7560840" cy="1080120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srgbClr val="CC0066"/>
                </a:solidFill>
                <a:latin typeface="Arial" charset="0"/>
              </a:rPr>
              <a:t>Эта фигура синего цвета, большая и тонкая</a:t>
            </a:r>
          </a:p>
          <a:p>
            <a:endParaRPr lang="ru-RU" dirty="0"/>
          </a:p>
        </p:txBody>
      </p:sp>
      <p:sp>
        <p:nvSpPr>
          <p:cNvPr id="4" name="AutoShape 5">
            <a:hlinkClick r:id="" action="ppaction://hlinkshowjump?jump=nextslide">
              <a:snd r:embed="rId2" name="SET2.WAV"/>
            </a:hlinkClick>
          </p:cNvPr>
          <p:cNvSpPr>
            <a:spLocks noChangeArrowheads="1"/>
          </p:cNvSpPr>
          <p:nvPr/>
        </p:nvSpPr>
        <p:spPr bwMode="auto">
          <a:xfrm rot="8094053">
            <a:off x="3419475" y="3068638"/>
            <a:ext cx="1800225" cy="1800225"/>
          </a:xfrm>
          <a:prstGeom prst="rtTriangl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2204864"/>
            <a:ext cx="6400800" cy="1761376"/>
          </a:xfrm>
        </p:spPr>
        <p:txBody>
          <a:bodyPr>
            <a:normAutofit/>
          </a:bodyPr>
          <a:lstStyle/>
          <a:p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Молодец!</a:t>
            </a:r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762000" cy="457200"/>
          </a:xfrm>
          <a:prstGeom prst="actionButtonHome">
            <a:avLst/>
          </a:prstGeom>
          <a:solidFill>
            <a:srgbClr val="66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1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1124744"/>
            <a:ext cx="6480720" cy="2448272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Мышонок и </a:t>
            </a:r>
          </a:p>
          <a:p>
            <a:pPr marL="45720" indent="0" algn="ctr">
              <a:buNone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домик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2" name="Picture 4" descr="Моё разноцветное счастье Тёпыч Фараонов и Корица Коровкина - Страница 237 - ФОРУМ О МЕЙН КУН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4785424" y="3617468"/>
            <a:ext cx="2431959" cy="30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ForwardNex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255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25272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400" b="1" dirty="0">
                <a:solidFill>
                  <a:srgbClr val="993366"/>
                </a:solidFill>
                <a:latin typeface="Arial" charset="0"/>
              </a:rPr>
              <a:t>Жил да был мышонок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32856"/>
            <a:ext cx="40324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993366"/>
                </a:solidFill>
                <a:latin typeface="Arial" charset="0"/>
              </a:rPr>
              <a:t>Сначала мышонок бездельничал,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993366"/>
                </a:solidFill>
                <a:latin typeface="Arial" charset="0"/>
              </a:rPr>
              <a:t>пока  все лесные  звери работали.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993366"/>
                </a:solidFill>
                <a:latin typeface="Arial" charset="0"/>
              </a:rPr>
              <a:t>А потом научился строить дома!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993366"/>
                </a:solidFill>
                <a:latin typeface="Arial" charset="0"/>
              </a:rPr>
              <a:t>И ему это очень понравилось.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826" y="2924944"/>
            <a:ext cx="2667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3">
            <a:hlinkClick r:id="" action="ppaction://hlinkshowjump?jump=nextslide" highlightClick="1">
              <a:snd r:embed="rId4" name="да.wav"/>
            </a:hlinkClick>
          </p:cNvPr>
          <p:cNvSpPr>
            <a:spLocks noChangeArrowheads="1"/>
          </p:cNvSpPr>
          <p:nvPr/>
        </p:nvSpPr>
        <p:spPr bwMode="auto">
          <a:xfrm>
            <a:off x="4320505" y="6273006"/>
            <a:ext cx="935038" cy="360363"/>
          </a:xfrm>
          <a:prstGeom prst="actionButtonBlank">
            <a:avLst/>
          </a:prstGeom>
          <a:solidFill>
            <a:srgbClr val="FFCC66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charset="0"/>
              </a:rPr>
              <a:t>пуск</a:t>
            </a:r>
          </a:p>
        </p:txBody>
      </p:sp>
    </p:spTree>
    <p:extLst>
      <p:ext uri="{BB962C8B-B14F-4D97-AF65-F5344CB8AC3E}">
        <p14:creationId xmlns:p14="http://schemas.microsoft.com/office/powerpoint/2010/main" xmlns="" val="35892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03424"/>
            <a:ext cx="87129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Выбирай цифру слева так, чтобы числа на каждом этаже составили число 3</a:t>
            </a:r>
          </a:p>
        </p:txBody>
      </p:sp>
      <p:graphicFrame>
        <p:nvGraphicFramePr>
          <p:cNvPr id="5" name="Объект 4">
            <a:hlinkClick r:id="" action="ppaction://noaction">
              <a:snd r:embed="rId3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9659741"/>
              </p:ext>
            </p:extLst>
          </p:nvPr>
        </p:nvGraphicFramePr>
        <p:xfrm>
          <a:off x="467544" y="1412776"/>
          <a:ext cx="349250" cy="496887"/>
        </p:xfrm>
        <a:graphic>
          <a:graphicData uri="http://schemas.openxmlformats.org/presentationml/2006/ole">
            <p:oleObj spid="_x0000_s4224" name="CorelDRAW" r:id="rId4" imgW="411840" imgH="586440" progId="">
              <p:embed/>
            </p:oleObj>
          </a:graphicData>
        </a:graphic>
      </p:graphicFrame>
      <p:graphicFrame>
        <p:nvGraphicFramePr>
          <p:cNvPr id="6" name="Объект 5">
            <a:hlinkClick r:id="" action="ppaction://hlinkshowjump?jump=nextslide">
              <a:snd r:embed="rId5" name="SET2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8495844"/>
              </p:ext>
            </p:extLst>
          </p:nvPr>
        </p:nvGraphicFramePr>
        <p:xfrm>
          <a:off x="467544" y="2492896"/>
          <a:ext cx="349250" cy="496887"/>
        </p:xfrm>
        <a:graphic>
          <a:graphicData uri="http://schemas.openxmlformats.org/presentationml/2006/ole">
            <p:oleObj spid="_x0000_s4225" name="CorelDRAW" r:id="rId6" imgW="411840" imgH="586440" progId="">
              <p:embed/>
            </p:oleObj>
          </a:graphicData>
        </a:graphic>
      </p:graphicFrame>
      <p:pic>
        <p:nvPicPr>
          <p:cNvPr id="7" name="Picture 15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806" y="1412776"/>
            <a:ext cx="865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782" y="2564904"/>
            <a:ext cx="8651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993" y="2564904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>
            <a:hlinkClick r:id="" action="ppaction://noaction">
              <a:snd r:embed="rId3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2657992"/>
              </p:ext>
            </p:extLst>
          </p:nvPr>
        </p:nvGraphicFramePr>
        <p:xfrm>
          <a:off x="467544" y="3429000"/>
          <a:ext cx="349250" cy="496887"/>
        </p:xfrm>
        <a:graphic>
          <a:graphicData uri="http://schemas.openxmlformats.org/presentationml/2006/ole">
            <p:oleObj spid="_x0000_s4226" name="CorelDRAW" r:id="rId8" imgW="411840" imgH="586440" progId="">
              <p:embed/>
            </p:oleObj>
          </a:graphicData>
        </a:graphic>
      </p:graphicFrame>
      <p:pic>
        <p:nvPicPr>
          <p:cNvPr id="11" name="Picture 17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783" y="3394075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39566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939" y="3664743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>
            <a:hlinkClick r:id="" action="ppaction://noaction">
              <a:snd r:embed="rId3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6683509"/>
              </p:ext>
            </p:extLst>
          </p:nvPr>
        </p:nvGraphicFramePr>
        <p:xfrm>
          <a:off x="467544" y="4437112"/>
          <a:ext cx="349250" cy="496888"/>
        </p:xfrm>
        <a:graphic>
          <a:graphicData uri="http://schemas.openxmlformats.org/presentationml/2006/ole">
            <p:oleObj spid="_x0000_s4227" name="CorelDRAW" r:id="rId9" imgW="411840" imgH="586440" progId="">
              <p:embed/>
            </p:oleObj>
          </a:graphicData>
        </a:graphic>
      </p:graphicFrame>
      <p:graphicFrame>
        <p:nvGraphicFramePr>
          <p:cNvPr id="15" name="Объект 14">
            <a:hlinkClick r:id="" action="ppaction://noaction">
              <a:snd r:embed="rId3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9744590"/>
              </p:ext>
            </p:extLst>
          </p:nvPr>
        </p:nvGraphicFramePr>
        <p:xfrm>
          <a:off x="467544" y="5665827"/>
          <a:ext cx="349250" cy="496888"/>
        </p:xfrm>
        <a:graphic>
          <a:graphicData uri="http://schemas.openxmlformats.org/presentationml/2006/ole">
            <p:oleObj spid="_x0000_s4228" name="CorelDRAW" r:id="rId10" imgW="411840" imgH="586440" progId="">
              <p:embed/>
            </p:oleObj>
          </a:graphicData>
        </a:graphic>
      </p:graphicFrame>
      <p:pic>
        <p:nvPicPr>
          <p:cNvPr id="16" name="Picture 22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846" y="4824738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509" y="4299822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824738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1214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185" y="5621378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4" y="5621378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507" y="6107391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347" y="6162715"/>
            <a:ext cx="8651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745" y="6107390"/>
            <a:ext cx="8651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6" descr="Дранка"/>
          <p:cNvSpPr>
            <a:spLocks noChangeArrowheads="1"/>
          </p:cNvSpPr>
          <p:nvPr/>
        </p:nvSpPr>
        <p:spPr bwMode="auto">
          <a:xfrm>
            <a:off x="4284519" y="819845"/>
            <a:ext cx="4105275" cy="1727200"/>
          </a:xfrm>
          <a:prstGeom prst="triangle">
            <a:avLst>
              <a:gd name="adj" fmla="val 50000"/>
            </a:avLst>
          </a:prstGeom>
          <a:pattFill prst="shingle">
            <a:fgClr>
              <a:srgbClr val="996633"/>
            </a:fgClr>
            <a:bgClr>
              <a:srgbClr val="FFFFFF"/>
            </a:bgClr>
          </a:pattFill>
          <a:ln w="9525">
            <a:miter lim="800000"/>
            <a:headEnd/>
            <a:tailEnd/>
          </a:ln>
          <a:effectLst/>
          <a:scene3d>
            <a:camera prst="legacyObliqueLef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3</a:t>
            </a:r>
          </a:p>
        </p:txBody>
      </p:sp>
      <p:sp>
        <p:nvSpPr>
          <p:cNvPr id="26" name="Rectangle 4" descr="Орех"/>
          <p:cNvSpPr>
            <a:spLocks noChangeArrowheads="1"/>
          </p:cNvSpPr>
          <p:nvPr/>
        </p:nvSpPr>
        <p:spPr bwMode="auto">
          <a:xfrm rot="5400000">
            <a:off x="4392711" y="2452967"/>
            <a:ext cx="3816350" cy="4033837"/>
          </a:xfrm>
          <a:prstGeom prst="rect">
            <a:avLst/>
          </a:prstGeom>
          <a:blipFill dpi="0" rotWithShape="1">
            <a:blip r:embed="rId11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3348038" y="5243513"/>
          <a:ext cx="5551487" cy="1614487"/>
        </p:xfrm>
        <a:graphic>
          <a:graphicData uri="http://schemas.openxmlformats.org/presentationml/2006/ole">
            <p:oleObj spid="_x0000_s4229" name="CorelDRAW" r:id="rId12" imgW="6557400" imgH="1906920" progId="">
              <p:embed/>
            </p:oleObj>
          </a:graphicData>
        </a:graphic>
      </p:graphicFrame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346450" y="2924175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346450" y="45085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8459788" y="29972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8459788" y="4581525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32" name="Rectangle 5" descr="Голубая тисненая бумага"/>
          <p:cNvSpPr>
            <a:spLocks noChangeArrowheads="1"/>
          </p:cNvSpPr>
          <p:nvPr/>
        </p:nvSpPr>
        <p:spPr bwMode="auto">
          <a:xfrm>
            <a:off x="4572000" y="2924175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3" name="Picture 10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8651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8" descr="Голубая тисненая бумага"/>
          <p:cNvSpPr>
            <a:spLocks noChangeArrowheads="1"/>
          </p:cNvSpPr>
          <p:nvPr/>
        </p:nvSpPr>
        <p:spPr bwMode="auto">
          <a:xfrm>
            <a:off x="4572000" y="4437063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5" name="Picture 33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652963"/>
            <a:ext cx="8651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4" descr="Mouse2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52963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7" descr="Голубая тисненая бумага"/>
          <p:cNvSpPr>
            <a:spLocks noChangeArrowheads="1"/>
          </p:cNvSpPr>
          <p:nvPr/>
        </p:nvSpPr>
        <p:spPr bwMode="auto">
          <a:xfrm>
            <a:off x="6443663" y="2924175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Rectangle 9" descr="Голубая тисненая бумага"/>
          <p:cNvSpPr>
            <a:spLocks noChangeArrowheads="1"/>
          </p:cNvSpPr>
          <p:nvPr/>
        </p:nvSpPr>
        <p:spPr bwMode="auto">
          <a:xfrm>
            <a:off x="6443663" y="4437063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7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969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Выбирай цифру слева так, чтобы числа на каждом этаже составили число 3</a:t>
            </a:r>
          </a:p>
        </p:txBody>
      </p:sp>
      <p:graphicFrame>
        <p:nvGraphicFramePr>
          <p:cNvPr id="5" name="Объект 4">
            <a:hlinkClick r:id="" action="ppaction://hlinkshowjump?jump=nextslide">
              <a:snd r:embed="rId3" name="SET2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8268079"/>
              </p:ext>
            </p:extLst>
          </p:nvPr>
        </p:nvGraphicFramePr>
        <p:xfrm>
          <a:off x="611560" y="1196752"/>
          <a:ext cx="349250" cy="496887"/>
        </p:xfrm>
        <a:graphic>
          <a:graphicData uri="http://schemas.openxmlformats.org/presentationml/2006/ole">
            <p:oleObj spid="_x0000_s5249" name="CorelDRAW" r:id="rId4" imgW="411840" imgH="586440" progId="">
              <p:embed/>
            </p:oleObj>
          </a:graphicData>
        </a:graphic>
      </p:graphicFrame>
      <p:pic>
        <p:nvPicPr>
          <p:cNvPr id="6" name="Picture 15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>
            <a:hlinkClick r:id="" action="ppaction://noaction">
              <a:snd r:embed="rId6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7507990"/>
              </p:ext>
            </p:extLst>
          </p:nvPr>
        </p:nvGraphicFramePr>
        <p:xfrm>
          <a:off x="611560" y="2204864"/>
          <a:ext cx="349250" cy="496887"/>
        </p:xfrm>
        <a:graphic>
          <a:graphicData uri="http://schemas.openxmlformats.org/presentationml/2006/ole">
            <p:oleObj spid="_x0000_s5250" name="CorelDRAW" r:id="rId7" imgW="411840" imgH="586440" progId="">
              <p:embed/>
            </p:oleObj>
          </a:graphicData>
        </a:graphic>
      </p:graphicFrame>
      <p:pic>
        <p:nvPicPr>
          <p:cNvPr id="9" name="Picture 11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219" y="2204864"/>
            <a:ext cx="8651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122" y="2219060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>
            <a:hlinkClick r:id="" action="ppaction://noaction">
              <a:snd r:embed="rId6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697935"/>
              </p:ext>
            </p:extLst>
          </p:nvPr>
        </p:nvGraphicFramePr>
        <p:xfrm>
          <a:off x="611560" y="3166368"/>
          <a:ext cx="349250" cy="496887"/>
        </p:xfrm>
        <a:graphic>
          <a:graphicData uri="http://schemas.openxmlformats.org/presentationml/2006/ole">
            <p:oleObj spid="_x0000_s5251" name="CorelDRAW" r:id="rId8" imgW="411840" imgH="586440" progId="">
              <p:embed/>
            </p:oleObj>
          </a:graphicData>
        </a:graphic>
      </p:graphicFrame>
      <p:pic>
        <p:nvPicPr>
          <p:cNvPr id="12" name="Picture 17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220" y="3123406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0407" y="3123405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393083"/>
            <a:ext cx="863600" cy="54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10">
            <a:hlinkClick r:id="" action="ppaction://noaction">
              <a:snd r:embed="rId6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1150729"/>
              </p:ext>
            </p:extLst>
          </p:nvPr>
        </p:nvGraphicFramePr>
        <p:xfrm>
          <a:off x="611560" y="4230935"/>
          <a:ext cx="349250" cy="496888"/>
        </p:xfrm>
        <a:graphic>
          <a:graphicData uri="http://schemas.openxmlformats.org/presentationml/2006/ole">
            <p:oleObj spid="_x0000_s5252" name="CorelDRAW" r:id="rId9" imgW="411840" imgH="586440" progId="">
              <p:embed/>
            </p:oleObj>
          </a:graphicData>
        </a:graphic>
      </p:graphicFrame>
      <p:pic>
        <p:nvPicPr>
          <p:cNvPr id="16" name="Picture 19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0711" y="4230935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0406" y="4240707"/>
            <a:ext cx="8651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0710" y="4782226"/>
            <a:ext cx="8651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0406" y="4782408"/>
            <a:ext cx="865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Объект 14">
            <a:hlinkClick r:id="" action="ppaction://noaction">
              <a:snd r:embed="rId6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2318643"/>
              </p:ext>
            </p:extLst>
          </p:nvPr>
        </p:nvGraphicFramePr>
        <p:xfrm>
          <a:off x="611560" y="5661248"/>
          <a:ext cx="349250" cy="496888"/>
        </p:xfrm>
        <a:graphic>
          <a:graphicData uri="http://schemas.openxmlformats.org/presentationml/2006/ole">
            <p:oleObj spid="_x0000_s5253" name="CorelDRAW" r:id="rId10" imgW="411840" imgH="586440" progId="">
              <p:embed/>
            </p:oleObj>
          </a:graphicData>
        </a:graphic>
      </p:graphicFrame>
      <p:pic>
        <p:nvPicPr>
          <p:cNvPr id="21" name="Picture 26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0711" y="5626634"/>
            <a:ext cx="865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601" y="5661025"/>
            <a:ext cx="8651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414" y="6139618"/>
            <a:ext cx="865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5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403" y="6139618"/>
            <a:ext cx="865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297" y="5931694"/>
            <a:ext cx="865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 descr="Орех"/>
          <p:cNvSpPr>
            <a:spLocks noChangeArrowheads="1"/>
          </p:cNvSpPr>
          <p:nvPr/>
        </p:nvSpPr>
        <p:spPr bwMode="auto">
          <a:xfrm rot="5400000">
            <a:off x="4320382" y="2096294"/>
            <a:ext cx="3816350" cy="4033837"/>
          </a:xfrm>
          <a:prstGeom prst="rect">
            <a:avLst/>
          </a:prstGeom>
          <a:blipFill dpi="0" rotWithShape="1">
            <a:blip r:embed="rId11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3348038" y="5243513"/>
          <a:ext cx="5551487" cy="1614487"/>
        </p:xfrm>
        <a:graphic>
          <a:graphicData uri="http://schemas.openxmlformats.org/presentationml/2006/ole">
            <p:oleObj spid="_x0000_s5254" name="CorelDRAW" r:id="rId12" imgW="6557400" imgH="1906920" progId="">
              <p:embed/>
            </p:oleObj>
          </a:graphicData>
        </a:graphic>
      </p:graphicFrame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346450" y="2924175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346450" y="45085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0" name="AutoShape 6" descr="Дранка"/>
          <p:cNvSpPr>
            <a:spLocks noChangeArrowheads="1"/>
          </p:cNvSpPr>
          <p:nvPr/>
        </p:nvSpPr>
        <p:spPr bwMode="auto">
          <a:xfrm>
            <a:off x="4138613" y="476250"/>
            <a:ext cx="4105275" cy="1727200"/>
          </a:xfrm>
          <a:prstGeom prst="triangle">
            <a:avLst>
              <a:gd name="adj" fmla="val 50000"/>
            </a:avLst>
          </a:prstGeom>
          <a:pattFill prst="shingle">
            <a:fgClr>
              <a:srgbClr val="996633"/>
            </a:fgClr>
            <a:bgClr>
              <a:srgbClr val="FFFFFF"/>
            </a:bgClr>
          </a:pattFill>
          <a:ln w="9525">
            <a:miter lim="800000"/>
            <a:headEnd/>
            <a:tailEnd/>
          </a:ln>
          <a:effectLst/>
          <a:scene3d>
            <a:camera prst="legacyObliqueLef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3</a:t>
            </a:r>
          </a:p>
        </p:txBody>
      </p:sp>
      <p:sp>
        <p:nvSpPr>
          <p:cNvPr id="31" name="Rectangle 5" descr="Голубая тисненая бумага"/>
          <p:cNvSpPr>
            <a:spLocks noChangeArrowheads="1"/>
          </p:cNvSpPr>
          <p:nvPr/>
        </p:nvSpPr>
        <p:spPr bwMode="auto">
          <a:xfrm>
            <a:off x="4572000" y="2924175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2" name="Picture 10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8651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8" descr="Голубая тисненая бумага"/>
          <p:cNvSpPr>
            <a:spLocks noChangeArrowheads="1"/>
          </p:cNvSpPr>
          <p:nvPr/>
        </p:nvSpPr>
        <p:spPr bwMode="auto">
          <a:xfrm>
            <a:off x="4572000" y="4437063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4" name="Picture 28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652963"/>
            <a:ext cx="8651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9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52963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7" descr="Голубая тисненая бумага"/>
          <p:cNvSpPr>
            <a:spLocks noChangeArrowheads="1"/>
          </p:cNvSpPr>
          <p:nvPr/>
        </p:nvSpPr>
        <p:spPr bwMode="auto">
          <a:xfrm>
            <a:off x="6443663" y="2924175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7" name="Picture 37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141663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8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41663"/>
            <a:ext cx="8651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8459788" y="29972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8459788" y="4581525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42" name="Rectangle 9" descr="Голубая тисненая бумага"/>
          <p:cNvSpPr>
            <a:spLocks noChangeArrowheads="1"/>
          </p:cNvSpPr>
          <p:nvPr/>
        </p:nvSpPr>
        <p:spPr bwMode="auto">
          <a:xfrm>
            <a:off x="6443663" y="4437063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78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64807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Выбирай цифру слева так, чтобы числа на каждом этаже составили число 3</a:t>
            </a:r>
            <a:br>
              <a:rPr lang="ru-RU" alt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Объект 3">
            <a:hlinkClick r:id="" action="ppaction://hlinkshowjump?jump=nextslide">
              <a:snd r:embed="rId3" name="SET2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7544267"/>
              </p:ext>
            </p:extLst>
          </p:nvPr>
        </p:nvGraphicFramePr>
        <p:xfrm>
          <a:off x="683568" y="1196752"/>
          <a:ext cx="349250" cy="496887"/>
        </p:xfrm>
        <a:graphic>
          <a:graphicData uri="http://schemas.openxmlformats.org/presentationml/2006/ole">
            <p:oleObj spid="_x0000_s6279" name="CorelDRAW" r:id="rId4" imgW="411840" imgH="586440" progId="">
              <p:embed/>
            </p:oleObj>
          </a:graphicData>
        </a:graphic>
      </p:graphicFrame>
      <p:pic>
        <p:nvPicPr>
          <p:cNvPr id="5" name="Picture 52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903" y="1225664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>
            <a:hlinkClick r:id="" action="ppaction://noaction">
              <a:snd r:embed="rId6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2507235"/>
              </p:ext>
            </p:extLst>
          </p:nvPr>
        </p:nvGraphicFramePr>
        <p:xfrm>
          <a:off x="683568" y="2132856"/>
          <a:ext cx="349250" cy="496887"/>
        </p:xfrm>
        <a:graphic>
          <a:graphicData uri="http://schemas.openxmlformats.org/presentationml/2006/ole">
            <p:oleObj spid="_x0000_s6280" name="CorelDRAW" r:id="rId7" imgW="411840" imgH="586440" progId="">
              <p:embed/>
            </p:oleObj>
          </a:graphicData>
        </a:graphic>
      </p:graphicFrame>
      <p:pic>
        <p:nvPicPr>
          <p:cNvPr id="7" name="Picture 48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45284"/>
            <a:ext cx="8651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9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5422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8">
            <a:hlinkClick r:id="" action="ppaction://noaction">
              <a:snd r:embed="rId6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2728014"/>
              </p:ext>
            </p:extLst>
          </p:nvPr>
        </p:nvGraphicFramePr>
        <p:xfrm>
          <a:off x="683568" y="2996952"/>
          <a:ext cx="349250" cy="496887"/>
        </p:xfrm>
        <a:graphic>
          <a:graphicData uri="http://schemas.openxmlformats.org/presentationml/2006/ole">
            <p:oleObj spid="_x0000_s6281" name="CorelDRAW" r:id="rId8" imgW="411840" imgH="586440" progId="">
              <p:embed/>
            </p:oleObj>
          </a:graphicData>
        </a:graphic>
      </p:graphicFrame>
      <p:pic>
        <p:nvPicPr>
          <p:cNvPr id="10" name="Picture 54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061569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4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820" y="3061570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5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26" y="3473773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Объект 12">
            <a:hlinkClick r:id="" action="ppaction://noaction">
              <a:snd r:embed="rId6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4309416"/>
              </p:ext>
            </p:extLst>
          </p:nvPr>
        </p:nvGraphicFramePr>
        <p:xfrm>
          <a:off x="755576" y="4221088"/>
          <a:ext cx="349250" cy="496888"/>
        </p:xfrm>
        <a:graphic>
          <a:graphicData uri="http://schemas.openxmlformats.org/presentationml/2006/ole">
            <p:oleObj spid="_x0000_s6282" name="CorelDRAW" r:id="rId9" imgW="411840" imgH="586440" progId="">
              <p:embed/>
            </p:oleObj>
          </a:graphicData>
        </a:graphic>
      </p:graphicFrame>
      <p:pic>
        <p:nvPicPr>
          <p:cNvPr id="14" name="Picture 56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163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7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820" y="4221163"/>
            <a:ext cx="8651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8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741291"/>
            <a:ext cx="8651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9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819" y="4741291"/>
            <a:ext cx="865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Объект 17">
            <a:hlinkClick r:id="" action="ppaction://noaction">
              <a:snd r:embed="rId6" name="USR_VIS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7247512"/>
              </p:ext>
            </p:extLst>
          </p:nvPr>
        </p:nvGraphicFramePr>
        <p:xfrm>
          <a:off x="755576" y="5620576"/>
          <a:ext cx="349250" cy="496888"/>
        </p:xfrm>
        <a:graphic>
          <a:graphicData uri="http://schemas.openxmlformats.org/presentationml/2006/ole">
            <p:oleObj spid="_x0000_s6283" name="CorelDRAW" r:id="rId10" imgW="411840" imgH="586440" progId="">
              <p:embed/>
            </p:oleObj>
          </a:graphicData>
        </a:graphic>
      </p:graphicFrame>
      <p:pic>
        <p:nvPicPr>
          <p:cNvPr id="19" name="Picture 63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188" y="5517232"/>
            <a:ext cx="865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4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821" y="5598351"/>
            <a:ext cx="8651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2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1737" y="5942273"/>
            <a:ext cx="865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0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525" y="6115675"/>
            <a:ext cx="865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1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254" y="6139689"/>
            <a:ext cx="8651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41" descr="Орех"/>
          <p:cNvSpPr>
            <a:spLocks noChangeArrowheads="1"/>
          </p:cNvSpPr>
          <p:nvPr/>
        </p:nvSpPr>
        <p:spPr bwMode="auto">
          <a:xfrm rot="5400000">
            <a:off x="4320382" y="2096294"/>
            <a:ext cx="3816350" cy="4033837"/>
          </a:xfrm>
          <a:prstGeom prst="rect">
            <a:avLst/>
          </a:prstGeom>
          <a:blipFill dpi="0" rotWithShape="1">
            <a:blip r:embed="rId11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3348038" y="5243513"/>
          <a:ext cx="5551487" cy="1614487"/>
        </p:xfrm>
        <a:graphic>
          <a:graphicData uri="http://schemas.openxmlformats.org/presentationml/2006/ole">
            <p:oleObj spid="_x0000_s6284" name="CorelDRAW" r:id="rId12" imgW="6557400" imgH="1906920" progId="">
              <p:embed/>
            </p:oleObj>
          </a:graphicData>
        </a:graphic>
      </p:graphicFrame>
      <p:sp>
        <p:nvSpPr>
          <p:cNvPr id="27" name="AutoShape 43" descr="Дранка"/>
          <p:cNvSpPr>
            <a:spLocks noChangeArrowheads="1"/>
          </p:cNvSpPr>
          <p:nvPr/>
        </p:nvSpPr>
        <p:spPr bwMode="auto">
          <a:xfrm>
            <a:off x="4138613" y="476250"/>
            <a:ext cx="4105275" cy="1727200"/>
          </a:xfrm>
          <a:prstGeom prst="triangle">
            <a:avLst>
              <a:gd name="adj" fmla="val 50000"/>
            </a:avLst>
          </a:prstGeom>
          <a:pattFill prst="shingle">
            <a:fgClr>
              <a:srgbClr val="996633"/>
            </a:fgClr>
            <a:bgClr>
              <a:srgbClr val="FFFFFF"/>
            </a:bgClr>
          </a:pattFill>
          <a:ln w="9525">
            <a:miter lim="800000"/>
            <a:headEnd/>
            <a:tailEnd/>
          </a:ln>
          <a:effectLst/>
          <a:scene3d>
            <a:camera prst="legacyObliqueLef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3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3346450" y="2924175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3346450" y="45085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8459788" y="29972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1" name="Text Box 68"/>
          <p:cNvSpPr txBox="1">
            <a:spLocks noChangeArrowheads="1"/>
          </p:cNvSpPr>
          <p:nvPr/>
        </p:nvSpPr>
        <p:spPr bwMode="auto">
          <a:xfrm>
            <a:off x="8459788" y="4581525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2" name="Rectangle 42" descr="Голубая тисненая бумага"/>
          <p:cNvSpPr>
            <a:spLocks noChangeArrowheads="1"/>
          </p:cNvSpPr>
          <p:nvPr/>
        </p:nvSpPr>
        <p:spPr bwMode="auto">
          <a:xfrm>
            <a:off x="4572000" y="2924175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3" name="Picture 47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8651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45" descr="Голубая тисненая бумага"/>
          <p:cNvSpPr>
            <a:spLocks noChangeArrowheads="1"/>
          </p:cNvSpPr>
          <p:nvPr/>
        </p:nvSpPr>
        <p:spPr bwMode="auto">
          <a:xfrm>
            <a:off x="4572000" y="4437063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5" name="Picture 65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652963"/>
            <a:ext cx="8651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6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52963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44" descr="Голубая тисненая бумага"/>
          <p:cNvSpPr>
            <a:spLocks noChangeArrowheads="1"/>
          </p:cNvSpPr>
          <p:nvPr/>
        </p:nvSpPr>
        <p:spPr bwMode="auto">
          <a:xfrm>
            <a:off x="6443663" y="2924175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8" name="Picture 74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141663"/>
            <a:ext cx="8651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5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41663"/>
            <a:ext cx="8651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46" descr="Голубая тисненая бумага"/>
          <p:cNvSpPr>
            <a:spLocks noChangeArrowheads="1"/>
          </p:cNvSpPr>
          <p:nvPr/>
        </p:nvSpPr>
        <p:spPr bwMode="auto">
          <a:xfrm>
            <a:off x="6443663" y="4437063"/>
            <a:ext cx="1368425" cy="8636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41" name="Picture 77" descr="Mouse2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24400"/>
            <a:ext cx="865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ForwardNex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224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61d700ca45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631776"/>
            <a:ext cx="71433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8800" b="1" i="0" u="none" strike="noStrike" kern="10" cap="none" spc="0" normalizeH="0" baseline="0" noProof="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Arial"/>
                <a:cs typeface="Arial"/>
              </a:rPr>
              <a:t>На рыбалке.</a:t>
            </a:r>
            <a:endParaRPr kumimoji="0" lang="ru-RU" sz="8800" b="1" i="0" u="none" strike="noStrike" kern="10" cap="none" spc="0" normalizeH="0" baseline="0" noProof="0" dirty="0">
              <a:ln w="222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14374" y="2576173"/>
            <a:ext cx="2722563" cy="3671888"/>
            <a:chOff x="82" y="1480"/>
            <a:chExt cx="1715" cy="2313"/>
          </a:xfrm>
        </p:grpSpPr>
        <p:pic>
          <p:nvPicPr>
            <p:cNvPr id="7" name="Picture 8" descr="guigu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" y="1480"/>
              <a:ext cx="1292" cy="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Рисунок1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976"/>
              <a:ext cx="505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3" descr="sd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391" y="4144623"/>
            <a:ext cx="18161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47522"/>
            <a:ext cx="6688137" cy="8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51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5" y="2420888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600" b="0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</a:rPr>
              <a:t>Здорово!</a:t>
            </a:r>
            <a:endParaRPr kumimoji="0" lang="ru-RU" sz="9600" b="0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/>
            </a:endParaRPr>
          </a:p>
        </p:txBody>
      </p:sp>
      <p:pic>
        <p:nvPicPr>
          <p:cNvPr id="5" name="Picture 4" descr="mult-pic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06800"/>
            <a:ext cx="197643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762000" cy="457200"/>
          </a:xfrm>
          <a:prstGeom prst="actionButtonHome">
            <a:avLst/>
          </a:prstGeom>
          <a:solidFill>
            <a:srgbClr val="66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7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39888" y="2420888"/>
            <a:ext cx="6400800" cy="219342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altLang="ru-RU" sz="6000" b="1" u="sng" kern="0" dirty="0">
                <a:solidFill>
                  <a:srgbClr val="FFC000"/>
                </a:solidFill>
                <a:latin typeface="Times New Roman"/>
              </a:rPr>
              <a:t>НАЙДИ ФИГУРУ</a:t>
            </a:r>
            <a:r>
              <a:rPr lang="ru-RU" altLang="ru-RU" sz="6000" b="1" u="sng" kern="0" dirty="0">
                <a:solidFill>
                  <a:srgbClr val="993300"/>
                </a:solidFill>
                <a:latin typeface="Times New Roman"/>
              </a:rPr>
              <a:t/>
            </a:r>
            <a:br>
              <a:rPr lang="ru-RU" altLang="ru-RU" sz="6000" b="1" u="sng" kern="0" dirty="0">
                <a:solidFill>
                  <a:srgbClr val="993300"/>
                </a:solidFill>
                <a:latin typeface="Times New Roman"/>
              </a:rPr>
            </a:br>
            <a:r>
              <a:rPr lang="ru-RU" altLang="ru-RU" sz="5400" kern="0" dirty="0">
                <a:solidFill>
                  <a:srgbClr val="009900"/>
                </a:solidFill>
                <a:latin typeface="Times New Roman"/>
              </a:rPr>
              <a:t>(развиваем логику)</a:t>
            </a:r>
            <a:endParaRPr lang="ru-RU" dirty="0"/>
          </a:p>
        </p:txBody>
      </p:sp>
      <p:sp>
        <p:nvSpPr>
          <p:cNvPr id="4" name="Rectangle 18"/>
          <p:cNvSpPr>
            <a:spLocks noChangeAspect="1" noChangeArrowheads="1"/>
          </p:cNvSpPr>
          <p:nvPr/>
        </p:nvSpPr>
        <p:spPr bwMode="auto">
          <a:xfrm>
            <a:off x="852674" y="421719"/>
            <a:ext cx="889000" cy="8905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326610" y="3501008"/>
            <a:ext cx="1066800" cy="949325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" name="Oval 20"/>
          <p:cNvSpPr>
            <a:spLocks noChangeAspect="1" noChangeArrowheads="1"/>
          </p:cNvSpPr>
          <p:nvPr/>
        </p:nvSpPr>
        <p:spPr bwMode="auto">
          <a:xfrm>
            <a:off x="2267744" y="379267"/>
            <a:ext cx="969962" cy="968375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Rectangle 21"/>
          <p:cNvSpPr>
            <a:spLocks noChangeAspect="1" noChangeArrowheads="1"/>
          </p:cNvSpPr>
          <p:nvPr/>
        </p:nvSpPr>
        <p:spPr bwMode="auto">
          <a:xfrm>
            <a:off x="1979712" y="5311440"/>
            <a:ext cx="889000" cy="8905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AutoShape 17">
            <a:hlinkClick r:id="" action="ppaction://hlinkshowjump?jump=nextslide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5724128" y="352364"/>
            <a:ext cx="1008063" cy="8969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Oval 22"/>
          <p:cNvSpPr>
            <a:spLocks noChangeAspect="1" noChangeArrowheads="1"/>
          </p:cNvSpPr>
          <p:nvPr/>
        </p:nvSpPr>
        <p:spPr bwMode="auto">
          <a:xfrm>
            <a:off x="7380312" y="382826"/>
            <a:ext cx="969962" cy="968375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" name="Rectangle 10"/>
          <p:cNvSpPr>
            <a:spLocks noChangeAspect="1" noChangeArrowheads="1"/>
          </p:cNvSpPr>
          <p:nvPr/>
        </p:nvSpPr>
        <p:spPr bwMode="auto">
          <a:xfrm>
            <a:off x="3950120" y="363044"/>
            <a:ext cx="889000" cy="8905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" name="Oval 26"/>
          <p:cNvSpPr>
            <a:spLocks noChangeAspect="1" noChangeArrowheads="1"/>
          </p:cNvSpPr>
          <p:nvPr/>
        </p:nvSpPr>
        <p:spPr bwMode="auto">
          <a:xfrm>
            <a:off x="3950120" y="4827252"/>
            <a:ext cx="969962" cy="968375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" name="AutoShape 24">
            <a:hlinkClick r:id="" action="ppaction://hlinkshowjump?jump=nextslide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5755213" y="5305090"/>
            <a:ext cx="1008063" cy="8969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7283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ForwardNex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632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2068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993300"/>
                </a:solidFill>
                <a:latin typeface="Verdana" pitchFamily="34" charset="0"/>
              </a:rPr>
              <a:t>Подумай хорошенько, какой фигуры не хватает? </a:t>
            </a:r>
          </a:p>
        </p:txBody>
      </p:sp>
      <p:graphicFrame>
        <p:nvGraphicFramePr>
          <p:cNvPr id="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5550570"/>
              </p:ext>
            </p:extLst>
          </p:nvPr>
        </p:nvGraphicFramePr>
        <p:xfrm>
          <a:off x="304800" y="1341438"/>
          <a:ext cx="6354763" cy="4984750"/>
        </p:xfrm>
        <a:graphic>
          <a:graphicData uri="http://schemas.openxmlformats.org/drawingml/2006/table">
            <a:tbl>
              <a:tblPr/>
              <a:tblGrid>
                <a:gridCol w="2117725"/>
                <a:gridCol w="2119313"/>
                <a:gridCol w="2117725"/>
              </a:tblGrid>
              <a:tr h="1660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63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60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2"/>
          <p:cNvSpPr>
            <a:spLocks noChangeAspect="1" noChangeArrowheads="1"/>
          </p:cNvSpPr>
          <p:nvPr/>
        </p:nvSpPr>
        <p:spPr bwMode="auto">
          <a:xfrm>
            <a:off x="900113" y="1557338"/>
            <a:ext cx="1000125" cy="1114425"/>
          </a:xfrm>
          <a:prstGeom prst="rect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Oval 61"/>
          <p:cNvSpPr>
            <a:spLocks noChangeAspect="1" noChangeArrowheads="1"/>
          </p:cNvSpPr>
          <p:nvPr/>
        </p:nvSpPr>
        <p:spPr bwMode="auto">
          <a:xfrm>
            <a:off x="2987675" y="1504950"/>
            <a:ext cx="1082675" cy="1203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5003800" y="1557338"/>
            <a:ext cx="1101725" cy="11223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" name="Oval 36"/>
          <p:cNvSpPr>
            <a:spLocks noChangeAspect="1" noChangeArrowheads="1"/>
          </p:cNvSpPr>
          <p:nvPr/>
        </p:nvSpPr>
        <p:spPr bwMode="auto">
          <a:xfrm>
            <a:off x="827088" y="3213100"/>
            <a:ext cx="1082675" cy="1203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2916238" y="3170238"/>
            <a:ext cx="1101725" cy="11223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" name="Rectangle 64"/>
          <p:cNvSpPr>
            <a:spLocks noChangeAspect="1" noChangeArrowheads="1"/>
          </p:cNvSpPr>
          <p:nvPr/>
        </p:nvSpPr>
        <p:spPr bwMode="auto">
          <a:xfrm>
            <a:off x="5148263" y="3141663"/>
            <a:ext cx="1000125" cy="1114425"/>
          </a:xfrm>
          <a:prstGeom prst="rect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755650" y="4868863"/>
            <a:ext cx="1101725" cy="11223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4" name="Rectangle 63"/>
          <p:cNvSpPr>
            <a:spLocks noChangeAspect="1" noChangeArrowheads="1"/>
          </p:cNvSpPr>
          <p:nvPr/>
        </p:nvSpPr>
        <p:spPr bwMode="auto">
          <a:xfrm>
            <a:off x="2987675" y="4868863"/>
            <a:ext cx="1000125" cy="1114425"/>
          </a:xfrm>
          <a:prstGeom prst="rect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5148263" y="5013325"/>
            <a:ext cx="10810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800" dirty="0">
                <a:solidFill>
                  <a:srgbClr val="FF330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6" name="Oval 67">
            <a:hlinkClick r:id="" action="ppaction://hlinkshowjump?jump=nextslide">
              <a:snd r:embed="rId2" name="applause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7451725" y="1484313"/>
            <a:ext cx="1082675" cy="1203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7" name="AutoShape 65">
            <a:hlinkClick r:id="" action="ppaction://noaction">
              <a:snd r:embed="rId3" name="подумай еще"/>
            </a:hlinkClick>
          </p:cNvPr>
          <p:cNvSpPr>
            <a:spLocks noChangeArrowheads="1"/>
          </p:cNvSpPr>
          <p:nvPr/>
        </p:nvSpPr>
        <p:spPr bwMode="auto">
          <a:xfrm>
            <a:off x="7380288" y="3284538"/>
            <a:ext cx="1101725" cy="11223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8" name="Rectangle 68">
            <a:hlinkClick r:id="" action="ppaction://noaction">
              <a:snd r:embed="rId4" name="нет"/>
            </a:hlinkClick>
          </p:cNvPr>
          <p:cNvSpPr>
            <a:spLocks noChangeAspect="1" noChangeArrowheads="1"/>
          </p:cNvSpPr>
          <p:nvPr/>
        </p:nvSpPr>
        <p:spPr bwMode="auto">
          <a:xfrm>
            <a:off x="7451725" y="5084763"/>
            <a:ext cx="1000125" cy="1114425"/>
          </a:xfrm>
          <a:prstGeom prst="rect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4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remove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7173416" cy="1113304"/>
          </a:xfrm>
        </p:spPr>
        <p:txBody>
          <a:bodyPr/>
          <a:lstStyle/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6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МОЛОДЕЦ!</a:t>
            </a:r>
          </a:p>
          <a:p>
            <a:endParaRPr lang="ru-RU" dirty="0"/>
          </a:p>
        </p:txBody>
      </p:sp>
      <p:graphicFrame>
        <p:nvGraphicFramePr>
          <p:cNvPr id="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2495318"/>
              </p:ext>
            </p:extLst>
          </p:nvPr>
        </p:nvGraphicFramePr>
        <p:xfrm>
          <a:off x="1403648" y="1556792"/>
          <a:ext cx="6426771" cy="4984750"/>
        </p:xfrm>
        <a:graphic>
          <a:graphicData uri="http://schemas.openxmlformats.org/drawingml/2006/table">
            <a:tbl>
              <a:tblPr/>
              <a:tblGrid>
                <a:gridCol w="2189733"/>
                <a:gridCol w="2119313"/>
                <a:gridCol w="2117725"/>
              </a:tblGrid>
              <a:tr h="1660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63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60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60"/>
          <p:cNvSpPr>
            <a:spLocks noChangeAspect="1" noChangeArrowheads="1"/>
          </p:cNvSpPr>
          <p:nvPr/>
        </p:nvSpPr>
        <p:spPr bwMode="auto">
          <a:xfrm>
            <a:off x="1979712" y="1844824"/>
            <a:ext cx="1000125" cy="1114425"/>
          </a:xfrm>
          <a:prstGeom prst="rect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" name="Oval 64"/>
          <p:cNvSpPr>
            <a:spLocks noChangeAspect="1" noChangeArrowheads="1"/>
          </p:cNvSpPr>
          <p:nvPr/>
        </p:nvSpPr>
        <p:spPr bwMode="auto">
          <a:xfrm>
            <a:off x="4067944" y="1844824"/>
            <a:ext cx="1154683" cy="1203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AutoShape 69"/>
          <p:cNvSpPr>
            <a:spLocks noChangeArrowheads="1"/>
          </p:cNvSpPr>
          <p:nvPr/>
        </p:nvSpPr>
        <p:spPr bwMode="auto">
          <a:xfrm>
            <a:off x="6156176" y="1832239"/>
            <a:ext cx="1101725" cy="11223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Oval 61"/>
          <p:cNvSpPr>
            <a:spLocks noChangeAspect="1" noChangeArrowheads="1"/>
          </p:cNvSpPr>
          <p:nvPr/>
        </p:nvSpPr>
        <p:spPr bwMode="auto">
          <a:xfrm>
            <a:off x="1897162" y="3429000"/>
            <a:ext cx="1234678" cy="1203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AutoShape 62"/>
          <p:cNvSpPr>
            <a:spLocks noChangeArrowheads="1"/>
          </p:cNvSpPr>
          <p:nvPr/>
        </p:nvSpPr>
        <p:spPr bwMode="auto">
          <a:xfrm>
            <a:off x="4162489" y="3429000"/>
            <a:ext cx="1101725" cy="11223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" name="Rectangle 66"/>
          <p:cNvSpPr>
            <a:spLocks noChangeAspect="1" noChangeArrowheads="1"/>
          </p:cNvSpPr>
          <p:nvPr/>
        </p:nvSpPr>
        <p:spPr bwMode="auto">
          <a:xfrm>
            <a:off x="6174270" y="3429000"/>
            <a:ext cx="1000125" cy="1114425"/>
          </a:xfrm>
          <a:prstGeom prst="rect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" name="AutoShape 63"/>
          <p:cNvSpPr>
            <a:spLocks noChangeArrowheads="1"/>
          </p:cNvSpPr>
          <p:nvPr/>
        </p:nvSpPr>
        <p:spPr bwMode="auto">
          <a:xfrm>
            <a:off x="1928911" y="5013176"/>
            <a:ext cx="1101725" cy="11223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" name="Rectangle 65"/>
          <p:cNvSpPr>
            <a:spLocks noChangeAspect="1" noChangeArrowheads="1"/>
          </p:cNvSpPr>
          <p:nvPr/>
        </p:nvSpPr>
        <p:spPr bwMode="auto">
          <a:xfrm>
            <a:off x="4145222" y="5123780"/>
            <a:ext cx="1000125" cy="1114425"/>
          </a:xfrm>
          <a:prstGeom prst="rect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Oval 67"/>
          <p:cNvSpPr>
            <a:spLocks noChangeAspect="1" noChangeArrowheads="1"/>
          </p:cNvSpPr>
          <p:nvPr/>
        </p:nvSpPr>
        <p:spPr bwMode="auto">
          <a:xfrm>
            <a:off x="6179312" y="5123780"/>
            <a:ext cx="1201000" cy="1203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11188" y="188913"/>
            <a:ext cx="574675" cy="731837"/>
          </a:xfrm>
          <a:prstGeom prst="star4">
            <a:avLst>
              <a:gd name="adj" fmla="val 8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" name="AutoShape 97"/>
          <p:cNvSpPr>
            <a:spLocks noChangeArrowheads="1"/>
          </p:cNvSpPr>
          <p:nvPr/>
        </p:nvSpPr>
        <p:spPr bwMode="auto">
          <a:xfrm>
            <a:off x="8172450" y="3644900"/>
            <a:ext cx="468313" cy="587375"/>
          </a:xfrm>
          <a:prstGeom prst="star4">
            <a:avLst>
              <a:gd name="adj" fmla="val 12500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50825" y="2565400"/>
            <a:ext cx="684213" cy="803275"/>
          </a:xfrm>
          <a:prstGeom prst="star4">
            <a:avLst>
              <a:gd name="adj" fmla="val 12500"/>
            </a:avLst>
          </a:prstGeom>
          <a:solidFill>
            <a:srgbClr val="CC00CC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8" name="AutoShape 95"/>
          <p:cNvSpPr>
            <a:spLocks noChangeArrowheads="1"/>
          </p:cNvSpPr>
          <p:nvPr/>
        </p:nvSpPr>
        <p:spPr bwMode="auto">
          <a:xfrm>
            <a:off x="323850" y="5445125"/>
            <a:ext cx="647700" cy="720725"/>
          </a:xfrm>
          <a:prstGeom prst="star4">
            <a:avLst>
              <a:gd name="adj" fmla="val 12500"/>
            </a:avLst>
          </a:prstGeom>
          <a:solidFill>
            <a:srgbClr val="FFCC6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9" name="AutoShape 98"/>
          <p:cNvSpPr>
            <a:spLocks noChangeArrowheads="1"/>
          </p:cNvSpPr>
          <p:nvPr/>
        </p:nvSpPr>
        <p:spPr bwMode="auto">
          <a:xfrm>
            <a:off x="8196043" y="920750"/>
            <a:ext cx="468312" cy="587375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0" name="AutoShape 96"/>
          <p:cNvSpPr>
            <a:spLocks noChangeArrowheads="1"/>
          </p:cNvSpPr>
          <p:nvPr/>
        </p:nvSpPr>
        <p:spPr bwMode="auto">
          <a:xfrm>
            <a:off x="8136731" y="5590603"/>
            <a:ext cx="503238" cy="660400"/>
          </a:xfrm>
          <a:prstGeom prst="star4">
            <a:avLst>
              <a:gd name="adj" fmla="val 12500"/>
            </a:avLst>
          </a:prstGeom>
          <a:solidFill>
            <a:srgbClr val="CC00CC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762000" cy="457200"/>
          </a:xfrm>
          <a:prstGeom prst="actionButtonHome">
            <a:avLst/>
          </a:prstGeom>
          <a:solidFill>
            <a:srgbClr val="66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5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ru-RU" altLang="ru-RU" sz="3200" b="0" kern="0" dirty="0">
                <a:solidFill>
                  <a:srgbClr val="000000"/>
                </a:solidFill>
                <a:effectLst/>
                <a:latin typeface="Tahoma"/>
              </a:rPr>
              <a:t>Для ответа на вопросы щелкай мышкой по номеру вопроса.</a:t>
            </a:r>
            <a:br>
              <a:rPr lang="ru-RU" altLang="ru-RU" sz="3200" b="0" kern="0" dirty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altLang="ru-RU" sz="3200" b="0" kern="0" dirty="0">
                <a:solidFill>
                  <a:srgbClr val="000000"/>
                </a:solidFill>
                <a:effectLst/>
                <a:latin typeface="Tahoma"/>
              </a:rPr>
              <a:t>Кнопка </a:t>
            </a:r>
            <a:r>
              <a:rPr lang="ru-RU" altLang="ru-RU" sz="3200" b="0" kern="0" dirty="0" smtClean="0">
                <a:solidFill>
                  <a:srgbClr val="000000"/>
                </a:solidFill>
                <a:effectLst/>
                <a:latin typeface="Tahoma"/>
              </a:rPr>
              <a:t/>
            </a:r>
            <a:br>
              <a:rPr lang="ru-RU" altLang="ru-RU" sz="3200" b="0" kern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altLang="ru-RU" sz="3200" b="0" kern="0" dirty="0" smtClean="0">
                <a:solidFill>
                  <a:srgbClr val="333399"/>
                </a:solidFill>
                <a:effectLst/>
                <a:latin typeface="Tahoma"/>
              </a:rPr>
              <a:t>Дальше</a:t>
            </a:r>
            <a:r>
              <a:rPr lang="en-US" altLang="ru-RU" sz="3200" b="0" kern="0" dirty="0">
                <a:solidFill>
                  <a:srgbClr val="333399"/>
                </a:solidFill>
                <a:effectLst/>
                <a:latin typeface="Tahoma"/>
              </a:rPr>
              <a:t>!</a:t>
            </a:r>
            <a:r>
              <a:rPr lang="en-US" altLang="ru-RU" sz="3200" b="0" kern="0" dirty="0">
                <a:solidFill>
                  <a:srgbClr val="000000"/>
                </a:solidFill>
                <a:effectLst/>
                <a:latin typeface="Tahoma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268760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Реши</a:t>
            </a:r>
            <a:r>
              <a:rPr kumimoji="0" lang="ru-RU" sz="8800" b="1" i="0" u="none" strike="noStrike" kern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 задачу</a:t>
            </a:r>
            <a:endParaRPr kumimoji="0" lang="ru-RU" sz="8800" b="1" i="0" u="none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</a:endParaRPr>
          </a:p>
        </p:txBody>
      </p:sp>
      <p:sp>
        <p:nvSpPr>
          <p:cNvPr id="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580112" y="4509120"/>
            <a:ext cx="838200" cy="838200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0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тарелке 7 пирожков с джемом и 2 с творогом. Сколько всего пирожков на тарелке?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99"/>
          <a:stretch>
            <a:fillRect/>
          </a:stretch>
        </p:blipFill>
        <p:spPr bwMode="auto">
          <a:xfrm>
            <a:off x="1000125" y="2643188"/>
            <a:ext cx="23574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key0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928813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key02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09874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key03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2862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378" y="1834356"/>
            <a:ext cx="706437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64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25272"/>
          </a:xfrm>
        </p:spPr>
        <p:txBody>
          <a:bodyPr/>
          <a:lstStyle/>
          <a:p>
            <a:pPr algn="ctr"/>
            <a:r>
              <a:rPr lang="ru-RU" altLang="ru-RU" sz="4400" b="1" kern="0" dirty="0">
                <a:solidFill>
                  <a:srgbClr val="333399"/>
                </a:solidFill>
                <a:latin typeface="Tahoma"/>
              </a:rPr>
              <a:t>Правильно</a:t>
            </a:r>
            <a:r>
              <a:rPr lang="en-US" altLang="ru-RU" sz="4400" b="1" kern="0" dirty="0">
                <a:solidFill>
                  <a:srgbClr val="333399"/>
                </a:solidFill>
                <a:latin typeface="Tahoma"/>
              </a:rPr>
              <a:t>!</a:t>
            </a:r>
            <a:endParaRPr lang="ru-RU" b="1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43808" y="1579563"/>
            <a:ext cx="6019800" cy="461962"/>
          </a:xfrm>
          <a:prstGeom prst="rect">
            <a:avLst/>
          </a:prstGeom>
          <a:solidFill>
            <a:srgbClr val="FFEFD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9 пирожков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1" y="2951947"/>
            <a:ext cx="4103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</a:rPr>
              <a:t>Вот тебе орешек от бельчонка </a:t>
            </a:r>
            <a:r>
              <a:rPr kumimoji="0" lang="ru-RU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</a:rPr>
              <a:t>Тимми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9640228"/>
              </p:ext>
            </p:extLst>
          </p:nvPr>
        </p:nvGraphicFramePr>
        <p:xfrm>
          <a:off x="395536" y="2564904"/>
          <a:ext cx="4101813" cy="3438078"/>
        </p:xfrm>
        <a:graphic>
          <a:graphicData uri="http://schemas.openxmlformats.org/presentationml/2006/ole">
            <p:oleObj spid="_x0000_s22549" name="Photo Editor Photo" r:id="rId3" imgW="3648584" imgH="3057143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08104" y="5373216"/>
            <a:ext cx="1555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333399"/>
                </a:solidFill>
                <a:latin typeface="Tahoma" pitchFamily="34" charset="0"/>
              </a:rPr>
              <a:t>Дальше</a:t>
            </a:r>
            <a:r>
              <a:rPr lang="en-US" altLang="ru-RU" sz="2400" b="1" dirty="0">
                <a:solidFill>
                  <a:srgbClr val="333399"/>
                </a:solidFill>
                <a:latin typeface="Tahoma" pitchFamily="34" charset="0"/>
              </a:rPr>
              <a:t>!</a:t>
            </a:r>
            <a:endParaRPr lang="ru-RU" altLang="ru-RU" sz="2400" b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6296" y="5184948"/>
            <a:ext cx="838200" cy="838200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5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424936" cy="1905392"/>
          </a:xfrm>
        </p:spPr>
        <p:txBody>
          <a:bodyPr/>
          <a:lstStyle/>
          <a:p>
            <a:pPr marL="45720" indent="0" algn="just">
              <a:buNone/>
            </a:pPr>
            <a:r>
              <a:rPr lang="ru-RU" altLang="ru-RU" sz="28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Из сада принесли 10 стаканов с ягодами. Среди них 6 стаканов с малиной, а остальные – с клубникой. Сколько стаканов с клубникой принесли?</a:t>
            </a:r>
            <a:endParaRPr lang="ru-RU" b="1" dirty="0"/>
          </a:p>
        </p:txBody>
      </p:sp>
      <p:pic>
        <p:nvPicPr>
          <p:cNvPr id="4" name="Picture 8" descr="key0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35743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ey0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50043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key03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714875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90479" y="2269302"/>
            <a:ext cx="701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8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</a:p>
          <a:p>
            <a:pPr lvl="0" fontAlgn="base">
              <a:spcBef>
                <a:spcPts val="18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lvl="0" fontAlgn="base">
              <a:spcBef>
                <a:spcPts val="18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6</a:t>
            </a:r>
          </a:p>
          <a:p>
            <a:pPr lvl="0" fontAlgn="base">
              <a:spcBef>
                <a:spcPts val="18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lvl="0" fontAlgn="base">
              <a:spcBef>
                <a:spcPts val="18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538" y="2357438"/>
            <a:ext cx="2598350" cy="200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185" y="4365104"/>
            <a:ext cx="2703339" cy="202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0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25272"/>
          </a:xfrm>
        </p:spPr>
        <p:txBody>
          <a:bodyPr/>
          <a:lstStyle/>
          <a:p>
            <a:pPr algn="ctr"/>
            <a:r>
              <a:rPr lang="ru-RU" altLang="ru-RU" sz="4400" b="1" kern="0" dirty="0">
                <a:solidFill>
                  <a:srgbClr val="333399"/>
                </a:solidFill>
                <a:latin typeface="Tahoma"/>
              </a:rPr>
              <a:t>Правильно</a:t>
            </a:r>
            <a:r>
              <a:rPr lang="en-US" altLang="ru-RU" sz="4400" b="1" kern="0" dirty="0">
                <a:solidFill>
                  <a:srgbClr val="333399"/>
                </a:solidFill>
                <a:latin typeface="Tahoma"/>
              </a:rPr>
              <a:t>!</a:t>
            </a:r>
            <a:endParaRPr lang="ru-RU" b="1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411413" y="1484313"/>
            <a:ext cx="6324600" cy="461962"/>
          </a:xfrm>
          <a:prstGeom prst="rect">
            <a:avLst/>
          </a:prstGeom>
          <a:solidFill>
            <a:srgbClr val="FFEFD1"/>
          </a:solidFill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4 стакана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3616" y="3167390"/>
            <a:ext cx="3852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0000"/>
                </a:solidFill>
                <a:latin typeface="Tahoma" pitchFamily="34" charset="0"/>
              </a:rPr>
              <a:t>Вот тебе еще орешек</a:t>
            </a:r>
            <a:r>
              <a:rPr lang="en-US" altLang="ru-RU" sz="2800" dirty="0">
                <a:solidFill>
                  <a:srgbClr val="FF0000"/>
                </a:solidFill>
                <a:latin typeface="Tahoma" pitchFamily="34" charset="0"/>
              </a:rPr>
              <a:t>!</a:t>
            </a:r>
            <a:endParaRPr lang="ru-RU" altLang="ru-RU" sz="28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4221088"/>
            <a:ext cx="1555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333399"/>
                </a:solidFill>
                <a:latin typeface="Tahoma" pitchFamily="34" charset="0"/>
              </a:rPr>
              <a:t>Дальше</a:t>
            </a:r>
            <a:r>
              <a:rPr lang="en-US" altLang="ru-RU" sz="2400" b="1" dirty="0">
                <a:solidFill>
                  <a:srgbClr val="333399"/>
                </a:solidFill>
                <a:latin typeface="Tahoma" pitchFamily="34" charset="0"/>
              </a:rPr>
              <a:t>!</a:t>
            </a:r>
            <a:endParaRPr lang="ru-RU" altLang="ru-RU" sz="2400" b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67393" y="4032820"/>
            <a:ext cx="838200" cy="838200"/>
          </a:xfrm>
          <a:prstGeom prst="actionButtonForwardNext">
            <a:avLst/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3135912"/>
              </p:ext>
            </p:extLst>
          </p:nvPr>
        </p:nvGraphicFramePr>
        <p:xfrm>
          <a:off x="186189" y="2817604"/>
          <a:ext cx="4450447" cy="3730298"/>
        </p:xfrm>
        <a:graphic>
          <a:graphicData uri="http://schemas.openxmlformats.org/presentationml/2006/ole">
            <p:oleObj spid="_x0000_s23590" name="Photo Editor Photo" r:id="rId3" imgW="3648584" imgH="3057143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3553878"/>
              </p:ext>
            </p:extLst>
          </p:nvPr>
        </p:nvGraphicFramePr>
        <p:xfrm>
          <a:off x="3203848" y="4655198"/>
          <a:ext cx="1131764" cy="1045115"/>
        </p:xfrm>
        <a:graphic>
          <a:graphicData uri="http://schemas.openxmlformats.org/presentationml/2006/ole">
            <p:oleObj spid="_x0000_s23591" name="Photo Editor Photo" r:id="rId4" imgW="866896" imgH="80021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968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1257320"/>
          </a:xfrm>
        </p:spPr>
        <p:txBody>
          <a:bodyPr/>
          <a:lstStyle/>
          <a:p>
            <a:pPr algn="ctr"/>
            <a:r>
              <a:rPr lang="ru-RU" altLang="ru-RU" sz="4400" b="1" kern="0" dirty="0">
                <a:solidFill>
                  <a:srgbClr val="333399"/>
                </a:solidFill>
                <a:latin typeface="Tahoma"/>
              </a:rPr>
              <a:t>Ты просто молодчина</a:t>
            </a:r>
            <a:r>
              <a:rPr lang="en-US" altLang="ru-RU" sz="4400" b="1" kern="0" dirty="0">
                <a:solidFill>
                  <a:srgbClr val="333399"/>
                </a:solidFill>
                <a:latin typeface="Tahoma"/>
              </a:rPr>
              <a:t>!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2048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0000"/>
                </a:solidFill>
                <a:latin typeface="Tahoma" pitchFamily="34" charset="0"/>
              </a:rPr>
              <a:t>Вам с бельчонком </a:t>
            </a:r>
            <a:r>
              <a:rPr lang="ru-RU" altLang="ru-RU" sz="2800" dirty="0" err="1">
                <a:solidFill>
                  <a:srgbClr val="FF0000"/>
                </a:solidFill>
                <a:latin typeface="Tahoma" pitchFamily="34" charset="0"/>
              </a:rPr>
              <a:t>Тимми</a:t>
            </a:r>
            <a:r>
              <a:rPr lang="ru-RU" altLang="ru-RU" sz="2800" dirty="0">
                <a:solidFill>
                  <a:srgbClr val="FF0000"/>
                </a:solidFill>
                <a:latin typeface="Tahoma" pitchFamily="34" charset="0"/>
              </a:rPr>
              <a:t> зима не страшна</a:t>
            </a:r>
            <a:r>
              <a:rPr lang="en-US" altLang="ru-RU" sz="2800" dirty="0">
                <a:solidFill>
                  <a:srgbClr val="FF0000"/>
                </a:solidFill>
                <a:latin typeface="Tahoma" pitchFamily="34" charset="0"/>
              </a:rPr>
              <a:t>!</a:t>
            </a:r>
            <a:endParaRPr lang="ru-RU" altLang="ru-RU" sz="2800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7169031"/>
              </p:ext>
            </p:extLst>
          </p:nvPr>
        </p:nvGraphicFramePr>
        <p:xfrm>
          <a:off x="0" y="2681917"/>
          <a:ext cx="4320480" cy="3621361"/>
        </p:xfrm>
        <a:graphic>
          <a:graphicData uri="http://schemas.openxmlformats.org/presentationml/2006/ole">
            <p:oleObj spid="_x0000_s24650" name="Photo Editor Photo" r:id="rId3" imgW="3648584" imgH="3057143" progId="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5220081"/>
              </p:ext>
            </p:extLst>
          </p:nvPr>
        </p:nvGraphicFramePr>
        <p:xfrm>
          <a:off x="2471799" y="4581128"/>
          <a:ext cx="1316371" cy="1215356"/>
        </p:xfrm>
        <a:graphic>
          <a:graphicData uri="http://schemas.openxmlformats.org/presentationml/2006/ole">
            <p:oleObj spid="_x0000_s24651" name="Photo Editor Photo" r:id="rId4" imgW="866896" imgH="800212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1555147"/>
              </p:ext>
            </p:extLst>
          </p:nvPr>
        </p:nvGraphicFramePr>
        <p:xfrm>
          <a:off x="4831822" y="3971528"/>
          <a:ext cx="1242542" cy="1147192"/>
        </p:xfrm>
        <a:graphic>
          <a:graphicData uri="http://schemas.openxmlformats.org/presentationml/2006/ole">
            <p:oleObj spid="_x0000_s24652" name="Photo Editor Photo" r:id="rId5" imgW="866896" imgH="800212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1168890"/>
              </p:ext>
            </p:extLst>
          </p:nvPr>
        </p:nvGraphicFramePr>
        <p:xfrm>
          <a:off x="4067944" y="3489775"/>
          <a:ext cx="1204466" cy="1112252"/>
        </p:xfrm>
        <a:graphic>
          <a:graphicData uri="http://schemas.openxmlformats.org/presentationml/2006/ole">
            <p:oleObj spid="_x0000_s24653" name="Photo Editor Photo" r:id="rId6" imgW="866896" imgH="800212" progId="">
              <p:embed/>
            </p:oleObj>
          </a:graphicData>
        </a:graphic>
      </p:graphicFrame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114" y="4581128"/>
            <a:ext cx="1167583" cy="107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97558"/>
            <a:ext cx="1095708" cy="100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056" y="3971528"/>
            <a:ext cx="1323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155" y="4725144"/>
            <a:ext cx="1361789" cy="12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77200" y="6231451"/>
            <a:ext cx="762000" cy="457200"/>
          </a:xfrm>
          <a:prstGeom prst="actionButtonHome">
            <a:avLst/>
          </a:prstGeom>
          <a:solidFill>
            <a:srgbClr val="66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6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4"/>
          <p:cNvSpPr>
            <a:spLocks/>
          </p:cNvSpPr>
          <p:nvPr/>
        </p:nvSpPr>
        <p:spPr bwMode="auto">
          <a:xfrm>
            <a:off x="2438400" y="2590800"/>
            <a:ext cx="8077200" cy="3225800"/>
          </a:xfrm>
          <a:custGeom>
            <a:avLst/>
            <a:gdLst>
              <a:gd name="T0" fmla="*/ 6873779 w 3168"/>
              <a:gd name="T1" fmla="*/ 370782 h 1392"/>
              <a:gd name="T2" fmla="*/ 4915670 w 3168"/>
              <a:gd name="T3" fmla="*/ 593251 h 1392"/>
              <a:gd name="T4" fmla="*/ 2590415 w 3168"/>
              <a:gd name="T5" fmla="*/ 1371892 h 1392"/>
              <a:gd name="T6" fmla="*/ 387542 w 3168"/>
              <a:gd name="T7" fmla="*/ 2817940 h 1392"/>
              <a:gd name="T8" fmla="*/ 1121833 w 3168"/>
              <a:gd name="T9" fmla="*/ 2817940 h 1392"/>
              <a:gd name="T10" fmla="*/ 7118542 w 3168"/>
              <a:gd name="T11" fmla="*/ 2817940 h 1392"/>
              <a:gd name="T12" fmla="*/ 6873779 w 3168"/>
              <a:gd name="T13" fmla="*/ 370782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68" h="1392">
                <a:moveTo>
                  <a:pt x="2696" y="160"/>
                </a:moveTo>
                <a:cubicBezTo>
                  <a:pt x="2552" y="0"/>
                  <a:pt x="2208" y="184"/>
                  <a:pt x="1928" y="256"/>
                </a:cubicBezTo>
                <a:cubicBezTo>
                  <a:pt x="1648" y="328"/>
                  <a:pt x="1312" y="432"/>
                  <a:pt x="1016" y="592"/>
                </a:cubicBezTo>
                <a:cubicBezTo>
                  <a:pt x="720" y="752"/>
                  <a:pt x="248" y="1112"/>
                  <a:pt x="152" y="1216"/>
                </a:cubicBezTo>
                <a:cubicBezTo>
                  <a:pt x="56" y="1320"/>
                  <a:pt x="0" y="1216"/>
                  <a:pt x="440" y="1216"/>
                </a:cubicBezTo>
                <a:cubicBezTo>
                  <a:pt x="880" y="1216"/>
                  <a:pt x="2416" y="1392"/>
                  <a:pt x="2792" y="1216"/>
                </a:cubicBezTo>
                <a:cubicBezTo>
                  <a:pt x="3168" y="1040"/>
                  <a:pt x="2840" y="320"/>
                  <a:pt x="2696" y="160"/>
                </a:cubicBezTo>
                <a:close/>
              </a:path>
            </a:pathLst>
          </a:custGeom>
          <a:gradFill rotWithShape="1">
            <a:gsLst>
              <a:gs pos="0">
                <a:srgbClr val="EBEB0F"/>
              </a:gs>
              <a:gs pos="100000">
                <a:srgbClr val="CC9900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6" name="Содержимое 2"/>
          <p:cNvSpPr>
            <a:spLocks/>
          </p:cNvSpPr>
          <p:nvPr/>
        </p:nvSpPr>
        <p:spPr bwMode="auto">
          <a:xfrm>
            <a:off x="468313" y="476250"/>
            <a:ext cx="5040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6000" b="1">
              <a:solidFill>
                <a:srgbClr val="FEF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4800600"/>
            <a:ext cx="9277350" cy="2057400"/>
            <a:chOff x="-38" y="2659"/>
            <a:chExt cx="5814" cy="1684"/>
          </a:xfrm>
        </p:grpSpPr>
        <p:grpSp>
          <p:nvGrpSpPr>
            <p:cNvPr id="3088" name="Group 7"/>
            <p:cNvGrpSpPr>
              <a:grpSpLocks/>
            </p:cNvGrpSpPr>
            <p:nvPr/>
          </p:nvGrpSpPr>
          <p:grpSpPr bwMode="auto">
            <a:xfrm>
              <a:off x="0" y="2659"/>
              <a:ext cx="5776" cy="145"/>
              <a:chOff x="5" y="2784"/>
              <a:chExt cx="6072" cy="192"/>
            </a:xfrm>
          </p:grpSpPr>
          <p:sp>
            <p:nvSpPr>
              <p:cNvPr id="3090" name="Freeform 8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Freeform 9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Freeform 10"/>
              <p:cNvSpPr>
                <a:spLocks/>
              </p:cNvSpPr>
              <p:nvPr/>
            </p:nvSpPr>
            <p:spPr bwMode="auto">
              <a:xfrm rot="27553" flipH="1">
                <a:off x="3030" y="2814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Freeform 11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9" name="Freeform 12"/>
            <p:cNvSpPr>
              <a:spLocks/>
            </p:cNvSpPr>
            <p:nvPr/>
          </p:nvSpPr>
          <p:spPr bwMode="auto">
            <a:xfrm>
              <a:off x="-38" y="2747"/>
              <a:ext cx="5813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50000">
                  <a:srgbClr val="6666FF"/>
                </a:gs>
                <a:gs pos="100000">
                  <a:srgbClr val="33CC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76200" y="0"/>
            <a:ext cx="1565275" cy="1785938"/>
            <a:chOff x="4649" y="0"/>
            <a:chExt cx="986" cy="1125"/>
          </a:xfrm>
        </p:grpSpPr>
        <p:pic>
          <p:nvPicPr>
            <p:cNvPr id="3086" name="Picture 16" descr="ЧИЧС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119"/>
              <a:ext cx="850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Oval 17"/>
            <p:cNvSpPr>
              <a:spLocks noChangeArrowheads="1"/>
            </p:cNvSpPr>
            <p:nvPr/>
          </p:nvSpPr>
          <p:spPr bwMode="auto">
            <a:xfrm>
              <a:off x="4649" y="0"/>
              <a:ext cx="408" cy="300"/>
            </a:xfrm>
            <a:prstGeom prst="ellipse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6166" name="Picture 22" descr="s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4495800"/>
            <a:ext cx="18034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2" name="Text Box 28" descr="Папирус"/>
          <p:cNvSpPr txBox="1">
            <a:spLocks noChangeArrowheads="1"/>
          </p:cNvSpPr>
          <p:nvPr/>
        </p:nvSpPr>
        <p:spPr bwMode="auto">
          <a:xfrm>
            <a:off x="2438400" y="6096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68BAC0"/>
                    </a:gs>
                    <a:gs pos="50000">
                      <a:srgbClr val="66FFFF"/>
                    </a:gs>
                    <a:gs pos="100000">
                      <a:srgbClr val="68BAC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4 + 3 = </a:t>
            </a: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grpSp>
        <p:nvGrpSpPr>
          <p:cNvPr id="6176" name="Group 32"/>
          <p:cNvGrpSpPr>
            <a:grpSpLocks/>
          </p:cNvGrpSpPr>
          <p:nvPr/>
        </p:nvGrpSpPr>
        <p:grpSpPr bwMode="auto">
          <a:xfrm>
            <a:off x="344488" y="3505200"/>
            <a:ext cx="2398712" cy="2178050"/>
            <a:chOff x="217" y="2208"/>
            <a:chExt cx="1511" cy="1372"/>
          </a:xfrm>
        </p:grpSpPr>
        <p:pic>
          <p:nvPicPr>
            <p:cNvPr id="3084" name="Picture 14" descr="sd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" y="2208"/>
              <a:ext cx="1148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3" name="Oval 29"/>
            <p:cNvSpPr>
              <a:spLocks noChangeArrowheads="1"/>
            </p:cNvSpPr>
            <p:nvPr/>
          </p:nvSpPr>
          <p:spPr bwMode="auto">
            <a:xfrm>
              <a:off x="1008" y="2880"/>
              <a:ext cx="720" cy="6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6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8</a:t>
              </a:r>
            </a:p>
          </p:txBody>
        </p:sp>
      </p:grp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4419600" y="5334000"/>
            <a:ext cx="1143000" cy="1066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pic>
        <p:nvPicPr>
          <p:cNvPr id="3082" name="Picture 27" descr="Рисунок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51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AutoShape 3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ForwardNex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9544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C 0.01511 -0.08172 0.03021 -0.1632 0.0533 -0.24884 C 0.0764 -0.33449 0.10313 -0.45741 0.1389 -0.51412 C 0.17466 -0.57084 0.23299 -0.59676 0.26771 -0.58959 C 0.30244 -0.58241 0.33247 -0.52315 0.34775 -0.47107 C 0.36303 -0.41898 0.35782 -0.30949 0.3599 -0.27709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6"/>
                  </p:tgtEl>
                </p:cond>
              </p:nextCondLst>
            </p:seq>
          </p:childTnLst>
        </p:cTn>
      </p:par>
    </p:tnLst>
    <p:bldLst>
      <p:bldP spid="61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13304"/>
          </a:xfrm>
        </p:spPr>
        <p:txBody>
          <a:bodyPr/>
          <a:lstStyle/>
          <a:p>
            <a:pPr marL="45720" indent="0" algn="ctr">
              <a:buNone/>
            </a:pPr>
            <a:r>
              <a:rPr lang="ru-RU" altLang="ru-RU" sz="4400" b="1" kern="0" dirty="0">
                <a:solidFill>
                  <a:srgbClr val="333399"/>
                </a:solidFill>
                <a:latin typeface="Tahoma"/>
              </a:rPr>
              <a:t>Ошибаешься</a:t>
            </a:r>
            <a:r>
              <a:rPr lang="en-US" altLang="ru-RU" sz="4400" b="1" kern="0" dirty="0">
                <a:solidFill>
                  <a:srgbClr val="333399"/>
                </a:solidFill>
                <a:latin typeface="Tahoma"/>
              </a:rPr>
              <a:t>!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3439368"/>
              </p:ext>
            </p:extLst>
          </p:nvPr>
        </p:nvGraphicFramePr>
        <p:xfrm>
          <a:off x="609601" y="1844824"/>
          <a:ext cx="3891718" cy="4251176"/>
        </p:xfrm>
        <a:graphic>
          <a:graphicData uri="http://schemas.openxmlformats.org/presentationml/2006/ole">
            <p:oleObj spid="_x0000_s25622" name="Photo Editor Photo" r:id="rId3" imgW="3057143" imgH="3228571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48064" y="2644170"/>
            <a:ext cx="3751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3333CC"/>
                </a:solidFill>
                <a:latin typeface="Tahoma" pitchFamily="34" charset="0"/>
              </a:rPr>
              <a:t>Попробуй еще раз</a:t>
            </a:r>
            <a:r>
              <a:rPr lang="en-US" altLang="ru-RU" sz="2800" b="1" dirty="0">
                <a:solidFill>
                  <a:srgbClr val="3333CC"/>
                </a:solidFill>
                <a:latin typeface="Tahoma" pitchFamily="34" charset="0"/>
              </a:rPr>
              <a:t>!</a:t>
            </a:r>
            <a:endParaRPr lang="ru-RU" altLang="ru-RU" sz="2800" b="1" dirty="0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6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334000" y="4267200"/>
            <a:ext cx="838200" cy="838200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4455467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ahoma" pitchFamily="34" charset="0"/>
              </a:rPr>
              <a:t>Вернись</a:t>
            </a:r>
            <a:r>
              <a:rPr lang="en-US" altLang="ru-RU" sz="2400" b="1" dirty="0">
                <a:solidFill>
                  <a:srgbClr val="FF0000"/>
                </a:solidFill>
                <a:latin typeface="Tahoma" pitchFamily="34" charset="0"/>
              </a:rPr>
              <a:t>!</a:t>
            </a:r>
            <a:endParaRPr lang="ru-RU" altLang="ru-RU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>
            <a:off x="2438400" y="2590800"/>
            <a:ext cx="8077200" cy="3225800"/>
          </a:xfrm>
          <a:custGeom>
            <a:avLst/>
            <a:gdLst>
              <a:gd name="T0" fmla="*/ 6873779 w 3168"/>
              <a:gd name="T1" fmla="*/ 370782 h 1392"/>
              <a:gd name="T2" fmla="*/ 4915670 w 3168"/>
              <a:gd name="T3" fmla="*/ 593251 h 1392"/>
              <a:gd name="T4" fmla="*/ 2590415 w 3168"/>
              <a:gd name="T5" fmla="*/ 1371892 h 1392"/>
              <a:gd name="T6" fmla="*/ 387542 w 3168"/>
              <a:gd name="T7" fmla="*/ 2817940 h 1392"/>
              <a:gd name="T8" fmla="*/ 1121833 w 3168"/>
              <a:gd name="T9" fmla="*/ 2817940 h 1392"/>
              <a:gd name="T10" fmla="*/ 7118542 w 3168"/>
              <a:gd name="T11" fmla="*/ 2817940 h 1392"/>
              <a:gd name="T12" fmla="*/ 6873779 w 3168"/>
              <a:gd name="T13" fmla="*/ 370782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68" h="1392">
                <a:moveTo>
                  <a:pt x="2696" y="160"/>
                </a:moveTo>
                <a:cubicBezTo>
                  <a:pt x="2552" y="0"/>
                  <a:pt x="2208" y="184"/>
                  <a:pt x="1928" y="256"/>
                </a:cubicBezTo>
                <a:cubicBezTo>
                  <a:pt x="1648" y="328"/>
                  <a:pt x="1312" y="432"/>
                  <a:pt x="1016" y="592"/>
                </a:cubicBezTo>
                <a:cubicBezTo>
                  <a:pt x="720" y="752"/>
                  <a:pt x="248" y="1112"/>
                  <a:pt x="152" y="1216"/>
                </a:cubicBezTo>
                <a:cubicBezTo>
                  <a:pt x="56" y="1320"/>
                  <a:pt x="0" y="1216"/>
                  <a:pt x="440" y="1216"/>
                </a:cubicBezTo>
                <a:cubicBezTo>
                  <a:pt x="880" y="1216"/>
                  <a:pt x="2416" y="1392"/>
                  <a:pt x="2792" y="1216"/>
                </a:cubicBezTo>
                <a:cubicBezTo>
                  <a:pt x="3168" y="1040"/>
                  <a:pt x="2840" y="320"/>
                  <a:pt x="2696" y="160"/>
                </a:cubicBezTo>
                <a:close/>
              </a:path>
            </a:pathLst>
          </a:custGeom>
          <a:gradFill rotWithShape="1">
            <a:gsLst>
              <a:gs pos="0">
                <a:srgbClr val="EBEB0F"/>
              </a:gs>
              <a:gs pos="100000">
                <a:srgbClr val="CC9900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3" name="Содержимое 2"/>
          <p:cNvSpPr>
            <a:spLocks/>
          </p:cNvSpPr>
          <p:nvPr/>
        </p:nvSpPr>
        <p:spPr bwMode="auto">
          <a:xfrm>
            <a:off x="468313" y="476250"/>
            <a:ext cx="5040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6000" b="1">
              <a:solidFill>
                <a:srgbClr val="FEF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4800600"/>
            <a:ext cx="9277350" cy="2057400"/>
            <a:chOff x="-38" y="2659"/>
            <a:chExt cx="5814" cy="1684"/>
          </a:xfrm>
        </p:grpSpPr>
        <p:grpSp>
          <p:nvGrpSpPr>
            <p:cNvPr id="4112" name="Group 5"/>
            <p:cNvGrpSpPr>
              <a:grpSpLocks/>
            </p:cNvGrpSpPr>
            <p:nvPr/>
          </p:nvGrpSpPr>
          <p:grpSpPr bwMode="auto">
            <a:xfrm>
              <a:off x="0" y="2659"/>
              <a:ext cx="5776" cy="145"/>
              <a:chOff x="5" y="2784"/>
              <a:chExt cx="6072" cy="192"/>
            </a:xfrm>
          </p:grpSpPr>
          <p:sp>
            <p:nvSpPr>
              <p:cNvPr id="4114" name="Freeform 6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5" name="Freeform 7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Freeform 8"/>
              <p:cNvSpPr>
                <a:spLocks/>
              </p:cNvSpPr>
              <p:nvPr/>
            </p:nvSpPr>
            <p:spPr bwMode="auto">
              <a:xfrm rot="27553" flipH="1">
                <a:off x="3030" y="2814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Freeform 9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3" name="Freeform 10"/>
            <p:cNvSpPr>
              <a:spLocks/>
            </p:cNvSpPr>
            <p:nvPr/>
          </p:nvSpPr>
          <p:spPr bwMode="auto">
            <a:xfrm>
              <a:off x="-38" y="2747"/>
              <a:ext cx="5813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50000">
                  <a:srgbClr val="6666FF"/>
                </a:gs>
                <a:gs pos="100000">
                  <a:srgbClr val="33CC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1" name="Group 11"/>
          <p:cNvGrpSpPr>
            <a:grpSpLocks/>
          </p:cNvGrpSpPr>
          <p:nvPr/>
        </p:nvGrpSpPr>
        <p:grpSpPr bwMode="auto">
          <a:xfrm>
            <a:off x="76200" y="0"/>
            <a:ext cx="1565275" cy="1785938"/>
            <a:chOff x="4649" y="0"/>
            <a:chExt cx="986" cy="1125"/>
          </a:xfrm>
        </p:grpSpPr>
        <p:pic>
          <p:nvPicPr>
            <p:cNvPr id="4110" name="Picture 12" descr="ЧИЧС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119"/>
              <a:ext cx="850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Oval 13"/>
            <p:cNvSpPr>
              <a:spLocks noChangeArrowheads="1"/>
            </p:cNvSpPr>
            <p:nvPr/>
          </p:nvSpPr>
          <p:spPr bwMode="auto">
            <a:xfrm>
              <a:off x="4649" y="0"/>
              <a:ext cx="408" cy="300"/>
            </a:xfrm>
            <a:prstGeom prst="ellipse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0494" name="Picture 14" descr="s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962400"/>
            <a:ext cx="18034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 Box 15" descr="Папирус"/>
          <p:cNvSpPr txBox="1">
            <a:spLocks noChangeArrowheads="1"/>
          </p:cNvSpPr>
          <p:nvPr/>
        </p:nvSpPr>
        <p:spPr bwMode="auto">
          <a:xfrm>
            <a:off x="2438400" y="6096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68BAC0"/>
                    </a:gs>
                    <a:gs pos="50000">
                      <a:srgbClr val="66FFFF"/>
                    </a:gs>
                    <a:gs pos="100000">
                      <a:srgbClr val="68BAC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4 + 0 = </a:t>
            </a: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3733800" y="4343400"/>
            <a:ext cx="2398713" cy="2178050"/>
            <a:chOff x="217" y="2208"/>
            <a:chExt cx="1511" cy="1372"/>
          </a:xfrm>
        </p:grpSpPr>
        <p:pic>
          <p:nvPicPr>
            <p:cNvPr id="4108" name="Picture 17" descr="sd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" y="2208"/>
              <a:ext cx="1148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Oval 18"/>
            <p:cNvSpPr>
              <a:spLocks noChangeArrowheads="1"/>
            </p:cNvSpPr>
            <p:nvPr/>
          </p:nvSpPr>
          <p:spPr bwMode="auto">
            <a:xfrm>
              <a:off x="1008" y="2880"/>
              <a:ext cx="720" cy="6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6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</a:t>
              </a:r>
            </a:p>
          </p:txBody>
        </p:sp>
      </p:grp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1752600" y="4876800"/>
            <a:ext cx="1143000" cy="1066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pic>
        <p:nvPicPr>
          <p:cNvPr id="4106" name="Picture 20" descr="Рисунок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51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ForwardNex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944807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C 0.02604 -0.08171 0.05208 -0.16319 0.09184 -0.24884 C 0.13177 -0.33449 0.17778 -0.4574 0.23958 -0.51412 C 0.30122 -0.57083 0.40191 -0.59676 0.46181 -0.58958 C 0.5217 -0.5824 0.57361 -0.52315 0.6 -0.47106 C 0.62639 -0.41898 0.61736 -0.30949 0.62083 -0.27708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9" y="-29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</p:childTnLst>
        </p:cTn>
      </p:par>
    </p:tnLst>
    <p:bldLst>
      <p:bldP spid="204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2438400" y="2590800"/>
            <a:ext cx="8077200" cy="3225800"/>
          </a:xfrm>
          <a:custGeom>
            <a:avLst/>
            <a:gdLst>
              <a:gd name="T0" fmla="*/ 6873779 w 3168"/>
              <a:gd name="T1" fmla="*/ 370782 h 1392"/>
              <a:gd name="T2" fmla="*/ 4915670 w 3168"/>
              <a:gd name="T3" fmla="*/ 593251 h 1392"/>
              <a:gd name="T4" fmla="*/ 2590415 w 3168"/>
              <a:gd name="T5" fmla="*/ 1371892 h 1392"/>
              <a:gd name="T6" fmla="*/ 387542 w 3168"/>
              <a:gd name="T7" fmla="*/ 2817940 h 1392"/>
              <a:gd name="T8" fmla="*/ 1121833 w 3168"/>
              <a:gd name="T9" fmla="*/ 2817940 h 1392"/>
              <a:gd name="T10" fmla="*/ 7118542 w 3168"/>
              <a:gd name="T11" fmla="*/ 2817940 h 1392"/>
              <a:gd name="T12" fmla="*/ 6873779 w 3168"/>
              <a:gd name="T13" fmla="*/ 370782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68" h="1392">
                <a:moveTo>
                  <a:pt x="2696" y="160"/>
                </a:moveTo>
                <a:cubicBezTo>
                  <a:pt x="2552" y="0"/>
                  <a:pt x="2208" y="184"/>
                  <a:pt x="1928" y="256"/>
                </a:cubicBezTo>
                <a:cubicBezTo>
                  <a:pt x="1648" y="328"/>
                  <a:pt x="1312" y="432"/>
                  <a:pt x="1016" y="592"/>
                </a:cubicBezTo>
                <a:cubicBezTo>
                  <a:pt x="720" y="752"/>
                  <a:pt x="248" y="1112"/>
                  <a:pt x="152" y="1216"/>
                </a:cubicBezTo>
                <a:cubicBezTo>
                  <a:pt x="56" y="1320"/>
                  <a:pt x="0" y="1216"/>
                  <a:pt x="440" y="1216"/>
                </a:cubicBezTo>
                <a:cubicBezTo>
                  <a:pt x="880" y="1216"/>
                  <a:pt x="2416" y="1392"/>
                  <a:pt x="2792" y="1216"/>
                </a:cubicBezTo>
                <a:cubicBezTo>
                  <a:pt x="3168" y="1040"/>
                  <a:pt x="2840" y="320"/>
                  <a:pt x="2696" y="160"/>
                </a:cubicBezTo>
                <a:close/>
              </a:path>
            </a:pathLst>
          </a:custGeom>
          <a:gradFill rotWithShape="1">
            <a:gsLst>
              <a:gs pos="0">
                <a:srgbClr val="EBEB0F"/>
              </a:gs>
              <a:gs pos="100000">
                <a:srgbClr val="CC9900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1" name="Содержимое 2"/>
          <p:cNvSpPr>
            <a:spLocks/>
          </p:cNvSpPr>
          <p:nvPr/>
        </p:nvSpPr>
        <p:spPr bwMode="auto">
          <a:xfrm>
            <a:off x="468313" y="476250"/>
            <a:ext cx="5040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6000" b="1">
              <a:solidFill>
                <a:srgbClr val="FEF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4800600"/>
            <a:ext cx="9277350" cy="2057400"/>
            <a:chOff x="-38" y="2659"/>
            <a:chExt cx="5814" cy="1684"/>
          </a:xfrm>
        </p:grpSpPr>
        <p:grpSp>
          <p:nvGrpSpPr>
            <p:cNvPr id="5136" name="Group 5"/>
            <p:cNvGrpSpPr>
              <a:grpSpLocks/>
            </p:cNvGrpSpPr>
            <p:nvPr/>
          </p:nvGrpSpPr>
          <p:grpSpPr bwMode="auto">
            <a:xfrm>
              <a:off x="0" y="2659"/>
              <a:ext cx="5776" cy="145"/>
              <a:chOff x="5" y="2784"/>
              <a:chExt cx="6072" cy="192"/>
            </a:xfrm>
          </p:grpSpPr>
          <p:sp>
            <p:nvSpPr>
              <p:cNvPr id="5138" name="Freeform 6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7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Freeform 8"/>
              <p:cNvSpPr>
                <a:spLocks/>
              </p:cNvSpPr>
              <p:nvPr/>
            </p:nvSpPr>
            <p:spPr bwMode="auto">
              <a:xfrm rot="27553" flipH="1">
                <a:off x="3030" y="2814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1" name="Freeform 9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7" name="Freeform 10"/>
            <p:cNvSpPr>
              <a:spLocks/>
            </p:cNvSpPr>
            <p:nvPr/>
          </p:nvSpPr>
          <p:spPr bwMode="auto">
            <a:xfrm>
              <a:off x="-38" y="2747"/>
              <a:ext cx="5813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50000">
                  <a:srgbClr val="6666FF"/>
                </a:gs>
                <a:gs pos="100000">
                  <a:srgbClr val="33CC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76200" y="0"/>
            <a:ext cx="1565275" cy="1785938"/>
            <a:chOff x="4649" y="0"/>
            <a:chExt cx="986" cy="1125"/>
          </a:xfrm>
        </p:grpSpPr>
        <p:pic>
          <p:nvPicPr>
            <p:cNvPr id="5134" name="Picture 12" descr="ЧИЧС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119"/>
              <a:ext cx="850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Oval 13"/>
            <p:cNvSpPr>
              <a:spLocks noChangeArrowheads="1"/>
            </p:cNvSpPr>
            <p:nvPr/>
          </p:nvSpPr>
          <p:spPr bwMode="auto">
            <a:xfrm>
              <a:off x="4649" y="0"/>
              <a:ext cx="408" cy="300"/>
            </a:xfrm>
            <a:prstGeom prst="ellipse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2542" name="Picture 14" descr="s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4191000"/>
            <a:ext cx="18034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 Box 15" descr="Папирус"/>
          <p:cNvSpPr txBox="1">
            <a:spLocks noChangeArrowheads="1"/>
          </p:cNvSpPr>
          <p:nvPr/>
        </p:nvSpPr>
        <p:spPr bwMode="auto">
          <a:xfrm>
            <a:off x="2438400" y="6096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68BAC0"/>
                    </a:gs>
                    <a:gs pos="50000">
                      <a:srgbClr val="66FFFF"/>
                    </a:gs>
                    <a:gs pos="100000">
                      <a:srgbClr val="68BAC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10 - 4 = </a:t>
            </a: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3886200" y="4343400"/>
            <a:ext cx="2398713" cy="2178050"/>
            <a:chOff x="217" y="2208"/>
            <a:chExt cx="1511" cy="1372"/>
          </a:xfrm>
        </p:grpSpPr>
        <p:pic>
          <p:nvPicPr>
            <p:cNvPr id="5132" name="Picture 17" descr="sd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" y="2208"/>
              <a:ext cx="1148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1008" y="2880"/>
              <a:ext cx="720" cy="6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6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8</a:t>
              </a:r>
            </a:p>
          </p:txBody>
        </p:sp>
      </p:grp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1600200" y="5257800"/>
            <a:ext cx="1143000" cy="1066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pic>
        <p:nvPicPr>
          <p:cNvPr id="5130" name="Picture 20" descr="Рисунок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51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ForwardNex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72785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C 0.02639 -0.08172 0.05278 -0.1632 0.09305 -0.24885 C 0.1335 -0.33449 0.18021 -0.45741 0.24271 -0.51412 C 0.30521 -0.57084 0.40729 -0.59676 0.46805 -0.58959 C 0.52864 -0.58241 0.58125 -0.52315 0.60798 -0.47107 C 0.63472 -0.41899 0.62552 -0.30949 0.62916 -0.27709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6" y="-29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4"/>
                  </p:tgtEl>
                </p:cond>
              </p:nextCondLst>
            </p:seq>
          </p:childTnLst>
        </p:cTn>
      </p:par>
    </p:tnLst>
    <p:bldLst>
      <p:bldP spid="225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2438400" y="2590800"/>
            <a:ext cx="8077200" cy="3225800"/>
          </a:xfrm>
          <a:custGeom>
            <a:avLst/>
            <a:gdLst>
              <a:gd name="T0" fmla="*/ 6873779 w 3168"/>
              <a:gd name="T1" fmla="*/ 370782 h 1392"/>
              <a:gd name="T2" fmla="*/ 4915670 w 3168"/>
              <a:gd name="T3" fmla="*/ 593251 h 1392"/>
              <a:gd name="T4" fmla="*/ 2590415 w 3168"/>
              <a:gd name="T5" fmla="*/ 1371892 h 1392"/>
              <a:gd name="T6" fmla="*/ 387542 w 3168"/>
              <a:gd name="T7" fmla="*/ 2817940 h 1392"/>
              <a:gd name="T8" fmla="*/ 1121833 w 3168"/>
              <a:gd name="T9" fmla="*/ 2817940 h 1392"/>
              <a:gd name="T10" fmla="*/ 7118542 w 3168"/>
              <a:gd name="T11" fmla="*/ 2817940 h 1392"/>
              <a:gd name="T12" fmla="*/ 6873779 w 3168"/>
              <a:gd name="T13" fmla="*/ 370782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68" h="1392">
                <a:moveTo>
                  <a:pt x="2696" y="160"/>
                </a:moveTo>
                <a:cubicBezTo>
                  <a:pt x="2552" y="0"/>
                  <a:pt x="2208" y="184"/>
                  <a:pt x="1928" y="256"/>
                </a:cubicBezTo>
                <a:cubicBezTo>
                  <a:pt x="1648" y="328"/>
                  <a:pt x="1312" y="432"/>
                  <a:pt x="1016" y="592"/>
                </a:cubicBezTo>
                <a:cubicBezTo>
                  <a:pt x="720" y="752"/>
                  <a:pt x="248" y="1112"/>
                  <a:pt x="152" y="1216"/>
                </a:cubicBezTo>
                <a:cubicBezTo>
                  <a:pt x="56" y="1320"/>
                  <a:pt x="0" y="1216"/>
                  <a:pt x="440" y="1216"/>
                </a:cubicBezTo>
                <a:cubicBezTo>
                  <a:pt x="880" y="1216"/>
                  <a:pt x="2416" y="1392"/>
                  <a:pt x="2792" y="1216"/>
                </a:cubicBezTo>
                <a:cubicBezTo>
                  <a:pt x="3168" y="1040"/>
                  <a:pt x="2840" y="320"/>
                  <a:pt x="2696" y="160"/>
                </a:cubicBezTo>
                <a:close/>
              </a:path>
            </a:pathLst>
          </a:custGeom>
          <a:gradFill rotWithShape="1">
            <a:gsLst>
              <a:gs pos="0">
                <a:srgbClr val="EBEB0F"/>
              </a:gs>
              <a:gs pos="100000">
                <a:srgbClr val="CC9900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1" name="Содержимое 2"/>
          <p:cNvSpPr>
            <a:spLocks/>
          </p:cNvSpPr>
          <p:nvPr/>
        </p:nvSpPr>
        <p:spPr bwMode="auto">
          <a:xfrm>
            <a:off x="468313" y="476250"/>
            <a:ext cx="5040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6000" b="1">
              <a:solidFill>
                <a:srgbClr val="FEF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4800600"/>
            <a:ext cx="9277350" cy="2057400"/>
            <a:chOff x="-38" y="2659"/>
            <a:chExt cx="5814" cy="1684"/>
          </a:xfrm>
        </p:grpSpPr>
        <p:grpSp>
          <p:nvGrpSpPr>
            <p:cNvPr id="6160" name="Group 5"/>
            <p:cNvGrpSpPr>
              <a:grpSpLocks/>
            </p:cNvGrpSpPr>
            <p:nvPr/>
          </p:nvGrpSpPr>
          <p:grpSpPr bwMode="auto">
            <a:xfrm>
              <a:off x="0" y="2659"/>
              <a:ext cx="5776" cy="145"/>
              <a:chOff x="5" y="2784"/>
              <a:chExt cx="6072" cy="192"/>
            </a:xfrm>
          </p:grpSpPr>
          <p:sp>
            <p:nvSpPr>
              <p:cNvPr id="6162" name="Freeform 6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7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Freeform 8"/>
              <p:cNvSpPr>
                <a:spLocks/>
              </p:cNvSpPr>
              <p:nvPr/>
            </p:nvSpPr>
            <p:spPr bwMode="auto">
              <a:xfrm rot="27553" flipH="1">
                <a:off x="3030" y="2814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Freeform 9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61" name="Freeform 10"/>
            <p:cNvSpPr>
              <a:spLocks/>
            </p:cNvSpPr>
            <p:nvPr/>
          </p:nvSpPr>
          <p:spPr bwMode="auto">
            <a:xfrm>
              <a:off x="-38" y="2747"/>
              <a:ext cx="5813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50000">
                  <a:srgbClr val="6666FF"/>
                </a:gs>
                <a:gs pos="100000">
                  <a:srgbClr val="33CC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76200" y="0"/>
            <a:ext cx="1565275" cy="1785938"/>
            <a:chOff x="4649" y="0"/>
            <a:chExt cx="986" cy="1125"/>
          </a:xfrm>
        </p:grpSpPr>
        <p:pic>
          <p:nvPicPr>
            <p:cNvPr id="6158" name="Picture 12" descr="ЧИЧС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119"/>
              <a:ext cx="850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Oval 13"/>
            <p:cNvSpPr>
              <a:spLocks noChangeArrowheads="1"/>
            </p:cNvSpPr>
            <p:nvPr/>
          </p:nvSpPr>
          <p:spPr bwMode="auto">
            <a:xfrm>
              <a:off x="4649" y="0"/>
              <a:ext cx="408" cy="300"/>
            </a:xfrm>
            <a:prstGeom prst="ellipse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12302" name="Picture 14" descr="s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4495800"/>
            <a:ext cx="18034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15" descr="Папирус"/>
          <p:cNvSpPr txBox="1">
            <a:spLocks noChangeArrowheads="1"/>
          </p:cNvSpPr>
          <p:nvPr/>
        </p:nvSpPr>
        <p:spPr bwMode="auto">
          <a:xfrm>
            <a:off x="2438400" y="6096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68BAC0"/>
                    </a:gs>
                    <a:gs pos="50000">
                      <a:srgbClr val="66FFFF"/>
                    </a:gs>
                    <a:gs pos="100000">
                      <a:srgbClr val="68BAC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+ 6 = </a:t>
            </a: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344488" y="3505200"/>
            <a:ext cx="2398712" cy="2178050"/>
            <a:chOff x="217" y="2208"/>
            <a:chExt cx="1511" cy="1372"/>
          </a:xfrm>
        </p:grpSpPr>
        <p:pic>
          <p:nvPicPr>
            <p:cNvPr id="6156" name="Picture 17" descr="sd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" y="2208"/>
              <a:ext cx="1148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1008" y="2880"/>
              <a:ext cx="720" cy="6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6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9</a:t>
              </a:r>
            </a:p>
          </p:txBody>
        </p:sp>
      </p:grp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4267200" y="5486400"/>
            <a:ext cx="1143000" cy="1066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pic>
        <p:nvPicPr>
          <p:cNvPr id="6154" name="Picture 20" descr="Рисунок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51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ForwardNex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689098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C 0.01511 -0.08172 0.03021 -0.1632 0.0533 -0.24884 C 0.0764 -0.33449 0.10313 -0.45741 0.1389 -0.51412 C 0.17466 -0.57084 0.23299 -0.59676 0.26771 -0.58959 C 0.30244 -0.58241 0.33247 -0.52315 0.34775 -0.47107 C 0.36303 -0.41898 0.35782 -0.30949 0.3599 -0.27709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</p:childTnLst>
        </p:cTn>
      </p:par>
    </p:tnLst>
    <p:bldLst>
      <p:bldP spid="123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>
            <a:off x="2438400" y="2590800"/>
            <a:ext cx="8077200" cy="3225800"/>
          </a:xfrm>
          <a:custGeom>
            <a:avLst/>
            <a:gdLst>
              <a:gd name="T0" fmla="*/ 6873779 w 3168"/>
              <a:gd name="T1" fmla="*/ 370782 h 1392"/>
              <a:gd name="T2" fmla="*/ 4915670 w 3168"/>
              <a:gd name="T3" fmla="*/ 593251 h 1392"/>
              <a:gd name="T4" fmla="*/ 2590415 w 3168"/>
              <a:gd name="T5" fmla="*/ 1371892 h 1392"/>
              <a:gd name="T6" fmla="*/ 387542 w 3168"/>
              <a:gd name="T7" fmla="*/ 2817940 h 1392"/>
              <a:gd name="T8" fmla="*/ 1121833 w 3168"/>
              <a:gd name="T9" fmla="*/ 2817940 h 1392"/>
              <a:gd name="T10" fmla="*/ 7118542 w 3168"/>
              <a:gd name="T11" fmla="*/ 2817940 h 1392"/>
              <a:gd name="T12" fmla="*/ 6873779 w 3168"/>
              <a:gd name="T13" fmla="*/ 370782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68" h="1392">
                <a:moveTo>
                  <a:pt x="2696" y="160"/>
                </a:moveTo>
                <a:cubicBezTo>
                  <a:pt x="2552" y="0"/>
                  <a:pt x="2208" y="184"/>
                  <a:pt x="1928" y="256"/>
                </a:cubicBezTo>
                <a:cubicBezTo>
                  <a:pt x="1648" y="328"/>
                  <a:pt x="1312" y="432"/>
                  <a:pt x="1016" y="592"/>
                </a:cubicBezTo>
                <a:cubicBezTo>
                  <a:pt x="720" y="752"/>
                  <a:pt x="248" y="1112"/>
                  <a:pt x="152" y="1216"/>
                </a:cubicBezTo>
                <a:cubicBezTo>
                  <a:pt x="56" y="1320"/>
                  <a:pt x="0" y="1216"/>
                  <a:pt x="440" y="1216"/>
                </a:cubicBezTo>
                <a:cubicBezTo>
                  <a:pt x="880" y="1216"/>
                  <a:pt x="2416" y="1392"/>
                  <a:pt x="2792" y="1216"/>
                </a:cubicBezTo>
                <a:cubicBezTo>
                  <a:pt x="3168" y="1040"/>
                  <a:pt x="2840" y="320"/>
                  <a:pt x="2696" y="160"/>
                </a:cubicBezTo>
                <a:close/>
              </a:path>
            </a:pathLst>
          </a:custGeom>
          <a:gradFill rotWithShape="1">
            <a:gsLst>
              <a:gs pos="0">
                <a:srgbClr val="EBEB0F"/>
              </a:gs>
              <a:gs pos="100000">
                <a:srgbClr val="CC9900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5" name="Содержимое 2"/>
          <p:cNvSpPr>
            <a:spLocks/>
          </p:cNvSpPr>
          <p:nvPr/>
        </p:nvSpPr>
        <p:spPr bwMode="auto">
          <a:xfrm>
            <a:off x="468313" y="476250"/>
            <a:ext cx="5040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6000" b="1">
              <a:solidFill>
                <a:srgbClr val="FEF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4800600"/>
            <a:ext cx="9277350" cy="2057400"/>
            <a:chOff x="-38" y="2659"/>
            <a:chExt cx="5814" cy="1684"/>
          </a:xfrm>
        </p:grpSpPr>
        <p:grpSp>
          <p:nvGrpSpPr>
            <p:cNvPr id="7184" name="Group 5"/>
            <p:cNvGrpSpPr>
              <a:grpSpLocks/>
            </p:cNvGrpSpPr>
            <p:nvPr/>
          </p:nvGrpSpPr>
          <p:grpSpPr bwMode="auto">
            <a:xfrm>
              <a:off x="0" y="2659"/>
              <a:ext cx="5776" cy="145"/>
              <a:chOff x="5" y="2784"/>
              <a:chExt cx="6072" cy="192"/>
            </a:xfrm>
          </p:grpSpPr>
          <p:sp>
            <p:nvSpPr>
              <p:cNvPr id="7186" name="Freeform 6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Freeform 7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Freeform 8"/>
              <p:cNvSpPr>
                <a:spLocks/>
              </p:cNvSpPr>
              <p:nvPr/>
            </p:nvSpPr>
            <p:spPr bwMode="auto">
              <a:xfrm rot="27553" flipH="1">
                <a:off x="3030" y="2814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Freeform 9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129 h 927"/>
                  <a:gd name="T2" fmla="*/ 146 w 5837"/>
                  <a:gd name="T3" fmla="*/ 16 h 927"/>
                  <a:gd name="T4" fmla="*/ 265 w 5837"/>
                  <a:gd name="T5" fmla="*/ 70 h 927"/>
                  <a:gd name="T6" fmla="*/ 183 w 5837"/>
                  <a:gd name="T7" fmla="*/ 48 h 927"/>
                  <a:gd name="T8" fmla="*/ 119 w 5837"/>
                  <a:gd name="T9" fmla="*/ 94 h 927"/>
                  <a:gd name="T10" fmla="*/ 191 w 5837"/>
                  <a:gd name="T11" fmla="*/ 139 h 927"/>
                  <a:gd name="T12" fmla="*/ 281 w 5837"/>
                  <a:gd name="T13" fmla="*/ 107 h 927"/>
                  <a:gd name="T14" fmla="*/ 331 w 5837"/>
                  <a:gd name="T15" fmla="*/ 49 h 927"/>
                  <a:gd name="T16" fmla="*/ 427 w 5837"/>
                  <a:gd name="T17" fmla="*/ 13 h 927"/>
                  <a:gd name="T18" fmla="*/ 509 w 5837"/>
                  <a:gd name="T19" fmla="*/ 59 h 927"/>
                  <a:gd name="T20" fmla="*/ 437 w 5837"/>
                  <a:gd name="T21" fmla="*/ 45 h 927"/>
                  <a:gd name="T22" fmla="*/ 390 w 5837"/>
                  <a:gd name="T23" fmla="*/ 94 h 927"/>
                  <a:gd name="T24" fmla="*/ 456 w 5837"/>
                  <a:gd name="T25" fmla="*/ 144 h 927"/>
                  <a:gd name="T26" fmla="*/ 554 w 5837"/>
                  <a:gd name="T27" fmla="*/ 113 h 927"/>
                  <a:gd name="T28" fmla="*/ 580 w 5837"/>
                  <a:gd name="T29" fmla="*/ 62 h 927"/>
                  <a:gd name="T30" fmla="*/ 668 w 5837"/>
                  <a:gd name="T31" fmla="*/ 9 h 927"/>
                  <a:gd name="T32" fmla="*/ 763 w 5837"/>
                  <a:gd name="T33" fmla="*/ 61 h 927"/>
                  <a:gd name="T34" fmla="*/ 684 w 5837"/>
                  <a:gd name="T35" fmla="*/ 48 h 927"/>
                  <a:gd name="T36" fmla="*/ 647 w 5837"/>
                  <a:gd name="T37" fmla="*/ 93 h 927"/>
                  <a:gd name="T38" fmla="*/ 655 w 5837"/>
                  <a:gd name="T39" fmla="*/ 120 h 927"/>
                  <a:gd name="T40" fmla="*/ 745 w 5837"/>
                  <a:gd name="T41" fmla="*/ 142 h 927"/>
                  <a:gd name="T42" fmla="*/ 801 w 5837"/>
                  <a:gd name="T43" fmla="*/ 121 h 927"/>
                  <a:gd name="T44" fmla="*/ 814 w 5837"/>
                  <a:gd name="T45" fmla="*/ 97 h 927"/>
                  <a:gd name="T46" fmla="*/ 835 w 5837"/>
                  <a:gd name="T47" fmla="*/ 64 h 927"/>
                  <a:gd name="T48" fmla="*/ 864 w 5837"/>
                  <a:gd name="T49" fmla="*/ 27 h 927"/>
                  <a:gd name="T50" fmla="*/ 914 w 5837"/>
                  <a:gd name="T51" fmla="*/ 8 h 927"/>
                  <a:gd name="T52" fmla="*/ 973 w 5837"/>
                  <a:gd name="T53" fmla="*/ 17 h 927"/>
                  <a:gd name="T54" fmla="*/ 1023 w 5837"/>
                  <a:gd name="T55" fmla="*/ 59 h 927"/>
                  <a:gd name="T56" fmla="*/ 936 w 5837"/>
                  <a:gd name="T57" fmla="*/ 38 h 927"/>
                  <a:gd name="T58" fmla="*/ 906 w 5837"/>
                  <a:gd name="T59" fmla="*/ 77 h 927"/>
                  <a:gd name="T60" fmla="*/ 898 w 5837"/>
                  <a:gd name="T61" fmla="*/ 96 h 927"/>
                  <a:gd name="T62" fmla="*/ 912 w 5837"/>
                  <a:gd name="T63" fmla="*/ 120 h 927"/>
                  <a:gd name="T64" fmla="*/ 941 w 5837"/>
                  <a:gd name="T65" fmla="*/ 131 h 927"/>
                  <a:gd name="T66" fmla="*/ 978 w 5837"/>
                  <a:gd name="T67" fmla="*/ 136 h 927"/>
                  <a:gd name="T68" fmla="*/ 1023 w 5837"/>
                  <a:gd name="T69" fmla="*/ 126 h 927"/>
                  <a:gd name="T70" fmla="*/ 1084 w 5837"/>
                  <a:gd name="T71" fmla="*/ 93 h 927"/>
                  <a:gd name="T72" fmla="*/ 1095 w 5837"/>
                  <a:gd name="T73" fmla="*/ 67 h 927"/>
                  <a:gd name="T74" fmla="*/ 1164 w 5837"/>
                  <a:gd name="T75" fmla="*/ 3 h 927"/>
                  <a:gd name="T76" fmla="*/ 1278 w 5837"/>
                  <a:gd name="T77" fmla="*/ 49 h 927"/>
                  <a:gd name="T78" fmla="*/ 1198 w 5837"/>
                  <a:gd name="T79" fmla="*/ 38 h 927"/>
                  <a:gd name="T80" fmla="*/ 1158 w 5837"/>
                  <a:gd name="T81" fmla="*/ 80 h 927"/>
                  <a:gd name="T82" fmla="*/ 1158 w 5837"/>
                  <a:gd name="T83" fmla="*/ 115 h 927"/>
                  <a:gd name="T84" fmla="*/ 1203 w 5837"/>
                  <a:gd name="T85" fmla="*/ 131 h 927"/>
                  <a:gd name="T86" fmla="*/ 1283 w 5837"/>
                  <a:gd name="T87" fmla="*/ 137 h 927"/>
                  <a:gd name="T88" fmla="*/ 1331 w 5837"/>
                  <a:gd name="T89" fmla="*/ 96 h 927"/>
                  <a:gd name="T90" fmla="*/ 1352 w 5837"/>
                  <a:gd name="T91" fmla="*/ 59 h 927"/>
                  <a:gd name="T92" fmla="*/ 1389 w 5837"/>
                  <a:gd name="T93" fmla="*/ 20 h 927"/>
                  <a:gd name="T94" fmla="*/ 1442 w 5837"/>
                  <a:gd name="T95" fmla="*/ 9 h 927"/>
                  <a:gd name="T96" fmla="*/ 1506 w 5837"/>
                  <a:gd name="T97" fmla="*/ 30 h 927"/>
                  <a:gd name="T98" fmla="*/ 1524 w 5837"/>
                  <a:gd name="T99" fmla="*/ 70 h 927"/>
                  <a:gd name="T100" fmla="*/ 1463 w 5837"/>
                  <a:gd name="T101" fmla="*/ 38 h 927"/>
                  <a:gd name="T102" fmla="*/ 1407 w 5837"/>
                  <a:gd name="T103" fmla="*/ 88 h 927"/>
                  <a:gd name="T104" fmla="*/ 1421 w 5837"/>
                  <a:gd name="T105" fmla="*/ 115 h 927"/>
                  <a:gd name="T106" fmla="*/ 1452 w 5837"/>
                  <a:gd name="T107" fmla="*/ 133 h 927"/>
                  <a:gd name="T108" fmla="*/ 1500 w 5837"/>
                  <a:gd name="T109" fmla="*/ 137 h 927"/>
                  <a:gd name="T110" fmla="*/ 1508 w 5837"/>
                  <a:gd name="T111" fmla="*/ 121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-38" y="2747"/>
              <a:ext cx="5813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50000">
                  <a:srgbClr val="6666FF"/>
                </a:gs>
                <a:gs pos="100000">
                  <a:srgbClr val="33CC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76200" y="0"/>
            <a:ext cx="1565275" cy="1785938"/>
            <a:chOff x="4649" y="0"/>
            <a:chExt cx="986" cy="1125"/>
          </a:xfrm>
        </p:grpSpPr>
        <p:pic>
          <p:nvPicPr>
            <p:cNvPr id="7182" name="Picture 12" descr="ЧИЧС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119"/>
              <a:ext cx="850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Oval 13"/>
            <p:cNvSpPr>
              <a:spLocks noChangeArrowheads="1"/>
            </p:cNvSpPr>
            <p:nvPr/>
          </p:nvSpPr>
          <p:spPr bwMode="auto">
            <a:xfrm>
              <a:off x="4649" y="0"/>
              <a:ext cx="408" cy="300"/>
            </a:xfrm>
            <a:prstGeom prst="ellipse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13326" name="Picture 14" descr="s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4495800"/>
            <a:ext cx="18034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 Box 15" descr="Папирус"/>
          <p:cNvSpPr txBox="1">
            <a:spLocks noChangeArrowheads="1"/>
          </p:cNvSpPr>
          <p:nvPr/>
        </p:nvSpPr>
        <p:spPr bwMode="auto">
          <a:xfrm>
            <a:off x="2438400" y="6096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68BAC0"/>
                    </a:gs>
                    <a:gs pos="50000">
                      <a:srgbClr val="66FFFF"/>
                    </a:gs>
                    <a:gs pos="100000">
                      <a:srgbClr val="68BAC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4 + 5 = </a:t>
            </a: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344488" y="3505200"/>
            <a:ext cx="2398712" cy="2178050"/>
            <a:chOff x="217" y="2208"/>
            <a:chExt cx="1511" cy="1372"/>
          </a:xfrm>
        </p:grpSpPr>
        <p:pic>
          <p:nvPicPr>
            <p:cNvPr id="7180" name="Picture 17" descr="sd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" y="2208"/>
              <a:ext cx="1148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1008" y="2880"/>
              <a:ext cx="720" cy="6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6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10</a:t>
              </a:r>
            </a:p>
          </p:txBody>
        </p:sp>
      </p:grp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4343400" y="5486400"/>
            <a:ext cx="1143000" cy="1066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</a:p>
        </p:txBody>
      </p:sp>
      <p:pic>
        <p:nvPicPr>
          <p:cNvPr id="7178" name="Picture 20" descr="Рисунок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51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ForwardNex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4668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C 0.01511 -0.08172 0.03021 -0.1632 0.0533 -0.24884 C 0.0764 -0.33449 0.10313 -0.45741 0.1389 -0.51412 C 0.17466 -0.57084 0.23299 -0.59676 0.26771 -0.58959 C 0.30244 -0.58241 0.33247 -0.52315 0.34775 -0.47107 C 0.36303 -0.41898 0.35782 -0.30949 0.3599 -0.27709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8"/>
                  </p:tgtEl>
                </p:cond>
              </p:nextCondLst>
            </p:seq>
          </p:childTnLst>
        </p:cTn>
      </p:par>
    </p:tnLst>
    <p:bldLst>
      <p:bldP spid="133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61d700ca45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65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62880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</a:t>
            </a:r>
            <a:r>
              <a:rPr lang="ru-RU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</a:t>
            </a:r>
            <a:r>
              <a:rPr lang="ru-RU" sz="9600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</a:t>
            </a:r>
            <a:r>
              <a:rPr lang="ru-RU" sz="96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</a:t>
            </a:r>
            <a:r>
              <a:rPr lang="ru-RU" sz="96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</a:t>
            </a:r>
            <a:r>
              <a:rPr lang="ru-RU" sz="9600" b="1" i="1" dirty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</a:t>
            </a:r>
            <a:r>
              <a:rPr lang="ru-RU" sz="96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</a:t>
            </a:r>
            <a:r>
              <a:rPr lang="ru-RU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!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04800" y="2590800"/>
            <a:ext cx="3200400" cy="4052888"/>
            <a:chOff x="82" y="1480"/>
            <a:chExt cx="1715" cy="2313"/>
          </a:xfrm>
        </p:grpSpPr>
        <p:pic>
          <p:nvPicPr>
            <p:cNvPr id="7" name="Picture 7" descr="guigu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" y="1480"/>
              <a:ext cx="1292" cy="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Рисунок1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976"/>
              <a:ext cx="505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0" descr="c05d1b22a1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22653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762000" cy="457200"/>
          </a:xfrm>
          <a:prstGeom prst="actionButtonHome">
            <a:avLst/>
          </a:prstGeom>
          <a:solidFill>
            <a:srgbClr val="66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0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3799" y="1988840"/>
            <a:ext cx="64614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400" b="1" i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Малыш </a:t>
            </a:r>
            <a:endParaRPr lang="ru-RU" sz="5400" b="1" i="1" kern="1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400" b="1" i="1" kern="1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и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400" b="1" i="1" kern="1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Карлсон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5536" y="4352330"/>
            <a:ext cx="6386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Логическая игра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541"/>
            <a:ext cx="3288577" cy="308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457200"/>
          </a:xfrm>
          <a:prstGeom prst="actionButtonForwardNex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19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376</TotalTime>
  <Words>301</Words>
  <Application>Microsoft Office PowerPoint</Application>
  <PresentationFormat>Экран (4:3)</PresentationFormat>
  <Paragraphs>86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Воздушный поток</vt:lpstr>
      <vt:lpstr>CorelDRAW</vt:lpstr>
      <vt:lpstr>Photo Editor Photo</vt:lpstr>
      <vt:lpstr>Дидактическое пособие Развивающие игры для детей младшего школьного возраста Составила: Терещук Е.Л. учитель начальных классов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Выбирай цифру слева так, чтобы числа на каждом этаже составили число 3 </vt:lpstr>
      <vt:lpstr>Слайд 20</vt:lpstr>
      <vt:lpstr>Слайд 21</vt:lpstr>
      <vt:lpstr>Слайд 22</vt:lpstr>
      <vt:lpstr>Слайд 23</vt:lpstr>
      <vt:lpstr>Для ответа на вопросы щелкай мышкой по номеру вопроса. Кнопка  Дальше! 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Klara</dc:creator>
  <cp:lastModifiedBy>Я</cp:lastModifiedBy>
  <cp:revision>40</cp:revision>
  <dcterms:created xsi:type="dcterms:W3CDTF">2015-02-21T05:02:03Z</dcterms:created>
  <dcterms:modified xsi:type="dcterms:W3CDTF">2016-10-31T14:42:40Z</dcterms:modified>
</cp:coreProperties>
</file>