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70" r:id="rId4"/>
    <p:sldId id="271" r:id="rId5"/>
    <p:sldId id="260" r:id="rId6"/>
    <p:sldId id="259" r:id="rId7"/>
    <p:sldId id="261" r:id="rId8"/>
    <p:sldId id="264" r:id="rId9"/>
    <p:sldId id="262" r:id="rId10"/>
    <p:sldId id="265" r:id="rId11"/>
    <p:sldId id="269" r:id="rId12"/>
    <p:sldId id="266" r:id="rId13"/>
    <p:sldId id="267" r:id="rId14"/>
    <p:sldId id="272" r:id="rId15"/>
    <p:sldId id="26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 autoAdjust="0"/>
    <p:restoredTop sz="94703" autoAdjust="0"/>
  </p:normalViewPr>
  <p:slideViewPr>
    <p:cSldViewPr>
      <p:cViewPr varScale="1">
        <p:scale>
          <a:sx n="65" d="100"/>
          <a:sy n="65" d="100"/>
        </p:scale>
        <p:origin x="-1296" y="-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4" y="1714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053F96-0D7E-4287-A0F5-16EF0ABCF587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802760-30F5-43CC-A356-541376D843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785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Понятие «музейная педагогика» появилось в начале 80-х 20 века. Именно само</a:t>
            </a:r>
            <a:r>
              <a:rPr lang="ru-RU" baseline="0" dirty="0" smtClean="0"/>
              <a:t> понятие, музеи уже задолго до этого времени функционировали, в том числе и в образовательных учреждениях.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802760-30F5-43CC-A356-541376D8437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6794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Понятие «музейная педагогика» появилось в начале 80-х 20 века. Именно само</a:t>
            </a:r>
            <a:r>
              <a:rPr lang="ru-RU" baseline="0" dirty="0" smtClean="0"/>
              <a:t> понятие, музеи уже задолго до этого времени функционировали, в том числе и в образовательных учреждениях.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802760-30F5-43CC-A356-541376D84377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67946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Понятие «музейная педагогика» появилось в начале 80-х 20 века. Именно само</a:t>
            </a:r>
            <a:r>
              <a:rPr lang="ru-RU" baseline="0" dirty="0" smtClean="0"/>
              <a:t> понятие, музеи уже задолго до этого времени функционировали, в том числе и в образовательных учреждениях.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802760-30F5-43CC-A356-541376D8437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6794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588D5-FA6A-40E9-BEA1-FECE31362A2D}" type="datetimeFigureOut">
              <a:rPr lang="ru-RU" smtClean="0"/>
              <a:pPr/>
              <a:t>06.12.2016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707B2-0A30-4FF8-93A7-F80DB3FF55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588D5-FA6A-40E9-BEA1-FECE31362A2D}" type="datetimeFigureOut">
              <a:rPr lang="ru-RU" smtClean="0"/>
              <a:pPr/>
              <a:t>06.12.2016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707B2-0A30-4FF8-93A7-F80DB3FF55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588D5-FA6A-40E9-BEA1-FECE31362A2D}" type="datetimeFigureOut">
              <a:rPr lang="ru-RU" smtClean="0"/>
              <a:pPr/>
              <a:t>06.12.2016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707B2-0A30-4FF8-93A7-F80DB3FF55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588D5-FA6A-40E9-BEA1-FECE31362A2D}" type="datetimeFigureOut">
              <a:rPr lang="ru-RU" smtClean="0"/>
              <a:pPr/>
              <a:t>06.12.2016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707B2-0A30-4FF8-93A7-F80DB3FF55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588D5-FA6A-40E9-BEA1-FECE31362A2D}" type="datetimeFigureOut">
              <a:rPr lang="ru-RU" smtClean="0"/>
              <a:pPr/>
              <a:t>06.12.2016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707B2-0A30-4FF8-93A7-F80DB3FF55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588D5-FA6A-40E9-BEA1-FECE31362A2D}" type="datetimeFigureOut">
              <a:rPr lang="ru-RU" smtClean="0"/>
              <a:pPr/>
              <a:t>06.12.2016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707B2-0A30-4FF8-93A7-F80DB3FF55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588D5-FA6A-40E9-BEA1-FECE31362A2D}" type="datetimeFigureOut">
              <a:rPr lang="ru-RU" smtClean="0"/>
              <a:pPr/>
              <a:t>06.12.2016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707B2-0A30-4FF8-93A7-F80DB3FF55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588D5-FA6A-40E9-BEA1-FECE31362A2D}" type="datetimeFigureOut">
              <a:rPr lang="ru-RU" smtClean="0"/>
              <a:pPr/>
              <a:t>06.12.2016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707B2-0A30-4FF8-93A7-F80DB3FF55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588D5-FA6A-40E9-BEA1-FECE31362A2D}" type="datetimeFigureOut">
              <a:rPr lang="ru-RU" smtClean="0"/>
              <a:pPr/>
              <a:t>06.12.2016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707B2-0A30-4FF8-93A7-F80DB3FF55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588D5-FA6A-40E9-BEA1-FECE31362A2D}" type="datetimeFigureOut">
              <a:rPr lang="ru-RU" smtClean="0"/>
              <a:pPr/>
              <a:t>06.12.2016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707B2-0A30-4FF8-93A7-F80DB3FF55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588D5-FA6A-40E9-BEA1-FECE31362A2D}" type="datetimeFigureOut">
              <a:rPr lang="ru-RU" smtClean="0"/>
              <a:pPr/>
              <a:t>06.12.2016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707B2-0A30-4FF8-93A7-F80DB3FF55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588D5-FA6A-40E9-BEA1-FECE31362A2D}" type="datetimeFigureOut">
              <a:rPr lang="ru-RU" smtClean="0"/>
              <a:pPr/>
              <a:t>06.12.2016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707B2-0A30-4FF8-93A7-F80DB3FF55B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Скругленный прямоугольник 44"/>
          <p:cNvSpPr/>
          <p:nvPr/>
        </p:nvSpPr>
        <p:spPr>
          <a:xfrm>
            <a:off x="142844" y="142852"/>
            <a:ext cx="8858312" cy="6572296"/>
          </a:xfrm>
          <a:prstGeom prst="roundRect">
            <a:avLst>
              <a:gd name="adj" fmla="val 4604"/>
            </a:avLst>
          </a:prstGeom>
          <a:gradFill flip="none" rotWithShape="1"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8348" y="285728"/>
            <a:ext cx="7934704" cy="2207168"/>
          </a:xfrm>
          <a:prstGeom prst="foldedCorner">
            <a:avLst>
              <a:gd name="adj" fmla="val 2532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t" anchorCtr="0">
            <a:noAutofit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/>
            </a:r>
            <a:b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</a:b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«Музейная педагогика в дошкольных образовательных организациях»</a:t>
            </a:r>
            <a:endParaRPr lang="ru-RU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88953" y="2801938"/>
            <a:ext cx="7472518" cy="2571277"/>
          </a:xfrm>
          <a:prstGeom prst="foldedCorner">
            <a:avLst>
              <a:gd name="adj" fmla="val 10145"/>
            </a:avLst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 anchorCtr="0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900" b="1" i="1" dirty="0" smtClean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Куприенко Н. Н., </a:t>
            </a:r>
            <a:r>
              <a:rPr lang="ru-RU" sz="2900" b="1" i="1" dirty="0" smtClean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МДОБУ </a:t>
            </a:r>
            <a:r>
              <a:rPr lang="ru-RU" sz="2900" b="1" i="1" dirty="0" smtClean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д/с № 9 «Ёлочка»</a:t>
            </a:r>
            <a:endParaRPr lang="ru-RU" sz="2900" b="1" i="1" dirty="0">
              <a:ln w="11430"/>
              <a:solidFill>
                <a:schemeClr val="accent1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24" name="Группа 23"/>
          <p:cNvGrpSpPr/>
          <p:nvPr/>
        </p:nvGrpSpPr>
        <p:grpSpPr>
          <a:xfrm>
            <a:off x="909714" y="301053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25" name="Прямая соединительная линия 24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Овал 25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300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Скругленный прямоугольник 26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>
              <a:gsLst>
                <a:gs pos="300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lin ang="0" scaled="1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Овал 27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300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0" name="Группа 29"/>
          <p:cNvGrpSpPr/>
          <p:nvPr/>
        </p:nvGrpSpPr>
        <p:grpSpPr>
          <a:xfrm>
            <a:off x="8500063" y="285728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31" name="Прямая соединительная линия 30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Овал 31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300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Скругленный прямоугольник 32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>
              <a:gsLst>
                <a:gs pos="300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lin ang="0" scaled="1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Овал 33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300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5" name="Группа 34"/>
          <p:cNvGrpSpPr/>
          <p:nvPr/>
        </p:nvGrpSpPr>
        <p:grpSpPr>
          <a:xfrm>
            <a:off x="1107331" y="2922970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36" name="Прямая соединительная линия 35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Овал 36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300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Скругленный прямоугольник 37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>
              <a:gsLst>
                <a:gs pos="300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lin ang="0" scaled="1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Овал 38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300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0" name="Группа 39"/>
          <p:cNvGrpSpPr/>
          <p:nvPr/>
        </p:nvGrpSpPr>
        <p:grpSpPr>
          <a:xfrm>
            <a:off x="8178334" y="2818000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41" name="Прямая соединительная линия 40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Овал 41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300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Скругленный прямоугольник 42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>
              <a:gsLst>
                <a:gs pos="300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lin ang="0" scaled="1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Овал 43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300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6" name="Овал 45"/>
          <p:cNvSpPr/>
          <p:nvPr/>
        </p:nvSpPr>
        <p:spPr>
          <a:xfrm>
            <a:off x="326624" y="2637462"/>
            <a:ext cx="288000" cy="288000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Овал 47"/>
          <p:cNvSpPr/>
          <p:nvPr/>
        </p:nvSpPr>
        <p:spPr>
          <a:xfrm>
            <a:off x="7295115" y="5811794"/>
            <a:ext cx="288000" cy="288000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Овал 48"/>
          <p:cNvSpPr/>
          <p:nvPr/>
        </p:nvSpPr>
        <p:spPr>
          <a:xfrm>
            <a:off x="497786" y="665370"/>
            <a:ext cx="288000" cy="288000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Овал 49"/>
          <p:cNvSpPr/>
          <p:nvPr/>
        </p:nvSpPr>
        <p:spPr>
          <a:xfrm>
            <a:off x="1455200" y="5665485"/>
            <a:ext cx="288000" cy="288000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2202717" y="5811794"/>
            <a:ext cx="288000" cy="288000"/>
          </a:xfrm>
          <a:prstGeom prst="ellipse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Овал 51"/>
          <p:cNvSpPr/>
          <p:nvPr/>
        </p:nvSpPr>
        <p:spPr>
          <a:xfrm>
            <a:off x="5643570" y="6072206"/>
            <a:ext cx="288000" cy="288000"/>
          </a:xfrm>
          <a:prstGeom prst="ellipse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Овал 52"/>
          <p:cNvSpPr/>
          <p:nvPr/>
        </p:nvSpPr>
        <p:spPr>
          <a:xfrm>
            <a:off x="8609872" y="3557772"/>
            <a:ext cx="288000" cy="288000"/>
          </a:xfrm>
          <a:prstGeom prst="ellipse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785786" y="5857892"/>
            <a:ext cx="288000" cy="288000"/>
          </a:xfrm>
          <a:prstGeom prst="ellipse">
            <a:avLst/>
          </a:prstGeom>
          <a:solidFill>
            <a:srgbClr val="00B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Овал 55"/>
          <p:cNvSpPr/>
          <p:nvPr/>
        </p:nvSpPr>
        <p:spPr>
          <a:xfrm>
            <a:off x="8358214" y="5715016"/>
            <a:ext cx="288000" cy="288000"/>
          </a:xfrm>
          <a:prstGeom prst="ellipse">
            <a:avLst/>
          </a:prstGeom>
          <a:solidFill>
            <a:srgbClr val="00B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Овал 56"/>
          <p:cNvSpPr/>
          <p:nvPr/>
        </p:nvSpPr>
        <p:spPr>
          <a:xfrm>
            <a:off x="310501" y="3701772"/>
            <a:ext cx="288000" cy="288000"/>
          </a:xfrm>
          <a:prstGeom prst="ellipse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Овал 57"/>
          <p:cNvSpPr/>
          <p:nvPr/>
        </p:nvSpPr>
        <p:spPr>
          <a:xfrm>
            <a:off x="4932040" y="5811794"/>
            <a:ext cx="288000" cy="288000"/>
          </a:xfrm>
          <a:prstGeom prst="ellipse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Скругленный прямоугольник 39"/>
          <p:cNvSpPr/>
          <p:nvPr/>
        </p:nvSpPr>
        <p:spPr>
          <a:xfrm>
            <a:off x="142844" y="142852"/>
            <a:ext cx="8858312" cy="6572296"/>
          </a:xfrm>
          <a:prstGeom prst="roundRect">
            <a:avLst>
              <a:gd name="adj" fmla="val 4604"/>
            </a:avLst>
          </a:prstGeom>
          <a:gradFill flip="none" rotWithShape="1"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Заголовок 4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Основные направления деятельности музея: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grpSp>
        <p:nvGrpSpPr>
          <p:cNvPr id="48" name="Группа 47"/>
          <p:cNvGrpSpPr/>
          <p:nvPr/>
        </p:nvGrpSpPr>
        <p:grpSpPr>
          <a:xfrm>
            <a:off x="566709" y="214290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49" name="Прямая соединительная линия 48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Овал 49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Овал 51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3" name="Группа 52"/>
          <p:cNvGrpSpPr/>
          <p:nvPr/>
        </p:nvGrpSpPr>
        <p:grpSpPr>
          <a:xfrm>
            <a:off x="8477277" y="214290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54" name="Прямая соединительная линия 53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Овал 54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8" name="Группа 57"/>
          <p:cNvGrpSpPr/>
          <p:nvPr/>
        </p:nvGrpSpPr>
        <p:grpSpPr>
          <a:xfrm>
            <a:off x="561947" y="1571612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59" name="Прямая соединительная линия 58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Овал 59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Овал 61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8501090" y="1571612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64" name="Прямая соединительная линия 63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Овал 64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Овал 66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68" name="Овал 67">
            <a:hlinkClick r:id="" action="ppaction://hlinkshowjump?jump=endshow"/>
          </p:cNvPr>
          <p:cNvSpPr/>
          <p:nvPr/>
        </p:nvSpPr>
        <p:spPr>
          <a:xfrm>
            <a:off x="600479" y="6414002"/>
            <a:ext cx="288000" cy="2880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Овал 68">
            <a:hlinkClick r:id="" action="ppaction://hlinkshowjump?jump=previousslide"/>
          </p:cNvPr>
          <p:cNvSpPr/>
          <p:nvPr/>
        </p:nvSpPr>
        <p:spPr>
          <a:xfrm>
            <a:off x="7073454" y="6470453"/>
            <a:ext cx="288000" cy="288000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Овал 69">
            <a:hlinkClick r:id="" action="ppaction://hlinkshowjump?jump=nextslide"/>
          </p:cNvPr>
          <p:cNvSpPr/>
          <p:nvPr/>
        </p:nvSpPr>
        <p:spPr>
          <a:xfrm>
            <a:off x="8539934" y="6513758"/>
            <a:ext cx="288000" cy="288000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5038235" y="6542941"/>
            <a:ext cx="288000" cy="288000"/>
          </a:xfrm>
          <a:prstGeom prst="ellipse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3143240" y="6558002"/>
            <a:ext cx="288000" cy="288000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бъект 32">
            <a:hlinkClick r:id="" action="ppaction://hlinkshowjump?jump=endshow"/>
          </p:cNvPr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370734" cy="3194721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ru-RU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поисково-собирательское;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ru-RU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экспозиционное( оформительское);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ru-RU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экскурсионное;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ru-RU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культурно-массовые мероприятия;</a:t>
            </a:r>
          </a:p>
          <a:p>
            <a:pPr marL="0" indent="0">
              <a:spcBef>
                <a:spcPts val="0"/>
              </a:spcBef>
              <a:buNone/>
            </a:pPr>
            <a:endParaRPr lang="ru-RU" sz="36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484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Скругленный прямоугольник 39"/>
          <p:cNvSpPr/>
          <p:nvPr/>
        </p:nvSpPr>
        <p:spPr>
          <a:xfrm>
            <a:off x="142844" y="142852"/>
            <a:ext cx="8858312" cy="6572296"/>
          </a:xfrm>
          <a:prstGeom prst="roundRect">
            <a:avLst>
              <a:gd name="adj" fmla="val 4604"/>
            </a:avLst>
          </a:prstGeom>
          <a:gradFill flip="none" rotWithShape="1"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Заголовок 4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Этапы создания мини-музея: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grpSp>
        <p:nvGrpSpPr>
          <p:cNvPr id="48" name="Группа 47"/>
          <p:cNvGrpSpPr/>
          <p:nvPr/>
        </p:nvGrpSpPr>
        <p:grpSpPr>
          <a:xfrm>
            <a:off x="566709" y="214290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49" name="Прямая соединительная линия 48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Овал 49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Овал 51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3" name="Группа 52"/>
          <p:cNvGrpSpPr/>
          <p:nvPr/>
        </p:nvGrpSpPr>
        <p:grpSpPr>
          <a:xfrm>
            <a:off x="8477277" y="214290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54" name="Прямая соединительная линия 53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Овал 54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8" name="Группа 57"/>
          <p:cNvGrpSpPr/>
          <p:nvPr/>
        </p:nvGrpSpPr>
        <p:grpSpPr>
          <a:xfrm>
            <a:off x="561947" y="1571612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59" name="Прямая соединительная линия 58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Овал 59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Овал 61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8501090" y="1571612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64" name="Прямая соединительная линия 63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Овал 64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Овал 66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68" name="Овал 67">
            <a:hlinkClick r:id="" action="ppaction://hlinkshowjump?jump=endshow"/>
          </p:cNvPr>
          <p:cNvSpPr/>
          <p:nvPr/>
        </p:nvSpPr>
        <p:spPr>
          <a:xfrm>
            <a:off x="600479" y="6414002"/>
            <a:ext cx="288000" cy="2880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Овал 68">
            <a:hlinkClick r:id="" action="ppaction://hlinkshowjump?jump=previousslide"/>
          </p:cNvPr>
          <p:cNvSpPr/>
          <p:nvPr/>
        </p:nvSpPr>
        <p:spPr>
          <a:xfrm>
            <a:off x="7073454" y="6470453"/>
            <a:ext cx="288000" cy="288000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Овал 69">
            <a:hlinkClick r:id="" action="ppaction://hlinkshowjump?jump=nextslide"/>
          </p:cNvPr>
          <p:cNvSpPr/>
          <p:nvPr/>
        </p:nvSpPr>
        <p:spPr>
          <a:xfrm>
            <a:off x="8539934" y="6513758"/>
            <a:ext cx="288000" cy="288000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5038235" y="6542941"/>
            <a:ext cx="288000" cy="288000"/>
          </a:xfrm>
          <a:prstGeom prst="ellipse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3143240" y="6558002"/>
            <a:ext cx="288000" cy="288000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бъект 32">
            <a:hlinkClick r:id="" action="ppaction://hlinkshowjump?jump=endshow"/>
          </p:cNvPr>
          <p:cNvSpPr txBox="1">
            <a:spLocks noGrp="1"/>
          </p:cNvSpPr>
          <p:nvPr>
            <p:ph idx="1"/>
          </p:nvPr>
        </p:nvSpPr>
        <p:spPr>
          <a:xfrm>
            <a:off x="509742" y="1196752"/>
            <a:ext cx="8318191" cy="5410712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этап. Постановка целей и задач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этап. Выбор помещения (места в группе)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этап. Сбор экспонатов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этап. Оформление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мини-музея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этап. Разработка тематики и содержания экскурсий и занятий для ознакомления детей с экспонатами.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этап. Разработка перспективно-тематического плана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этап. Выбор экскурсоводов. Ими могут быть педагоги, старшие дошкольники или родители.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этап. Открытие мини - музея с приглашением детей и их родителей.</a:t>
            </a:r>
          </a:p>
          <a:p>
            <a:pPr marL="0" indent="0">
              <a:spcBef>
                <a:spcPts val="0"/>
              </a:spcBef>
              <a:buNone/>
            </a:pP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04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Скругленный прямоугольник 39"/>
          <p:cNvSpPr/>
          <p:nvPr/>
        </p:nvSpPr>
        <p:spPr>
          <a:xfrm>
            <a:off x="142844" y="142852"/>
            <a:ext cx="8858312" cy="6572296"/>
          </a:xfrm>
          <a:prstGeom prst="roundRect">
            <a:avLst>
              <a:gd name="adj" fmla="val 4604"/>
            </a:avLst>
          </a:prstGeom>
          <a:gradFill flip="none" rotWithShape="1"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Заголовок 4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Основные формы работы в мини-музее: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grpSp>
        <p:nvGrpSpPr>
          <p:cNvPr id="48" name="Группа 47"/>
          <p:cNvGrpSpPr/>
          <p:nvPr/>
        </p:nvGrpSpPr>
        <p:grpSpPr>
          <a:xfrm>
            <a:off x="566709" y="214290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49" name="Прямая соединительная линия 48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Овал 49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Овал 51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3" name="Группа 52"/>
          <p:cNvGrpSpPr/>
          <p:nvPr/>
        </p:nvGrpSpPr>
        <p:grpSpPr>
          <a:xfrm>
            <a:off x="8477277" y="214290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54" name="Прямая соединительная линия 53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Овал 54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8" name="Группа 57"/>
          <p:cNvGrpSpPr/>
          <p:nvPr/>
        </p:nvGrpSpPr>
        <p:grpSpPr>
          <a:xfrm>
            <a:off x="561947" y="1571612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59" name="Прямая соединительная линия 58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Овал 59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Овал 61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8501090" y="1571612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64" name="Прямая соединительная линия 63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Овал 64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Овал 66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68" name="Овал 67">
            <a:hlinkClick r:id="" action="ppaction://hlinkshowjump?jump=endshow"/>
          </p:cNvPr>
          <p:cNvSpPr/>
          <p:nvPr/>
        </p:nvSpPr>
        <p:spPr>
          <a:xfrm>
            <a:off x="600479" y="6414002"/>
            <a:ext cx="288000" cy="2880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Овал 68">
            <a:hlinkClick r:id="" action="ppaction://hlinkshowjump?jump=previousslide"/>
          </p:cNvPr>
          <p:cNvSpPr/>
          <p:nvPr/>
        </p:nvSpPr>
        <p:spPr>
          <a:xfrm>
            <a:off x="7073454" y="6470453"/>
            <a:ext cx="288000" cy="288000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Овал 69">
            <a:hlinkClick r:id="" action="ppaction://hlinkshowjump?jump=nextslide"/>
          </p:cNvPr>
          <p:cNvSpPr/>
          <p:nvPr/>
        </p:nvSpPr>
        <p:spPr>
          <a:xfrm>
            <a:off x="8539934" y="6513758"/>
            <a:ext cx="288000" cy="288000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5038235" y="6542941"/>
            <a:ext cx="288000" cy="288000"/>
          </a:xfrm>
          <a:prstGeom prst="ellipse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3143240" y="6558002"/>
            <a:ext cx="288000" cy="288000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бъект 32">
            <a:hlinkClick r:id="" action="ppaction://hlinkshowjump?jump=endshow"/>
          </p:cNvPr>
          <p:cNvSpPr txBox="1">
            <a:spLocks noGrp="1"/>
          </p:cNvSpPr>
          <p:nvPr>
            <p:ph idx="1"/>
          </p:nvPr>
        </p:nvSpPr>
        <p:spPr>
          <a:xfrm>
            <a:off x="509742" y="1196752"/>
            <a:ext cx="8318191" cy="5115246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Мини-беседы с детьми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Экскурсия для детей и родителей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Самостоятельное рассматривание экспонатов.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Мастер-класс по изготовлению экспонатов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творческой группы по пополнению музея экспонатами.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Творческие игры, образовательные путешествия,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Чтения художественной литературы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Исследовательская деятельность, экспериментирование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Музицирование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прослушивание аудио-материалов, просмотр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мини-презентации</a:t>
            </a:r>
            <a:endParaRPr lang="ru-RU" sz="24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930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Скругленный прямоугольник 39"/>
          <p:cNvSpPr/>
          <p:nvPr/>
        </p:nvSpPr>
        <p:spPr>
          <a:xfrm>
            <a:off x="142844" y="142852"/>
            <a:ext cx="8858312" cy="6572296"/>
          </a:xfrm>
          <a:prstGeom prst="roundRect">
            <a:avLst>
              <a:gd name="adj" fmla="val 4604"/>
            </a:avLst>
          </a:prstGeom>
          <a:gradFill flip="none" rotWithShape="1"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8" name="Группа 47"/>
          <p:cNvGrpSpPr/>
          <p:nvPr/>
        </p:nvGrpSpPr>
        <p:grpSpPr>
          <a:xfrm>
            <a:off x="566709" y="214290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49" name="Прямая соединительная линия 48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Овал 49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Овал 51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3" name="Группа 52"/>
          <p:cNvGrpSpPr/>
          <p:nvPr/>
        </p:nvGrpSpPr>
        <p:grpSpPr>
          <a:xfrm>
            <a:off x="8477277" y="214290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54" name="Прямая соединительная линия 53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Овал 54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8" name="Группа 57"/>
          <p:cNvGrpSpPr/>
          <p:nvPr/>
        </p:nvGrpSpPr>
        <p:grpSpPr>
          <a:xfrm>
            <a:off x="561947" y="1571612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59" name="Прямая соединительная линия 58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Овал 59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Овал 61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8501090" y="1571612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64" name="Прямая соединительная линия 63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Овал 64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Овал 66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68" name="Овал 67">
            <a:hlinkClick r:id="" action="ppaction://hlinkshowjump?jump=endshow"/>
          </p:cNvPr>
          <p:cNvSpPr/>
          <p:nvPr/>
        </p:nvSpPr>
        <p:spPr>
          <a:xfrm>
            <a:off x="600479" y="6414002"/>
            <a:ext cx="288000" cy="2880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Овал 68">
            <a:hlinkClick r:id="" action="ppaction://hlinkshowjump?jump=previousslide"/>
          </p:cNvPr>
          <p:cNvSpPr/>
          <p:nvPr/>
        </p:nvSpPr>
        <p:spPr>
          <a:xfrm>
            <a:off x="7073454" y="6470453"/>
            <a:ext cx="288000" cy="288000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Овал 69">
            <a:hlinkClick r:id="" action="ppaction://hlinkshowjump?jump=nextslide"/>
          </p:cNvPr>
          <p:cNvSpPr/>
          <p:nvPr/>
        </p:nvSpPr>
        <p:spPr>
          <a:xfrm>
            <a:off x="8539934" y="6513758"/>
            <a:ext cx="288000" cy="288000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5038235" y="6542941"/>
            <a:ext cx="288000" cy="288000"/>
          </a:xfrm>
          <a:prstGeom prst="ellipse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3143240" y="6558002"/>
            <a:ext cx="288000" cy="288000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бъект 32">
            <a:hlinkClick r:id="" action="ppaction://hlinkshowjump?jump=endshow"/>
          </p:cNvPr>
          <p:cNvSpPr txBox="1">
            <a:spLocks noGrp="1"/>
          </p:cNvSpPr>
          <p:nvPr>
            <p:ph idx="1"/>
          </p:nvPr>
        </p:nvSpPr>
        <p:spPr>
          <a:xfrm>
            <a:off x="142844" y="142849"/>
            <a:ext cx="9001156" cy="6727996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должен </a:t>
            </a:r>
            <a:r>
              <a:rPr lang="ru-RU" sz="2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иметь представление  о себе, семье, традиционных семейных ценностях, о природном и социальном мире, в котором он живет; должен быть знаком с произведениями детской литературы, обладать элементарными представлениями из области живой природы, естествознания, математики, истории и т.п.; способен к принятию собственных решений, опираясь на свои знания и умения в различных видах деятельности.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 отзывается на красоту окружающего мира, произведения народного и профессионального искусства (музыку, танцы, театральную деятельность, изобразительную деятельность и т. д.).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проявлять патриотические чувства, ощущать гордость за свою страну, ее достижения, иметь представление о ее географическом разнообразии, многонациональности, важнейших исторических событиях.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овладеть основными культурными средствами, способами деятельности, проявлять инициативу и самостоятельность в разных видах деятельности — игре, общении, познавательно-исследовательской деятельности и д</a:t>
            </a:r>
            <a:endParaRPr lang="ru-RU" sz="22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87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Скругленный прямоугольник 39"/>
          <p:cNvSpPr/>
          <p:nvPr/>
        </p:nvSpPr>
        <p:spPr>
          <a:xfrm>
            <a:off x="142844" y="142852"/>
            <a:ext cx="8858312" cy="6572296"/>
          </a:xfrm>
          <a:prstGeom prst="roundRect">
            <a:avLst>
              <a:gd name="adj" fmla="val 4604"/>
            </a:avLst>
          </a:prstGeom>
          <a:gradFill flip="none" rotWithShape="1"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8" name="Группа 47"/>
          <p:cNvGrpSpPr/>
          <p:nvPr/>
        </p:nvGrpSpPr>
        <p:grpSpPr>
          <a:xfrm>
            <a:off x="566709" y="214290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49" name="Прямая соединительная линия 48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Овал 49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Овал 51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3" name="Группа 52"/>
          <p:cNvGrpSpPr/>
          <p:nvPr/>
        </p:nvGrpSpPr>
        <p:grpSpPr>
          <a:xfrm>
            <a:off x="8477277" y="214290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54" name="Прямая соединительная линия 53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Овал 54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8" name="Группа 57"/>
          <p:cNvGrpSpPr/>
          <p:nvPr/>
        </p:nvGrpSpPr>
        <p:grpSpPr>
          <a:xfrm>
            <a:off x="561947" y="1571612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59" name="Прямая соединительная линия 58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Овал 59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Овал 61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8501090" y="1571612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64" name="Прямая соединительная линия 63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Овал 64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Овал 66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68" name="Овал 67">
            <a:hlinkClick r:id="" action="ppaction://hlinkshowjump?jump=endshow"/>
          </p:cNvPr>
          <p:cNvSpPr/>
          <p:nvPr/>
        </p:nvSpPr>
        <p:spPr>
          <a:xfrm>
            <a:off x="600479" y="6414002"/>
            <a:ext cx="288000" cy="2880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Овал 68">
            <a:hlinkClick r:id="" action="ppaction://hlinkshowjump?jump=previousslide"/>
          </p:cNvPr>
          <p:cNvSpPr/>
          <p:nvPr/>
        </p:nvSpPr>
        <p:spPr>
          <a:xfrm>
            <a:off x="7073454" y="6470453"/>
            <a:ext cx="288000" cy="288000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Овал 69">
            <a:hlinkClick r:id="" action="ppaction://hlinkshowjump?jump=nextslide"/>
          </p:cNvPr>
          <p:cNvSpPr/>
          <p:nvPr/>
        </p:nvSpPr>
        <p:spPr>
          <a:xfrm>
            <a:off x="8539934" y="6513758"/>
            <a:ext cx="288000" cy="288000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5038235" y="6542941"/>
            <a:ext cx="288000" cy="288000"/>
          </a:xfrm>
          <a:prstGeom prst="ellipse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3143240" y="6558002"/>
            <a:ext cx="288000" cy="288000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бъект 32">
            <a:hlinkClick r:id="" action="ppaction://hlinkshowjump?jump=endshow"/>
          </p:cNvPr>
          <p:cNvSpPr txBox="1">
            <a:spLocks noGrp="1"/>
          </p:cNvSpPr>
          <p:nvPr>
            <p:ph idx="1"/>
          </p:nvPr>
        </p:nvSpPr>
        <p:spPr>
          <a:xfrm>
            <a:off x="142844" y="142849"/>
            <a:ext cx="9001156" cy="6641818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/>
            <a:r>
              <a:rPr lang="ru-RU" sz="1600" dirty="0" err="1"/>
              <a:t>Дыбина</a:t>
            </a:r>
            <a:r>
              <a:rPr lang="ru-RU" sz="1600" dirty="0"/>
              <a:t> О.В. Что было до… Игры – путешествия в прошлое предметов. - М.: ТЦ Сфера, 2001.</a:t>
            </a:r>
          </a:p>
          <a:p>
            <a:pPr lvl="0"/>
            <a:r>
              <a:rPr lang="ru-RU" sz="1600" dirty="0" err="1"/>
              <a:t>Карачунская</a:t>
            </a:r>
            <a:r>
              <a:rPr lang="ru-RU" sz="1600" dirty="0"/>
              <a:t> Т.Н. Музейная педагогика и изобразительная деятельность в ДОУ: интегрированные занятия. - М.: ТЦ Сфера, 2005.</a:t>
            </a:r>
          </a:p>
          <a:p>
            <a:pPr lvl="0"/>
            <a:r>
              <a:rPr lang="ru-RU" sz="1600" dirty="0"/>
              <a:t>Князева О.П., </a:t>
            </a:r>
            <a:r>
              <a:rPr lang="ru-RU" sz="1600" dirty="0" err="1"/>
              <a:t>Махнаева</a:t>
            </a:r>
            <a:r>
              <a:rPr lang="ru-RU" sz="1600" dirty="0"/>
              <a:t> М.Д. Приобщение детей к истокам русской народной культуры. – СПб., Детство – Пресс, 1998.</a:t>
            </a:r>
          </a:p>
          <a:p>
            <a:pPr lvl="0"/>
            <a:r>
              <a:rPr lang="ru-RU" sz="1600" dirty="0" err="1"/>
              <a:t>Кондрыкинская</a:t>
            </a:r>
            <a:r>
              <a:rPr lang="ru-RU" sz="1600" dirty="0"/>
              <a:t> Л.А. С чего начинается Родина? (опыт работы по патриотическому воспитанию в ДОУ). - М.: ТЦ Сфера, 2004.</a:t>
            </a:r>
          </a:p>
          <a:p>
            <a:pPr lvl="0"/>
            <a:r>
              <a:rPr lang="ru-RU" sz="1600" dirty="0" err="1"/>
              <a:t>Малюшова</a:t>
            </a:r>
            <a:r>
              <a:rPr lang="ru-RU" sz="1600" dirty="0"/>
              <a:t>, Н. Здравствуй, музей [Текст] / Н. </a:t>
            </a:r>
            <a:r>
              <a:rPr lang="ru-RU" sz="1600" dirty="0" err="1"/>
              <a:t>Малюшова</a:t>
            </a:r>
            <a:r>
              <a:rPr lang="ru-RU" sz="1600" dirty="0"/>
              <a:t> // Дошкольное воспитание. -2009. - N11. - С. 24-29</a:t>
            </a:r>
          </a:p>
          <a:p>
            <a:pPr lvl="0"/>
            <a:r>
              <a:rPr lang="ru-RU" sz="1600" dirty="0"/>
              <a:t>Маслова Е.Н. Музейная педагогика в детском саду – СПБ., 2007.</a:t>
            </a:r>
          </a:p>
          <a:p>
            <a:pPr lvl="0"/>
            <a:r>
              <a:rPr lang="ru-RU" sz="1600" dirty="0"/>
              <a:t>О.В. Мельниковой. М.: ТЦ “Сфера”, 2006.</a:t>
            </a:r>
            <a:br>
              <a:rPr lang="ru-RU" sz="1600" dirty="0"/>
            </a:br>
            <a:r>
              <a:rPr lang="ru-RU" sz="1600" dirty="0"/>
              <a:t>Рыжова Н.А. Как стать коллекционером. Игра и дети N 24, 2004. </a:t>
            </a:r>
            <a:br>
              <a:rPr lang="ru-RU" sz="1600" dirty="0"/>
            </a:br>
            <a:r>
              <a:rPr lang="ru-RU" sz="1600" dirty="0"/>
              <a:t>Н. Рыжова, Л. Логинова, А. </a:t>
            </a:r>
            <a:r>
              <a:rPr lang="ru-RU" sz="1600" dirty="0" err="1"/>
              <a:t>Данюкова</a:t>
            </a:r>
            <a:r>
              <a:rPr lang="ru-RU" sz="1600" dirty="0"/>
              <a:t>. Мини-музей в детском саду. М.: </a:t>
            </a:r>
            <a:r>
              <a:rPr lang="ru-RU" sz="1600" dirty="0" err="1"/>
              <a:t>Линка</a:t>
            </a:r>
            <a:r>
              <a:rPr lang="ru-RU" sz="1600" dirty="0"/>
              <a:t>-Пресс, 2008. </a:t>
            </a:r>
          </a:p>
          <a:p>
            <a:pPr lvl="0" fontAlgn="base"/>
            <a:r>
              <a:rPr lang="ru-RU" sz="1600" dirty="0"/>
              <a:t>Пантелеева Л.В. Музей и дети. - М.: Изд. дом «Карапуз», 2000.</a:t>
            </a:r>
          </a:p>
          <a:p>
            <a:pPr lvl="0"/>
            <a:r>
              <a:rPr lang="ru-RU" sz="1600" dirty="0"/>
              <a:t>Рыжова Н.А. Развивающая среда дошкольных учреждений. М.: Линка-Пресс,2004.</a:t>
            </a:r>
            <a:br>
              <a:rPr lang="ru-RU" sz="1600" dirty="0"/>
            </a:br>
            <a:r>
              <a:rPr lang="ru-RU" sz="1600" dirty="0" err="1"/>
              <a:t>Байдина</a:t>
            </a:r>
            <a:r>
              <a:rPr lang="ru-RU" sz="1600" dirty="0"/>
              <a:t> Е.А. Мини-музей в ДОУ как средство патриотического воспитания» //Справочник старшего воспитателя. – 2013. - № 2. - С. 32-37.</a:t>
            </a:r>
          </a:p>
          <a:p>
            <a:pPr lvl="0"/>
            <a:r>
              <a:rPr lang="ru-RU" sz="1600" dirty="0"/>
              <a:t>Соколова Н.Д. Мы входим в мир прекрасного /Учеб. Пособие. – М.: ТЦ Сфера, 2004.</a:t>
            </a:r>
          </a:p>
          <a:p>
            <a:pPr lvl="0"/>
            <a:r>
              <a:rPr lang="ru-RU" sz="1600" dirty="0"/>
              <a:t>Терещенко А.В. История культуры русского народа. - М.: </a:t>
            </a:r>
            <a:r>
              <a:rPr lang="ru-RU" sz="1600" dirty="0" err="1"/>
              <a:t>Эксмо</a:t>
            </a:r>
            <a:r>
              <a:rPr lang="ru-RU" sz="1600" dirty="0"/>
              <a:t>, 2007.</a:t>
            </a:r>
          </a:p>
          <a:p>
            <a:pPr lvl="0"/>
            <a:r>
              <a:rPr lang="ru-RU" sz="1600" dirty="0" err="1"/>
              <a:t>Трунова</a:t>
            </a:r>
            <a:r>
              <a:rPr lang="ru-RU" sz="1600" dirty="0"/>
              <a:t>, М. Секреты музейной педагогики: из опыта работы // Дошкольное воспитание. - 2006. - N 4. - С. 38-42.</a:t>
            </a:r>
          </a:p>
          <a:p>
            <a:pPr lvl="0"/>
            <a:r>
              <a:rPr lang="ru-RU" sz="1600" dirty="0" err="1" smtClean="0"/>
              <a:t>Чумалова</a:t>
            </a:r>
            <a:r>
              <a:rPr lang="ru-RU" sz="1600" dirty="0"/>
              <a:t>, Т. Музейная педагогика для дошкольников // Дошкольное воспитание. - 2007. - N 10. - С. 44-50.</a:t>
            </a:r>
          </a:p>
          <a:p>
            <a:pPr lvl="0"/>
            <a:r>
              <a:rPr lang="ru-RU" sz="1600" dirty="0" err="1"/>
              <a:t>Чумалова</a:t>
            </a:r>
            <a:r>
              <a:rPr lang="ru-RU" sz="1600" dirty="0"/>
              <a:t>, Т. Основные принципы музейной педагогики: путешествие на машине </a:t>
            </a:r>
            <a:r>
              <a:rPr lang="ru-RU" sz="1600" dirty="0" smtClean="0"/>
              <a:t>времени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074959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Скругленный прямоугольник 39"/>
          <p:cNvSpPr/>
          <p:nvPr/>
        </p:nvSpPr>
        <p:spPr>
          <a:xfrm>
            <a:off x="120407" y="142852"/>
            <a:ext cx="8858312" cy="6572296"/>
          </a:xfrm>
          <a:prstGeom prst="roundRect">
            <a:avLst>
              <a:gd name="adj" fmla="val 4604"/>
            </a:avLst>
          </a:prstGeom>
          <a:gradFill flip="none" rotWithShape="1"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8" name="Группа 47"/>
          <p:cNvGrpSpPr/>
          <p:nvPr/>
        </p:nvGrpSpPr>
        <p:grpSpPr>
          <a:xfrm>
            <a:off x="360597" y="1973667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49" name="Прямая соединительная линия 48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Овал 49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Овал 51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3" name="Группа 52"/>
          <p:cNvGrpSpPr/>
          <p:nvPr/>
        </p:nvGrpSpPr>
        <p:grpSpPr>
          <a:xfrm>
            <a:off x="8477277" y="214290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54" name="Прямая соединительная линия 53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Овал 54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8" name="Группа 57"/>
          <p:cNvGrpSpPr/>
          <p:nvPr/>
        </p:nvGrpSpPr>
        <p:grpSpPr>
          <a:xfrm>
            <a:off x="350971" y="2060848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59" name="Прямая соединительная линия 58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Овал 59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Овал 61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8586360" y="1950931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64" name="Прямая соединительная линия 63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Овал 64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Овал 66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68" name="Овал 67">
            <a:hlinkClick r:id="" action="ppaction://hlinkshowjump?jump=endshow"/>
          </p:cNvPr>
          <p:cNvSpPr/>
          <p:nvPr/>
        </p:nvSpPr>
        <p:spPr>
          <a:xfrm>
            <a:off x="762660" y="5517232"/>
            <a:ext cx="288000" cy="2880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Овал 68">
            <a:hlinkClick r:id="" action="ppaction://hlinkshowjump?jump=previousslide"/>
          </p:cNvPr>
          <p:cNvSpPr/>
          <p:nvPr/>
        </p:nvSpPr>
        <p:spPr>
          <a:xfrm>
            <a:off x="6785454" y="4005064"/>
            <a:ext cx="288000" cy="288000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Овал 69">
            <a:hlinkClick r:id="" action="ppaction://hlinkshowjump?jump=nextslide"/>
          </p:cNvPr>
          <p:cNvSpPr/>
          <p:nvPr/>
        </p:nvSpPr>
        <p:spPr>
          <a:xfrm>
            <a:off x="8418387" y="5500840"/>
            <a:ext cx="288000" cy="288000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5006444" y="5356840"/>
            <a:ext cx="288000" cy="288000"/>
          </a:xfrm>
          <a:prstGeom prst="ellipse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2999240" y="5212840"/>
            <a:ext cx="288000" cy="288000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бъект 32">
            <a:hlinkClick r:id="" action="ppaction://hlinkshowjump?jump=endshow"/>
          </p:cNvPr>
          <p:cNvSpPr txBox="1">
            <a:spLocks noGrp="1"/>
          </p:cNvSpPr>
          <p:nvPr>
            <p:ph idx="1"/>
          </p:nvPr>
        </p:nvSpPr>
        <p:spPr>
          <a:xfrm>
            <a:off x="323528" y="1988840"/>
            <a:ext cx="8677628" cy="1107996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ru-RU" sz="6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6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4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Скругленный прямоугольник 39"/>
          <p:cNvSpPr/>
          <p:nvPr/>
        </p:nvSpPr>
        <p:spPr>
          <a:xfrm>
            <a:off x="142844" y="142852"/>
            <a:ext cx="8858312" cy="6572296"/>
          </a:xfrm>
          <a:prstGeom prst="roundRect">
            <a:avLst>
              <a:gd name="adj" fmla="val 4604"/>
            </a:avLst>
          </a:prstGeom>
          <a:gradFill flip="none" rotWithShape="1"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одержимое 46"/>
          <p:cNvSpPr>
            <a:spLocks noGrp="1"/>
          </p:cNvSpPr>
          <p:nvPr>
            <p:ph idx="1"/>
          </p:nvPr>
        </p:nvSpPr>
        <p:spPr>
          <a:xfrm>
            <a:off x="448946" y="692696"/>
            <a:ext cx="8552209" cy="5453196"/>
          </a:xfrm>
          <a:prstGeom prst="foldedCorner">
            <a:avLst>
              <a:gd name="adj" fmla="val 7197"/>
            </a:avLst>
          </a:prstGeom>
          <a:gradFill flip="none" rotWithShape="1">
            <a:gsLst>
              <a:gs pos="63000">
                <a:schemeClr val="bg1"/>
              </a:gs>
              <a:gs pos="86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ru-RU" b="1" dirty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 не стоит без фундамента.</a:t>
            </a:r>
          </a:p>
          <a:p>
            <a:pPr marL="0" indent="0" algn="ctr">
              <a:buNone/>
            </a:pPr>
            <a:r>
              <a:rPr lang="ru-RU" b="1" dirty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Дерево не растет с подрубленным корнем.</a:t>
            </a:r>
          </a:p>
          <a:p>
            <a:pPr marL="0" indent="0" algn="ctr">
              <a:buNone/>
            </a:pPr>
            <a:r>
              <a:rPr lang="ru-RU" b="1" dirty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не может жить без </a:t>
            </a:r>
            <a:r>
              <a:rPr lang="ru-RU" b="1" dirty="0" smtClean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основы.</a:t>
            </a:r>
          </a:p>
          <a:p>
            <a:pPr marL="0" indent="0" algn="ctr">
              <a:buNone/>
            </a:pPr>
            <a:r>
              <a:rPr lang="ru-RU" b="1" dirty="0" err="1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Сердцевинка</a:t>
            </a:r>
            <a:r>
              <a:rPr lang="ru-RU" b="1" dirty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должна быть в нем.</a:t>
            </a:r>
          </a:p>
          <a:p>
            <a:pPr marL="0" indent="0" algn="ctr">
              <a:buNone/>
            </a:pPr>
            <a:r>
              <a:rPr lang="ru-RU" b="1" dirty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 это - прошлое наше и светлая память о нем…</a:t>
            </a:r>
          </a:p>
          <a:p>
            <a:pPr marL="0" indent="0" algn="r">
              <a:buNone/>
            </a:pPr>
            <a:r>
              <a:rPr lang="ru-RU" b="1" i="1" dirty="0" smtClean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Е.М</a:t>
            </a:r>
            <a:r>
              <a:rPr lang="ru-RU" b="1" i="1" dirty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Дружинин</a:t>
            </a:r>
          </a:p>
          <a:p>
            <a:pPr marL="0" indent="0">
              <a:buNone/>
            </a:pP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48" name="Группа 47"/>
          <p:cNvGrpSpPr/>
          <p:nvPr/>
        </p:nvGrpSpPr>
        <p:grpSpPr>
          <a:xfrm>
            <a:off x="566709" y="214290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49" name="Прямая соединительная линия 48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Овал 49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Овал 51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3" name="Группа 52"/>
          <p:cNvGrpSpPr/>
          <p:nvPr/>
        </p:nvGrpSpPr>
        <p:grpSpPr>
          <a:xfrm>
            <a:off x="8477277" y="214290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54" name="Прямая соединительная линия 53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Овал 54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8" name="Группа 57"/>
          <p:cNvGrpSpPr/>
          <p:nvPr/>
        </p:nvGrpSpPr>
        <p:grpSpPr>
          <a:xfrm>
            <a:off x="496780" y="764704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59" name="Прямая соединительная линия 58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Овал 59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Овал 61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8677388" y="686265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64" name="Прямая соединительная линия 63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Овал 64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Овал 66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68" name="Овал 67">
            <a:hlinkClick r:id="" action="ppaction://hlinkshowjump?jump=endshow"/>
          </p:cNvPr>
          <p:cNvSpPr/>
          <p:nvPr/>
        </p:nvSpPr>
        <p:spPr>
          <a:xfrm>
            <a:off x="699373" y="6188864"/>
            <a:ext cx="288000" cy="2880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Овал 68">
            <a:hlinkClick r:id="" action="ppaction://hlinkshowjump?jump=previousslide"/>
          </p:cNvPr>
          <p:cNvSpPr/>
          <p:nvPr/>
        </p:nvSpPr>
        <p:spPr>
          <a:xfrm>
            <a:off x="7073454" y="6216364"/>
            <a:ext cx="288000" cy="288000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Овал 69">
            <a:hlinkClick r:id="" action="ppaction://hlinkshowjump?jump=nextslide"/>
          </p:cNvPr>
          <p:cNvSpPr/>
          <p:nvPr/>
        </p:nvSpPr>
        <p:spPr>
          <a:xfrm>
            <a:off x="8226369" y="6188864"/>
            <a:ext cx="288000" cy="288000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5133596" y="6188864"/>
            <a:ext cx="288000" cy="288000"/>
          </a:xfrm>
          <a:prstGeom prst="ellipse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3143240" y="6216364"/>
            <a:ext cx="288000" cy="288000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Скругленный прямоугольник 39"/>
          <p:cNvSpPr/>
          <p:nvPr/>
        </p:nvSpPr>
        <p:spPr>
          <a:xfrm>
            <a:off x="142844" y="142852"/>
            <a:ext cx="8858312" cy="6572296"/>
          </a:xfrm>
          <a:prstGeom prst="roundRect">
            <a:avLst>
              <a:gd name="adj" fmla="val 4604"/>
            </a:avLst>
          </a:prstGeom>
          <a:gradFill flip="none" rotWithShape="1"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одержимое 46"/>
          <p:cNvSpPr>
            <a:spLocks noGrp="1"/>
          </p:cNvSpPr>
          <p:nvPr>
            <p:ph idx="1"/>
          </p:nvPr>
        </p:nvSpPr>
        <p:spPr>
          <a:xfrm>
            <a:off x="448946" y="692696"/>
            <a:ext cx="8552209" cy="5453196"/>
          </a:xfrm>
          <a:prstGeom prst="foldedCorner">
            <a:avLst>
              <a:gd name="adj" fmla="val 7197"/>
            </a:avLst>
          </a:prstGeom>
          <a:gradFill flip="none" rotWithShape="1">
            <a:gsLst>
              <a:gs pos="63000">
                <a:schemeClr val="bg1"/>
              </a:gs>
              <a:gs pos="86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Музейная педагогика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есть область научного знания, возникающая на стыке педагогики, психологии, музееведения, искусства (как части общей культуры) и краеведения. Она исследует музейные формы коммуникации, характер использования музейных средств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передаче и восприятии информации с точки зрения педагогики»</a:t>
            </a:r>
          </a:p>
          <a:p>
            <a:pPr marL="0" indent="0" algn="r">
              <a:buNone/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Е. Б. </a:t>
            </a:r>
            <a:r>
              <a:rPr lang="ru-RU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Медведев, </a:t>
            </a:r>
            <a:r>
              <a:rPr lang="ru-RU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М.Ю. Юхневич</a:t>
            </a:r>
            <a:endParaRPr lang="ru-RU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48" name="Группа 47"/>
          <p:cNvGrpSpPr/>
          <p:nvPr/>
        </p:nvGrpSpPr>
        <p:grpSpPr>
          <a:xfrm>
            <a:off x="566709" y="214290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49" name="Прямая соединительная линия 48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Овал 49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Овал 51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3" name="Группа 52"/>
          <p:cNvGrpSpPr/>
          <p:nvPr/>
        </p:nvGrpSpPr>
        <p:grpSpPr>
          <a:xfrm>
            <a:off x="8477277" y="214290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54" name="Прямая соединительная линия 53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Овал 54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8" name="Группа 57"/>
          <p:cNvGrpSpPr/>
          <p:nvPr/>
        </p:nvGrpSpPr>
        <p:grpSpPr>
          <a:xfrm>
            <a:off x="1043608" y="265535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59" name="Прямая соединительная линия 58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Овал 59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Овал 61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8677388" y="686265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64" name="Прямая соединительная линия 63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Овал 64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Овал 66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68" name="Овал 67">
            <a:hlinkClick r:id="" action="ppaction://hlinkshowjump?jump=endshow"/>
          </p:cNvPr>
          <p:cNvSpPr/>
          <p:nvPr/>
        </p:nvSpPr>
        <p:spPr>
          <a:xfrm>
            <a:off x="699373" y="6188864"/>
            <a:ext cx="288000" cy="2880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Овал 68">
            <a:hlinkClick r:id="" action="ppaction://hlinkshowjump?jump=previousslide"/>
          </p:cNvPr>
          <p:cNvSpPr/>
          <p:nvPr/>
        </p:nvSpPr>
        <p:spPr>
          <a:xfrm>
            <a:off x="7073454" y="6216364"/>
            <a:ext cx="288000" cy="288000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Овал 69">
            <a:hlinkClick r:id="" action="ppaction://hlinkshowjump?jump=nextslide"/>
          </p:cNvPr>
          <p:cNvSpPr/>
          <p:nvPr/>
        </p:nvSpPr>
        <p:spPr>
          <a:xfrm>
            <a:off x="8226369" y="6188864"/>
            <a:ext cx="288000" cy="288000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5133596" y="6188864"/>
            <a:ext cx="288000" cy="288000"/>
          </a:xfrm>
          <a:prstGeom prst="ellipse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3143240" y="6216364"/>
            <a:ext cx="288000" cy="288000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52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Скругленный прямоугольник 39"/>
          <p:cNvSpPr/>
          <p:nvPr/>
        </p:nvSpPr>
        <p:spPr>
          <a:xfrm>
            <a:off x="142844" y="142852"/>
            <a:ext cx="8858312" cy="6572296"/>
          </a:xfrm>
          <a:prstGeom prst="roundRect">
            <a:avLst>
              <a:gd name="adj" fmla="val 4604"/>
            </a:avLst>
          </a:prstGeom>
          <a:gradFill flip="none" rotWithShape="1"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одержимое 46"/>
          <p:cNvSpPr>
            <a:spLocks noGrp="1"/>
          </p:cNvSpPr>
          <p:nvPr>
            <p:ph idx="1"/>
          </p:nvPr>
        </p:nvSpPr>
        <p:spPr>
          <a:xfrm>
            <a:off x="448946" y="692696"/>
            <a:ext cx="8552209" cy="5453196"/>
          </a:xfrm>
          <a:prstGeom prst="foldedCorner">
            <a:avLst>
              <a:gd name="adj" fmla="val 7197"/>
            </a:avLst>
          </a:prstGeom>
          <a:gradFill flip="none" rotWithShape="1">
            <a:gsLst>
              <a:gs pos="63000">
                <a:schemeClr val="bg1"/>
              </a:gs>
              <a:gs pos="86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Музейная педагогика в ДОО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это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творческая деятельность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педагогического коллектива</a:t>
            </a:r>
            <a:r>
              <a:rPr lang="ru-RU" sz="36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которая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знакомит дошкольника с феноменами окружающего мира, приобщает к системе общечеловеческих ценностей, к истории, обогащает патриотические чувства и развивает художественный вкус. </a:t>
            </a:r>
          </a:p>
          <a:p>
            <a:pPr marL="0" indent="0" algn="just">
              <a:buNone/>
            </a:pPr>
            <a:endParaRPr lang="ru-RU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48" name="Группа 47"/>
          <p:cNvGrpSpPr/>
          <p:nvPr/>
        </p:nvGrpSpPr>
        <p:grpSpPr>
          <a:xfrm>
            <a:off x="566709" y="214290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49" name="Прямая соединительная линия 48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Овал 49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Овал 51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3" name="Группа 52"/>
          <p:cNvGrpSpPr/>
          <p:nvPr/>
        </p:nvGrpSpPr>
        <p:grpSpPr>
          <a:xfrm>
            <a:off x="8477277" y="214290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54" name="Прямая соединительная линия 53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Овал 54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8" name="Группа 57"/>
          <p:cNvGrpSpPr/>
          <p:nvPr/>
        </p:nvGrpSpPr>
        <p:grpSpPr>
          <a:xfrm>
            <a:off x="1043608" y="265535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59" name="Прямая соединительная линия 58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Овал 59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Овал 61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8677388" y="686265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64" name="Прямая соединительная линия 63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Овал 64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Овал 66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68" name="Овал 67">
            <a:hlinkClick r:id="" action="ppaction://hlinkshowjump?jump=endshow"/>
          </p:cNvPr>
          <p:cNvSpPr/>
          <p:nvPr/>
        </p:nvSpPr>
        <p:spPr>
          <a:xfrm>
            <a:off x="699373" y="6188864"/>
            <a:ext cx="288000" cy="2880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Овал 68">
            <a:hlinkClick r:id="" action="ppaction://hlinkshowjump?jump=previousslide"/>
          </p:cNvPr>
          <p:cNvSpPr/>
          <p:nvPr/>
        </p:nvSpPr>
        <p:spPr>
          <a:xfrm>
            <a:off x="7073454" y="6216364"/>
            <a:ext cx="288000" cy="288000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Овал 69">
            <a:hlinkClick r:id="" action="ppaction://hlinkshowjump?jump=nextslide"/>
          </p:cNvPr>
          <p:cNvSpPr/>
          <p:nvPr/>
        </p:nvSpPr>
        <p:spPr>
          <a:xfrm>
            <a:off x="8226369" y="6188864"/>
            <a:ext cx="288000" cy="288000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5133596" y="6188864"/>
            <a:ext cx="288000" cy="288000"/>
          </a:xfrm>
          <a:prstGeom prst="ellipse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3143240" y="6216364"/>
            <a:ext cx="288000" cy="288000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30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Скругленный прямоугольник 39"/>
          <p:cNvSpPr/>
          <p:nvPr/>
        </p:nvSpPr>
        <p:spPr>
          <a:xfrm>
            <a:off x="142844" y="142852"/>
            <a:ext cx="8858312" cy="6572296"/>
          </a:xfrm>
          <a:prstGeom prst="roundRect">
            <a:avLst>
              <a:gd name="adj" fmla="val 4604"/>
            </a:avLst>
          </a:prstGeom>
          <a:gradFill flip="none" rotWithShape="1"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Заголовок 45"/>
          <p:cNvSpPr>
            <a:spLocks noGrp="1"/>
          </p:cNvSpPr>
          <p:nvPr>
            <p:ph type="title"/>
          </p:nvPr>
        </p:nvSpPr>
        <p:spPr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Понятия музейной педагогики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7" name="Содержимое 46"/>
          <p:cNvSpPr>
            <a:spLocks noGrp="1"/>
          </p:cNvSpPr>
          <p:nvPr>
            <p:ph idx="1"/>
          </p:nvPr>
        </p:nvSpPr>
        <p:spPr>
          <a:xfrm>
            <a:off x="457200" y="1600200"/>
            <a:ext cx="8543956" cy="4925607"/>
          </a:xfrm>
          <a:prstGeom prst="foldedCorner">
            <a:avLst>
              <a:gd name="adj" fmla="val 7197"/>
            </a:avLst>
          </a:prstGeom>
          <a:gradFill flip="none" rotWithShape="1">
            <a:gsLst>
              <a:gs pos="63000">
                <a:schemeClr val="bg1"/>
              </a:gs>
              <a:gs pos="86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marL="274320" lvl="0" indent="-274320" algn="just">
              <a:spcBef>
                <a:spcPts val="600"/>
              </a:spcBef>
              <a:buClr>
                <a:srgbClr val="B13F9A"/>
              </a:buClr>
              <a:buSzPct val="73000"/>
              <a:buNone/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музейной педагогики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проблемы, связанные с содержанием, методами и формами педагогического воздействия музея, с особенностями этого воздействия на различные категории населения, а также с определением музея в системе учреждения образования</a:t>
            </a:r>
          </a:p>
          <a:p>
            <a:pPr marL="274320" lvl="0" indent="-274320" algn="just">
              <a:spcBef>
                <a:spcPts val="600"/>
              </a:spcBef>
              <a:buClr>
                <a:srgbClr val="B13F9A"/>
              </a:buClr>
              <a:buSzPct val="73000"/>
              <a:buNone/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Музейная культура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представлена, с одной стороны, как хранилище, набор музейных предметов, с другой – как культура, втягивающая в себя, рефлектирующая процессы производства и воспроизведения (пополнения и хранения) предметов культуры.</a:t>
            </a:r>
          </a:p>
          <a:p>
            <a:pPr marL="274320" lvl="0" indent="-274320" algn="just">
              <a:spcBef>
                <a:spcPts val="600"/>
              </a:spcBef>
              <a:buClr>
                <a:srgbClr val="B13F9A"/>
              </a:buClr>
              <a:buSzPct val="73000"/>
              <a:buNone/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музейной  педагогики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культурно-образовательные аспекты музейной коммуникации, то есть особый подход к происходящим в музее диалоговым процессам, ставящий задачу участия в формировании свободной, творческой, инициативной личности, способной стать активным участником диалога.</a:t>
            </a:r>
          </a:p>
          <a:p>
            <a:pPr marL="0" indent="358775">
              <a:buNone/>
            </a:pPr>
            <a:endParaRPr lang="ru-RU" sz="1800" dirty="0"/>
          </a:p>
        </p:txBody>
      </p:sp>
      <p:grpSp>
        <p:nvGrpSpPr>
          <p:cNvPr id="48" name="Группа 47"/>
          <p:cNvGrpSpPr/>
          <p:nvPr/>
        </p:nvGrpSpPr>
        <p:grpSpPr>
          <a:xfrm>
            <a:off x="566709" y="214290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49" name="Прямая соединительная линия 48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Овал 49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Овал 51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3" name="Группа 52"/>
          <p:cNvGrpSpPr/>
          <p:nvPr/>
        </p:nvGrpSpPr>
        <p:grpSpPr>
          <a:xfrm>
            <a:off x="8477277" y="214290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54" name="Прямая соединительная линия 53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Овал 54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8" name="Группа 57"/>
          <p:cNvGrpSpPr/>
          <p:nvPr/>
        </p:nvGrpSpPr>
        <p:grpSpPr>
          <a:xfrm>
            <a:off x="416908" y="1508247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59" name="Прямая соединительная линия 58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Овал 59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Овал 61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8781538" y="1533424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64" name="Прямая соединительная линия 63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Овал 64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Овал 66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68" name="Овал 67">
            <a:hlinkClick r:id="" action="ppaction://hlinkshowjump?jump=endshow"/>
          </p:cNvPr>
          <p:cNvSpPr/>
          <p:nvPr/>
        </p:nvSpPr>
        <p:spPr>
          <a:xfrm>
            <a:off x="699353" y="6381808"/>
            <a:ext cx="288000" cy="2880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Овал 68">
            <a:hlinkClick r:id="" action="ppaction://hlinkshowjump?jump=previousslide"/>
          </p:cNvPr>
          <p:cNvSpPr/>
          <p:nvPr/>
        </p:nvSpPr>
        <p:spPr>
          <a:xfrm>
            <a:off x="7217454" y="6237808"/>
            <a:ext cx="288000" cy="288000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Овал 69">
            <a:hlinkClick r:id="" action="ppaction://hlinkshowjump?jump=nextslide"/>
          </p:cNvPr>
          <p:cNvSpPr/>
          <p:nvPr/>
        </p:nvSpPr>
        <p:spPr>
          <a:xfrm>
            <a:off x="8412699" y="6276718"/>
            <a:ext cx="288000" cy="288000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5000628" y="6360206"/>
            <a:ext cx="288000" cy="288000"/>
          </a:xfrm>
          <a:prstGeom prst="ellipse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3143240" y="6072206"/>
            <a:ext cx="288000" cy="288000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497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Скругленный прямоугольник 39"/>
          <p:cNvSpPr/>
          <p:nvPr/>
        </p:nvSpPr>
        <p:spPr>
          <a:xfrm>
            <a:off x="142844" y="142852"/>
            <a:ext cx="8858312" cy="6572296"/>
          </a:xfrm>
          <a:prstGeom prst="roundRect">
            <a:avLst>
              <a:gd name="adj" fmla="val 4604"/>
            </a:avLst>
          </a:prstGeom>
          <a:gradFill flip="none" rotWithShape="1"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Заголовок 45"/>
          <p:cNvSpPr>
            <a:spLocks noGrp="1"/>
          </p:cNvSpPr>
          <p:nvPr>
            <p:ph type="title"/>
          </p:nvPr>
        </p:nvSpPr>
        <p:spPr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Понятия музейной педагогики</a:t>
            </a:r>
            <a:endParaRPr lang="ru-RU" dirty="0"/>
          </a:p>
        </p:txBody>
      </p:sp>
      <p:sp>
        <p:nvSpPr>
          <p:cNvPr id="47" name="Содержимое 46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871404"/>
          </a:xfrm>
          <a:prstGeom prst="foldedCorner">
            <a:avLst>
              <a:gd name="adj" fmla="val 7197"/>
            </a:avLst>
          </a:prstGeom>
          <a:gradFill flip="none" rotWithShape="1">
            <a:gsLst>
              <a:gs pos="63000">
                <a:schemeClr val="bg1"/>
              </a:gs>
              <a:gs pos="86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Музейная </a:t>
            </a: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коммуникация 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такая необходимая </a:t>
            </a:r>
            <a:r>
              <a:rPr lang="ru-RU" sz="18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соорганизация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определённых позиций, которые должны обеспечивать существование музейной культуры. Здесь необходимо обозначить следующие позиции: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позиция творца (художника, писателя, учёного, политика), производителя элементов культуры, претендующих на статус музейных предметов;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позиция воспринимающего (зрителя, слушателя, посетителя) музейные предметы;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позиция музейного педагога, который должен не только сообщать посетителям определённый набор знаний в связи с находящимися в экспозиции предметами, но и вступать в диалог с ними, побуждать к самостоятельному творческому поиску, в некоторых случаях играть роль посредника между посетителем и музейным предметом. Кроме того, музейный педагог выступает и как организатор коммуникации между творцом и воспринимающим данный музейный предмет посетителем.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данных позиций и задаёт ситуацию музейной коммуникации.</a:t>
            </a:r>
          </a:p>
          <a:p>
            <a:pPr marL="0" indent="358775">
              <a:buNone/>
            </a:pPr>
            <a:endParaRPr lang="ru-RU" sz="1800" dirty="0"/>
          </a:p>
        </p:txBody>
      </p:sp>
      <p:grpSp>
        <p:nvGrpSpPr>
          <p:cNvPr id="48" name="Группа 47"/>
          <p:cNvGrpSpPr/>
          <p:nvPr/>
        </p:nvGrpSpPr>
        <p:grpSpPr>
          <a:xfrm>
            <a:off x="566709" y="214290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49" name="Прямая соединительная линия 48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Овал 49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Овал 51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3" name="Группа 52"/>
          <p:cNvGrpSpPr/>
          <p:nvPr/>
        </p:nvGrpSpPr>
        <p:grpSpPr>
          <a:xfrm>
            <a:off x="8477277" y="214290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54" name="Прямая соединительная линия 53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Овал 54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8" name="Группа 57"/>
          <p:cNvGrpSpPr/>
          <p:nvPr/>
        </p:nvGrpSpPr>
        <p:grpSpPr>
          <a:xfrm>
            <a:off x="323591" y="1394190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59" name="Прямая соединительная линия 58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Овал 59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Овал 61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8501090" y="1571612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64" name="Прямая соединительная линия 63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Овал 64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Овал 66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68" name="Овал 67">
            <a:hlinkClick r:id="" action="ppaction://hlinkshowjump?jump=endshow"/>
          </p:cNvPr>
          <p:cNvSpPr/>
          <p:nvPr/>
        </p:nvSpPr>
        <p:spPr>
          <a:xfrm>
            <a:off x="785786" y="6327605"/>
            <a:ext cx="288000" cy="2880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Овал 68">
            <a:hlinkClick r:id="" action="ppaction://hlinkshowjump?jump=previousslide"/>
          </p:cNvPr>
          <p:cNvSpPr/>
          <p:nvPr/>
        </p:nvSpPr>
        <p:spPr>
          <a:xfrm>
            <a:off x="7073454" y="6359115"/>
            <a:ext cx="288000" cy="288000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Овал 69">
            <a:hlinkClick r:id="" action="ppaction://hlinkshowjump?jump=nextslide"/>
          </p:cNvPr>
          <p:cNvSpPr/>
          <p:nvPr/>
        </p:nvSpPr>
        <p:spPr>
          <a:xfrm>
            <a:off x="8332307" y="6471605"/>
            <a:ext cx="288000" cy="288000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5364088" y="6276899"/>
            <a:ext cx="288000" cy="288000"/>
          </a:xfrm>
          <a:prstGeom prst="ellipse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3287240" y="6541049"/>
            <a:ext cx="288000" cy="288000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497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Скругленный прямоугольник 39"/>
          <p:cNvSpPr/>
          <p:nvPr/>
        </p:nvSpPr>
        <p:spPr>
          <a:xfrm>
            <a:off x="142844" y="142852"/>
            <a:ext cx="8858312" cy="6572296"/>
          </a:xfrm>
          <a:prstGeom prst="roundRect">
            <a:avLst>
              <a:gd name="adj" fmla="val 4604"/>
            </a:avLst>
          </a:prstGeom>
          <a:gradFill flip="none" rotWithShape="1"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Заголовок 45"/>
          <p:cNvSpPr>
            <a:spLocks noGrp="1"/>
          </p:cNvSpPr>
          <p:nvPr>
            <p:ph type="title"/>
          </p:nvPr>
        </p:nvSpPr>
        <p:spPr>
          <a:xfrm>
            <a:off x="142844" y="274638"/>
            <a:ext cx="8858312" cy="1143000"/>
          </a:xfrm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Основная цель музейной педагогики: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7" name="Содержимое 46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795497"/>
          </a:xfrm>
          <a:prstGeom prst="foldedCorner">
            <a:avLst>
              <a:gd name="adj" fmla="val 7197"/>
            </a:avLst>
          </a:prstGeom>
          <a:gradFill flip="none" rotWithShape="1">
            <a:gsLst>
              <a:gs pos="63000">
                <a:schemeClr val="bg1"/>
              </a:gs>
              <a:gs pos="86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условий для развития личности путём  включения её в многообразную деятельность музея.</a:t>
            </a:r>
          </a:p>
          <a:p>
            <a:pPr marL="0" indent="0" algn="ctr">
              <a:buNone/>
            </a:pP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600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 на сегодняшний день музейную педагогику рассматривают как инновационную педагогическую технологию.</a:t>
            </a:r>
          </a:p>
          <a:p>
            <a:pPr marL="0" indent="358775">
              <a:buNone/>
            </a:pPr>
            <a:endParaRPr lang="ru-RU" sz="3600" dirty="0"/>
          </a:p>
        </p:txBody>
      </p:sp>
      <p:grpSp>
        <p:nvGrpSpPr>
          <p:cNvPr id="48" name="Группа 47"/>
          <p:cNvGrpSpPr/>
          <p:nvPr/>
        </p:nvGrpSpPr>
        <p:grpSpPr>
          <a:xfrm>
            <a:off x="566709" y="214290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49" name="Прямая соединительная линия 48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Овал 49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Овал 51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3" name="Группа 52"/>
          <p:cNvGrpSpPr/>
          <p:nvPr/>
        </p:nvGrpSpPr>
        <p:grpSpPr>
          <a:xfrm>
            <a:off x="8731394" y="231441"/>
            <a:ext cx="219618" cy="254137"/>
            <a:chOff x="477242" y="3048486"/>
            <a:chExt cx="219618" cy="254137"/>
          </a:xfrm>
          <a:solidFill>
            <a:schemeClr val="accent6">
              <a:lumMod val="20000"/>
              <a:lumOff val="80000"/>
            </a:schemeClr>
          </a:solidFill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54" name="Прямая соединительная линия 53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Овал 54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pFill/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pFill/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pFill/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8" name="Группа 57"/>
          <p:cNvGrpSpPr/>
          <p:nvPr/>
        </p:nvGrpSpPr>
        <p:grpSpPr>
          <a:xfrm>
            <a:off x="561947" y="1571612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59" name="Прямая соединительная линия 58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Овал 59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Овал 61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8501090" y="1571612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64" name="Прямая соединительная линия 63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Овал 64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Овал 66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68" name="Овал 67">
            <a:hlinkClick r:id="" action="ppaction://hlinkshowjump?jump=endshow"/>
          </p:cNvPr>
          <p:cNvSpPr/>
          <p:nvPr/>
        </p:nvSpPr>
        <p:spPr>
          <a:xfrm>
            <a:off x="735335" y="6395698"/>
            <a:ext cx="288000" cy="2880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Овал 68">
            <a:hlinkClick r:id="" action="ppaction://hlinkshowjump?jump=previousslide"/>
          </p:cNvPr>
          <p:cNvSpPr/>
          <p:nvPr/>
        </p:nvSpPr>
        <p:spPr>
          <a:xfrm>
            <a:off x="7094355" y="6295235"/>
            <a:ext cx="288000" cy="288000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Овал 69">
            <a:hlinkClick r:id="" action="ppaction://hlinkshowjump?jump=nextslide"/>
          </p:cNvPr>
          <p:cNvSpPr/>
          <p:nvPr/>
        </p:nvSpPr>
        <p:spPr>
          <a:xfrm>
            <a:off x="8365732" y="6406634"/>
            <a:ext cx="288000" cy="288000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5288628" y="6395698"/>
            <a:ext cx="288000" cy="288000"/>
          </a:xfrm>
          <a:prstGeom prst="ellipse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3287240" y="6395930"/>
            <a:ext cx="288000" cy="288000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738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Скругленный прямоугольник 39"/>
          <p:cNvSpPr/>
          <p:nvPr/>
        </p:nvSpPr>
        <p:spPr>
          <a:xfrm>
            <a:off x="142844" y="142852"/>
            <a:ext cx="8858312" cy="6572296"/>
          </a:xfrm>
          <a:prstGeom prst="roundRect">
            <a:avLst>
              <a:gd name="adj" fmla="val 4604"/>
            </a:avLst>
          </a:prstGeom>
          <a:gradFill flip="none" rotWithShape="1"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Заголовок 45"/>
          <p:cNvSpPr>
            <a:spLocks noGrp="1"/>
          </p:cNvSpPr>
          <p:nvPr>
            <p:ph type="title"/>
          </p:nvPr>
        </p:nvSpPr>
        <p:spPr>
          <a:xfrm>
            <a:off x="142844" y="70141"/>
            <a:ext cx="8858312" cy="837876"/>
          </a:xfrm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Задачи музейной педагогики: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7" name="Содержимое 46"/>
          <p:cNvSpPr>
            <a:spLocks noGrp="1"/>
          </p:cNvSpPr>
          <p:nvPr>
            <p:ph idx="1"/>
          </p:nvPr>
        </p:nvSpPr>
        <p:spPr>
          <a:xfrm>
            <a:off x="142845" y="692696"/>
            <a:ext cx="8861050" cy="6165304"/>
          </a:xfrm>
          <a:prstGeom prst="foldedCorner">
            <a:avLst>
              <a:gd name="adj" fmla="val 7197"/>
            </a:avLst>
          </a:prstGeom>
          <a:gradFill flip="none" rotWithShape="1">
            <a:gsLst>
              <a:gs pos="63000">
                <a:schemeClr val="bg1"/>
              </a:gs>
              <a:gs pos="86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любви к родному краю  и людям, заботящимся о его процветании;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самосознания, становления активной жизненной позиции, умения успешно адаптироваться в окружающем мире;  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творческих и организаторских способностей, предоставление возможности реализоваться в соответствии со своими склонностями и интересами, выявить свою  неповторимую индивидуальность;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детско-взрослой совместной деятельности на материале музейной практики;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освоение нового типа  занятий, формирование профессиональной компетентности музейного педагога;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системы критериев и механизмов оценки образовательного результата музейной педагогики;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обогащение предметно-развивающей среды;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у дошкольников и школьников представления о музее;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познавательных способностей и познавательной деятельности;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проектно-исследовательских умений и навыков;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речи и расширения словарного запаса;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любви к природе родного края и чувство сопричастности к ее сбережению;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культуры поведения.</a:t>
            </a:r>
          </a:p>
          <a:p>
            <a:pPr marL="0" indent="358775">
              <a:buNone/>
            </a:pPr>
            <a:endParaRPr lang="ru-RU" sz="3600" dirty="0"/>
          </a:p>
        </p:txBody>
      </p:sp>
      <p:grpSp>
        <p:nvGrpSpPr>
          <p:cNvPr id="48" name="Группа 47"/>
          <p:cNvGrpSpPr/>
          <p:nvPr/>
        </p:nvGrpSpPr>
        <p:grpSpPr>
          <a:xfrm>
            <a:off x="566709" y="214290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49" name="Прямая соединительная линия 48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Овал 49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Овал 51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8" name="Группа 57"/>
          <p:cNvGrpSpPr/>
          <p:nvPr/>
        </p:nvGrpSpPr>
        <p:grpSpPr>
          <a:xfrm>
            <a:off x="254502" y="706494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59" name="Прямая соединительная линия 58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Овал 59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Овал 61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8858400" y="617311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64" name="Прямая соединительная линия 63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Овал 64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Овал 66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4113911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Скругленный прямоугольник 39"/>
          <p:cNvSpPr/>
          <p:nvPr/>
        </p:nvSpPr>
        <p:spPr>
          <a:xfrm>
            <a:off x="142844" y="142852"/>
            <a:ext cx="8858312" cy="6572296"/>
          </a:xfrm>
          <a:prstGeom prst="roundRect">
            <a:avLst>
              <a:gd name="adj" fmla="val 4604"/>
            </a:avLst>
          </a:prstGeom>
          <a:gradFill flip="none" rotWithShape="1"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Заголовок 45"/>
          <p:cNvSpPr>
            <a:spLocks noGrp="1"/>
          </p:cNvSpPr>
          <p:nvPr>
            <p:ph type="title"/>
          </p:nvPr>
        </p:nvSpPr>
        <p:spPr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использовании музейной педагогики как инновационной технологии в системе образования  необходимо учитывать следующие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</a:t>
            </a:r>
            <a:endParaRPr lang="ru-RU" sz="2400" dirty="0">
              <a:solidFill>
                <a:srgbClr val="FF0000"/>
              </a:solidFill>
            </a:endParaRPr>
          </a:p>
        </p:txBody>
      </p:sp>
      <p:grpSp>
        <p:nvGrpSpPr>
          <p:cNvPr id="48" name="Группа 47"/>
          <p:cNvGrpSpPr/>
          <p:nvPr/>
        </p:nvGrpSpPr>
        <p:grpSpPr>
          <a:xfrm>
            <a:off x="566709" y="214290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49" name="Прямая соединительная линия 48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Овал 49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Овал 51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3" name="Группа 52"/>
          <p:cNvGrpSpPr/>
          <p:nvPr/>
        </p:nvGrpSpPr>
        <p:grpSpPr>
          <a:xfrm>
            <a:off x="8477277" y="214290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54" name="Прямая соединительная линия 53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Овал 54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8" name="Группа 57"/>
          <p:cNvGrpSpPr/>
          <p:nvPr/>
        </p:nvGrpSpPr>
        <p:grpSpPr>
          <a:xfrm>
            <a:off x="561947" y="1571612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59" name="Прямая соединительная линия 58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Овал 59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Овал 61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8501090" y="1571612"/>
            <a:ext cx="219618" cy="254137"/>
            <a:chOff x="477242" y="3048486"/>
            <a:chExt cx="219618" cy="254137"/>
          </a:xfrm>
          <a:effectLst>
            <a:outerShdw blurRad="76200" dist="12700" sy="-23000" kx="-800400" algn="bl" rotWithShape="0">
              <a:prstClr val="black">
                <a:alpha val="71000"/>
              </a:prstClr>
            </a:outerShdw>
          </a:effectLst>
        </p:grpSpPr>
        <p:cxnSp>
          <p:nvCxnSpPr>
            <p:cNvPr id="64" name="Прямая соединительная линия 63"/>
            <p:cNvCxnSpPr/>
            <p:nvPr/>
          </p:nvCxnSpPr>
          <p:spPr>
            <a:xfrm rot="10800000" flipV="1">
              <a:off x="485884" y="3226800"/>
              <a:ext cx="36000" cy="36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Овал 64"/>
            <p:cNvSpPr/>
            <p:nvPr/>
          </p:nvSpPr>
          <p:spPr>
            <a:xfrm rot="2843613">
              <a:off x="443709" y="3126215"/>
              <a:ext cx="209941" cy="142876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 rot="3192116">
              <a:off x="565517" y="3078940"/>
              <a:ext cx="77462" cy="142876"/>
            </a:xfrm>
            <a:prstGeom prst="roundRect">
              <a:avLst>
                <a:gd name="adj" fmla="val 40001"/>
              </a:avLst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Овал 66"/>
            <p:cNvSpPr/>
            <p:nvPr/>
          </p:nvSpPr>
          <p:spPr>
            <a:xfrm rot="3089147">
              <a:off x="588518" y="3072508"/>
              <a:ext cx="132363" cy="84320"/>
            </a:xfrm>
            <a:prstGeom prst="ellipse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68" name="Овал 67">
            <a:hlinkClick r:id="" action="ppaction://hlinkshowjump?jump=endshow"/>
          </p:cNvPr>
          <p:cNvSpPr/>
          <p:nvPr/>
        </p:nvSpPr>
        <p:spPr>
          <a:xfrm>
            <a:off x="600479" y="6414002"/>
            <a:ext cx="288000" cy="2880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Овал 68">
            <a:hlinkClick r:id="" action="ppaction://hlinkshowjump?jump=previousslide"/>
          </p:cNvPr>
          <p:cNvSpPr/>
          <p:nvPr/>
        </p:nvSpPr>
        <p:spPr>
          <a:xfrm>
            <a:off x="7073454" y="6470453"/>
            <a:ext cx="288000" cy="288000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Овал 69">
            <a:hlinkClick r:id="" action="ppaction://hlinkshowjump?jump=nextslide"/>
          </p:cNvPr>
          <p:cNvSpPr/>
          <p:nvPr/>
        </p:nvSpPr>
        <p:spPr>
          <a:xfrm>
            <a:off x="8539934" y="6513758"/>
            <a:ext cx="288000" cy="288000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5038235" y="6542941"/>
            <a:ext cx="288000" cy="288000"/>
          </a:xfrm>
          <a:prstGeom prst="ellipse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3143240" y="6558002"/>
            <a:ext cx="288000" cy="288000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бъект 32">
            <a:hlinkClick r:id="" action="ppaction://hlinkshowjump?jump=endshow"/>
          </p:cNvPr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370734" cy="4524315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Наглядность.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Доступность.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Динамичность.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Содержательность (материал должен иметь образовательно-воспитательное значение для детей, вызывать в детях любознательность).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Обязательное сочетание предметного мира музея с программой, реализуемой в  ДОО, ориентированной на проявление активности детей.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Последовательность ознакомления детей с музейными коллекциями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Гуманизм (экспонаты должны вызывать бережное отношение к природе вещей).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Поощрение детских вопросов и фантазий при восприятии.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Активность детей в усвоении музейного наследия, которая проявляется на уровне практической деятельности как отражении полученных знаний и впечатлений в продуктах собственного творчества, в продуктивной деятельности (рисовании, лепке, сочинении историй).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Подвижность структуры занятий-экскурсий (четкий сценарий, но возможность импровизации).</a:t>
            </a:r>
          </a:p>
        </p:txBody>
      </p:sp>
    </p:spTree>
    <p:extLst>
      <p:ext uri="{BB962C8B-B14F-4D97-AF65-F5344CB8AC3E}">
        <p14:creationId xmlns:p14="http://schemas.microsoft.com/office/powerpoint/2010/main" val="2458425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n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Pin</Template>
  <TotalTime>168</TotalTime>
  <Words>1092</Words>
  <Application>Microsoft Office PowerPoint</Application>
  <PresentationFormat>Экран (4:3)</PresentationFormat>
  <Paragraphs>99</Paragraphs>
  <Slides>15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Pin</vt:lpstr>
      <vt:lpstr> «Музейная педагогика в дошкольных образовательных организациях»</vt:lpstr>
      <vt:lpstr>Презентация PowerPoint</vt:lpstr>
      <vt:lpstr>Презентация PowerPoint</vt:lpstr>
      <vt:lpstr>Презентация PowerPoint</vt:lpstr>
      <vt:lpstr>Понятия музейной педагогики</vt:lpstr>
      <vt:lpstr>Понятия музейной педагогики</vt:lpstr>
      <vt:lpstr>Основная цель музейной педагогики:</vt:lpstr>
      <vt:lpstr>Задачи музейной педагогики:</vt:lpstr>
      <vt:lpstr>При использовании музейной педагогики как инновационной технологии в системе образования  необходимо учитывать следующие принципы</vt:lpstr>
      <vt:lpstr>Основные направления деятельности музея:</vt:lpstr>
      <vt:lpstr> Этапы создания мини-музея:</vt:lpstr>
      <vt:lpstr>Основные формы работы в мини-музее: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Городской семинар  «Музейная педагогика в дошкольных образовательных организациях»</dc:title>
  <dc:creator>Леонид</dc:creator>
  <dc:description>AYuProgrammers.narod.ru</dc:description>
  <cp:lastModifiedBy>Леонид</cp:lastModifiedBy>
  <cp:revision>17</cp:revision>
  <dcterms:created xsi:type="dcterms:W3CDTF">2016-11-16T04:00:45Z</dcterms:created>
  <dcterms:modified xsi:type="dcterms:W3CDTF">2016-12-05T14:08:37Z</dcterms:modified>
</cp:coreProperties>
</file>