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9" r:id="rId5"/>
    <p:sldId id="260" r:id="rId6"/>
    <p:sldId id="262" r:id="rId7"/>
    <p:sldId id="258" r:id="rId8"/>
    <p:sldId id="263" r:id="rId9"/>
    <p:sldId id="266" r:id="rId10"/>
    <p:sldId id="267" r:id="rId11"/>
    <p:sldId id="269" r:id="rId12"/>
    <p:sldId id="270" r:id="rId13"/>
    <p:sldId id="271" r:id="rId14"/>
    <p:sldId id="273" r:id="rId15"/>
    <p:sldId id="272" r:id="rId16"/>
    <p:sldId id="274" r:id="rId17"/>
    <p:sldId id="292" r:id="rId18"/>
    <p:sldId id="276" r:id="rId19"/>
    <p:sldId id="275" r:id="rId20"/>
    <p:sldId id="277" r:id="rId21"/>
    <p:sldId id="278" r:id="rId22"/>
    <p:sldId id="279" r:id="rId23"/>
    <p:sldId id="280" r:id="rId24"/>
    <p:sldId id="286" r:id="rId25"/>
    <p:sldId id="285" r:id="rId26"/>
    <p:sldId id="284" r:id="rId27"/>
    <p:sldId id="288" r:id="rId28"/>
    <p:sldId id="287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CC0000"/>
    <a:srgbClr val="0000FF"/>
    <a:srgbClr val="9933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DDEFF-FF6A-4300-B7B8-28058EE74E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B933-8AA6-44A0-95D3-67B48396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11E-DEDE-43FA-8CB7-4EF7411F331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Users\User\Documents\0064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Users\User\Documents\0071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Users\User\Documents\0061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43"/>
          <a:stretch>
            <a:fillRect/>
          </a:stretch>
        </p:blipFill>
        <p:spPr>
          <a:xfrm>
            <a:off x="285720" y="285728"/>
            <a:ext cx="3128245" cy="1857388"/>
          </a:xfrm>
        </p:spPr>
      </p:pic>
      <p:pic>
        <p:nvPicPr>
          <p:cNvPr id="5" name="Рисунок 4" descr="6359510016894268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14290"/>
            <a:ext cx="2718938" cy="1809604"/>
          </a:xfrm>
          <a:prstGeom prst="rect">
            <a:avLst/>
          </a:prstGeom>
        </p:spPr>
      </p:pic>
      <p:pic>
        <p:nvPicPr>
          <p:cNvPr id="6" name="Рисунок 5" descr="SpirtovayaNastoikaKalendu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71744"/>
            <a:ext cx="3148026" cy="1574013"/>
          </a:xfrm>
          <a:prstGeom prst="rect">
            <a:avLst/>
          </a:prstGeom>
        </p:spPr>
      </p:pic>
      <p:pic>
        <p:nvPicPr>
          <p:cNvPr id="7" name="Рисунок 6" descr="iдддд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57166"/>
            <a:ext cx="2151046" cy="1209963"/>
          </a:xfrm>
          <a:prstGeom prst="rect">
            <a:avLst/>
          </a:prstGeom>
        </p:spPr>
      </p:pic>
      <p:pic>
        <p:nvPicPr>
          <p:cNvPr id="8" name="Рисунок 7" descr="zelenka-700x5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143116"/>
            <a:ext cx="3065538" cy="2000264"/>
          </a:xfrm>
          <a:prstGeom prst="rect">
            <a:avLst/>
          </a:prstGeom>
        </p:spPr>
      </p:pic>
      <p:pic>
        <p:nvPicPr>
          <p:cNvPr id="9" name="Рисунок 8" descr="iрррр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4643446"/>
            <a:ext cx="2714644" cy="2035983"/>
          </a:xfrm>
          <a:prstGeom prst="rect">
            <a:avLst/>
          </a:prstGeom>
        </p:spPr>
      </p:pic>
      <p:pic>
        <p:nvPicPr>
          <p:cNvPr id="10" name="Рисунок 9" descr="korvalol-ot-gerpes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643182"/>
            <a:ext cx="2286016" cy="1785950"/>
          </a:xfrm>
          <a:prstGeom prst="rect">
            <a:avLst/>
          </a:prstGeom>
        </p:spPr>
      </p:pic>
      <p:pic>
        <p:nvPicPr>
          <p:cNvPr id="11" name="Рисунок 10" descr="iцццц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4500570"/>
            <a:ext cx="1928826" cy="2269207"/>
          </a:xfrm>
          <a:prstGeom prst="rect">
            <a:avLst/>
          </a:prstGeom>
        </p:spPr>
      </p:pic>
      <p:pic>
        <p:nvPicPr>
          <p:cNvPr id="12" name="Рисунок 11" descr="df2cb79d036e2bfca78081ffce80307f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4" y="4427210"/>
            <a:ext cx="3286148" cy="243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7254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Классификация спиртов по числу гидроксильных групп (–ОН) </a:t>
            </a:r>
            <a:endParaRPr lang="ru-RU" sz="28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572560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00B050"/>
                </a:solidFill>
                <a:latin typeface="Arial Narrow" pitchFamily="34" charset="0"/>
              </a:rPr>
              <a:t>НОМЕНКЛАТУРА ОДНОАТОМНЫХ СПИРТОВ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857232"/>
            <a:ext cx="518638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29454" y="157161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-1</a:t>
            </a:r>
            <a:endParaRPr lang="ru-RU" sz="14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2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Названия одноатомных спиртов образуются от названия соответствующего углеводорода (по числу атомов  углеродной цепи)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прибавлением суффикса –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Фиксируется положение гидроксильной группы – цифрой.</a:t>
            </a:r>
          </a:p>
          <a:p>
            <a:pPr marL="0" marR="0" lvl="0" indent="432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цепь содержит 4 атома  С, значит   углеводород  бутан.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 радикалов 2, при атоме углерода  – метил и этил.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Гидроксильная группа находятся при 1 атоме углерода, указываем цифрой,                    где находится группа – 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8000"/>
                </a:solidFill>
                <a:latin typeface="Arial Narrow" pitchFamily="34" charset="0"/>
                <a:cs typeface="Times New Roman" pitchFamily="18" charset="0"/>
              </a:rPr>
              <a:t>Задание №2: «Проверь себя»</a:t>
            </a:r>
            <a:endParaRPr lang="ru-RU" sz="2800" b="1" i="1" dirty="0">
              <a:solidFill>
                <a:srgbClr val="008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71472" y="1142984"/>
            <a:ext cx="4038600" cy="54721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-ОН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-СН-СН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-ОН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СН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-СН-СН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│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ОН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СН</a:t>
            </a:r>
            <a:r>
              <a:rPr lang="ru-RU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│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СН</a:t>
            </a:r>
            <a:r>
              <a:rPr lang="ru-RU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-С-СН</a:t>
            </a:r>
            <a:r>
              <a:rPr lang="ru-RU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ОН </a:t>
            </a:r>
          </a:p>
          <a:p>
            <a:endParaRPr lang="ru-RU" dirty="0" smtClean="0"/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1142984"/>
            <a:ext cx="4038600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Narrow" pitchFamily="34" charset="0"/>
              </a:rPr>
              <a:t>НОМЕНКЛАТУРА МНОГОАТОМНЫХ СПИРТОВ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257176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Углеродная цепь нумеруется, где ближе находится группа – ОН.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Основная цепь содержит 7 атомов С, значит углеводород гептан.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Гидроксильные группы находятся при 2 и 3 атомах углерода, число групп – ОН равно  2, префикс – «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28670"/>
            <a:ext cx="47863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572264" y="1785926"/>
            <a:ext cx="150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гептандиол-2,4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ИЗОМЕРИЯ  СПИРТОВ</a:t>
            </a:r>
            <a:endParaRPr lang="ru-RU" sz="28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614485"/>
          </a:xfrm>
        </p:spPr>
        <p:txBody>
          <a:bodyPr>
            <a:normAutofit fontScale="70000" lnSpcReduction="20000"/>
          </a:bodyPr>
          <a:lstStyle/>
          <a:p>
            <a:pPr marL="0" indent="432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явление существования соединений, имеющих одинаковый качественный и количественный состав,                          но различное строение и, следовательно разные свойства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221455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ИЗОМЕРИЯ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071802" y="2643182"/>
            <a:ext cx="1714512" cy="10001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3504" y="2714620"/>
            <a:ext cx="1428760" cy="9286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378619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углеводородного скелета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78619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положения – ОН                                   (функциональной группы)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8000"/>
                </a:solidFill>
                <a:latin typeface="Arial Narrow" pitchFamily="34" charset="0"/>
                <a:cs typeface="Times New Roman" pitchFamily="18" charset="0"/>
              </a:rPr>
              <a:t>Задание №3: «Найти изомеры»</a:t>
            </a:r>
            <a:endParaRPr lang="ru-RU" sz="2800" b="1" i="1" dirty="0">
              <a:solidFill>
                <a:srgbClr val="008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71472" y="1142984"/>
            <a:ext cx="4038600" cy="54721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sz="2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sz="2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sz="2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-ОН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2. СН</a:t>
            </a:r>
            <a:r>
              <a:rPr lang="ru-RU" sz="2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-СН-СН</a:t>
            </a:r>
            <a:r>
              <a:rPr lang="ru-RU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-ОН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СН</a:t>
            </a:r>
            <a:r>
              <a:rPr lang="ru-RU" sz="2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СН</a:t>
            </a:r>
            <a:r>
              <a:rPr lang="ru-RU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-СН-СН</a:t>
            </a:r>
            <a:r>
              <a:rPr lang="ru-RU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│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ОН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СН</a:t>
            </a:r>
            <a:r>
              <a:rPr lang="ru-RU" sz="2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│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СН</a:t>
            </a:r>
            <a:r>
              <a:rPr lang="ru-RU" sz="2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-С-СН</a:t>
            </a:r>
            <a:r>
              <a:rPr lang="ru-RU" sz="2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СН</a:t>
            </a:r>
            <a:r>
              <a:rPr lang="ru-RU" sz="2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3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1142984"/>
            <a:ext cx="4038600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бутанол -1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2-мропанол-1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бутанол-2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2,2-диметилпропан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ХИМИЧЕСКИЕ СВОЙСТВА СПИРТОВ</a:t>
            </a:r>
            <a:endParaRPr lang="ru-RU" sz="28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Горение спиртов.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Окисление спиртов до альдегидов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(окисление с оксидом меди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спиртов со щелочными металлами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спиртов с галогеноводородными кислотами.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спиртов с кислотами                                 с образованием сложных эфиров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(реакция этерификации).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Межмолекулярная дегидратация спиртов                                  с образованием простых эфиров.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06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857364"/>
            <a:ext cx="6096000" cy="4572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1.Реакция горения: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Н</a:t>
            </a:r>
            <a:r>
              <a:rPr lang="ru-RU" sz="3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ОН +3О</a:t>
            </a:r>
            <a:r>
              <a:rPr lang="ru-RU" sz="3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 = 2СО</a:t>
            </a:r>
            <a:r>
              <a:rPr lang="ru-RU" sz="3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 + 3Н</a:t>
            </a:r>
            <a:r>
              <a:rPr lang="ru-RU" sz="3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000" dirty="0" smtClean="0"/>
              <a:t>этанол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3573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2.Реакция окисления: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С</a:t>
            </a:r>
            <a:r>
              <a:rPr lang="ru-RU" sz="28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Н</a:t>
            </a:r>
            <a:r>
              <a:rPr lang="ru-RU" sz="2800" b="1" baseline="-25000" dirty="0" smtClean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ОН+ С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О=СН</a:t>
            </a:r>
            <a:r>
              <a:rPr lang="ru-RU" sz="2800" b="1" baseline="-25000" dirty="0" smtClean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СОН+ </a:t>
            </a:r>
            <a:r>
              <a:rPr lang="ru-RU" sz="2800" b="1" dirty="0" err="1" smtClean="0">
                <a:solidFill>
                  <a:srgbClr val="FF0000"/>
                </a:solidFill>
                <a:latin typeface="Arial Narrow" pitchFamily="34" charset="0"/>
              </a:rPr>
              <a:t>Сu+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 H</a:t>
            </a:r>
            <a:r>
              <a:rPr lang="ru-RU" sz="28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O</a:t>
            </a: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endParaRPr lang="ru-RU" sz="2800" dirty="0">
              <a:latin typeface="Arial Narrow" pitchFamily="34" charset="0"/>
            </a:endParaRPr>
          </a:p>
        </p:txBody>
      </p:sp>
      <p:pic>
        <p:nvPicPr>
          <p:cNvPr id="3" name="007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7144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20717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latin typeface="Arial Narrow" pitchFamily="34" charset="0"/>
              </a:rPr>
              <a:t>ОТКРЫТЫЙ УРОК </a:t>
            </a:r>
            <a:r>
              <a:rPr lang="ru-RU" sz="2800" dirty="0" smtClean="0">
                <a:solidFill>
                  <a:srgbClr val="CC0066"/>
                </a:solidFill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rgbClr val="CC0066"/>
                </a:solidFill>
                <a:latin typeface="Arial Narrow" pitchFamily="34" charset="0"/>
              </a:rPr>
            </a:br>
            <a:r>
              <a:rPr lang="ru-RU" sz="2200" dirty="0" smtClean="0">
                <a:solidFill>
                  <a:srgbClr val="CC0066"/>
                </a:solidFill>
                <a:latin typeface="Arial Narrow" pitchFamily="34" charset="0"/>
              </a:rPr>
              <a:t>на тему:</a:t>
            </a: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b="1" i="1" dirty="0" smtClean="0">
                <a:solidFill>
                  <a:srgbClr val="CC0066"/>
                </a:solidFill>
                <a:latin typeface="Arial Narrow" pitchFamily="34" charset="0"/>
              </a:rPr>
              <a:t>«СПИРТЫ»</a:t>
            </a:r>
            <a:endParaRPr lang="ru-RU" b="1" i="1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643446"/>
            <a:ext cx="7143800" cy="8572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химии и биологии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Крицына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Е.Т.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областное бюджетное профессиональное образовательное учреждение                                            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Тербунский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аграрно-технологический техникум»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607220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Тербуны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Март, 2017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latin typeface="Arial Narrow" pitchFamily="34" charset="0"/>
              </a:rPr>
              <a:t>3. </a:t>
            </a:r>
            <a:r>
              <a:rPr lang="ru-RU" sz="3100" b="1" dirty="0" smtClean="0">
                <a:latin typeface="Arial Narrow" pitchFamily="34" charset="0"/>
              </a:rPr>
              <a:t>Реакция взаимодействия со щелочными металлами:                              </a:t>
            </a:r>
            <a:r>
              <a:rPr lang="ru-RU" sz="3100" b="1" dirty="0" smtClean="0">
                <a:solidFill>
                  <a:srgbClr val="FF0000"/>
                </a:solidFill>
                <a:latin typeface="Arial Narrow" pitchFamily="34" charset="0"/>
              </a:rPr>
              <a:t>С</a:t>
            </a:r>
            <a:r>
              <a:rPr lang="ru-RU" sz="31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3100" b="1" dirty="0" smtClean="0">
                <a:solidFill>
                  <a:srgbClr val="FF0000"/>
                </a:solidFill>
                <a:latin typeface="Arial Narrow" pitchFamily="34" charset="0"/>
              </a:rPr>
              <a:t>Н</a:t>
            </a:r>
            <a:r>
              <a:rPr lang="ru-RU" sz="3100" b="1" baseline="-25000" dirty="0" smtClean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ru-RU" sz="3100" b="1" dirty="0" smtClean="0">
                <a:solidFill>
                  <a:srgbClr val="FF0000"/>
                </a:solidFill>
                <a:latin typeface="Arial Narrow" pitchFamily="34" charset="0"/>
              </a:rPr>
              <a:t>ОН +2 </a:t>
            </a:r>
            <a:r>
              <a:rPr lang="ru-RU" sz="3100" b="1" dirty="0" err="1" smtClean="0">
                <a:solidFill>
                  <a:srgbClr val="FF0000"/>
                </a:solidFill>
                <a:latin typeface="Arial Narrow" pitchFamily="34" charset="0"/>
              </a:rPr>
              <a:t>Na</a:t>
            </a:r>
            <a:r>
              <a:rPr lang="ru-RU" sz="3100" b="1" dirty="0" smtClean="0">
                <a:solidFill>
                  <a:srgbClr val="FF0000"/>
                </a:solidFill>
                <a:latin typeface="Arial Narrow" pitchFamily="34" charset="0"/>
              </a:rPr>
              <a:t> = 2С</a:t>
            </a:r>
            <a:r>
              <a:rPr lang="ru-RU" sz="31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3100" b="1" dirty="0" smtClean="0">
                <a:solidFill>
                  <a:srgbClr val="FF0000"/>
                </a:solidFill>
                <a:latin typeface="Arial Narrow" pitchFamily="34" charset="0"/>
              </a:rPr>
              <a:t>Н</a:t>
            </a:r>
            <a:r>
              <a:rPr lang="ru-RU" sz="3100" b="1" baseline="-25000" dirty="0" smtClean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ru-RU" sz="3100" b="1" dirty="0" smtClean="0">
                <a:solidFill>
                  <a:srgbClr val="FF0000"/>
                </a:solidFill>
                <a:latin typeface="Arial Narrow" pitchFamily="34" charset="0"/>
              </a:rPr>
              <a:t>ОNa + Н</a:t>
            </a:r>
            <a:r>
              <a:rPr lang="ru-RU" sz="31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006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2071678"/>
            <a:ext cx="6096000" cy="4572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6644496" y="1070752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Взаимодействие спиртов с галогеноводородными кислотами:               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–CH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–OH +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 CH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–CH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–Cl +H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Взаимодействие спиртов с кислотами                                    с образованием сложных эфиров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(реакция этерификации):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Межмолекулярная дегидратация спиртов                           с образованием простых эфиров: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6357982" cy="157163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t="28571"/>
          <a:stretch>
            <a:fillRect/>
          </a:stretch>
        </p:blipFill>
        <p:spPr bwMode="auto">
          <a:xfrm>
            <a:off x="785786" y="5214950"/>
            <a:ext cx="6429420" cy="128588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3100" b="1" dirty="0" smtClean="0">
                <a:solidFill>
                  <a:srgbClr val="008000"/>
                </a:solidFill>
                <a:latin typeface="Arial Narrow" pitchFamily="34" charset="0"/>
                <a:cs typeface="Times New Roman" pitchFamily="18" charset="0"/>
              </a:rPr>
              <a:t>ПОЛУЧЕНИЕ СПИРТОВ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8579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Из водяного газа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(получение метанола – древесный спирт):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t,p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+ 2H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CH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 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Брожение глюкозы (получение этанола):   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дрожжи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→2C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 + 2CO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Гидратация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алкенов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5643602" cy="150019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ВОЗДЕЙСТВИЕ СПИРТА НА ОРГАНИЗМ ЧЕЛОВЕКА: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Спирт относится к ксенобиотикам – веществам, не содержащимся в человеческом организме, но влияющим на его жизнедеятельность.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Спирт – это яд, нарушающий естественные биологические процессы, разрушающий внутренние органы и психику и при чрезмерном употреблении влекущий смерть.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Алкоголь является наркотиком, оказывающим опьяняющее действие на организм, но в отличие от других наркотиков, это его действие на организм проявляется                                  при употреблении больших доз 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концентрация раствора спирта в крови выше 20 %, это вызывает дегидратацию (обезвоживание) и коагуляцию (свертывание) белковых веществ и протоплазмы клетки.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Марианна\Desktop\Влияние на организм челоека\Алкоголь\картинки\7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2667285" cy="264320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2" name="Picture 4" descr="C:\Users\Марианна\Desktop\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2786082" cy="219329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4" name="Picture 6" descr="C:\Users\Марианна\Desktop\050780ec-10ce-4aa0-9788-a50dc9dbb8df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86322"/>
            <a:ext cx="2500330" cy="184805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8001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«Спирт так же консервирует душу и ум пьяницы,                                                          как он консервирует анатомические препараты».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Л.Толстой.</a:t>
            </a:r>
            <a:endParaRPr lang="ru-RU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357694"/>
            <a:ext cx="1785950" cy="204858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7" descr="C:\Users\Марианна\Desktop\Влияние на организм челоека\Алкоголь\картинки\1167374272_0008.250x2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214818"/>
            <a:ext cx="2928958" cy="240489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«УЗНАВАЙ-КА И НАЗЫВАЙ-КА» </a:t>
            </a:r>
            <a:endParaRPr lang="ru-RU" sz="2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392905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метилбутанол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1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Этанол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Метанол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Пентанол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2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Гексанол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778" y="1571612"/>
            <a:ext cx="492922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СН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СН – СН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 СН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– СН – СН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СН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–ОН 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СН</a:t>
            </a:r>
            <a:r>
              <a:rPr lang="ru-RU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430182" y="3499644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644364" y="471409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0000"/>
                </a:solidFill>
                <a:latin typeface="Arial Narrow" pitchFamily="34" charset="0"/>
              </a:rPr>
              <a:t>ТЕСТ «ПЯТЕРОЧКА»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928670"/>
            <a:ext cx="7572396" cy="550072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кислородсодержащие вещества                 мы  изучили?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общую формулу предельных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одноатомных спиртов.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Продолжите фразу: «Функциональная группа спиртов – это…»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Произнесите суффикс в названиях спиртов.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многоатомные спирты?</a:t>
            </a:r>
          </a:p>
          <a:p>
            <a:r>
              <a:rPr lang="ru-RU" dirty="0" smtClean="0"/>
              <a:t>       </a:t>
            </a:r>
          </a:p>
          <a:p>
            <a:r>
              <a:rPr lang="ru-RU" smtClean="0"/>
              <a:t>       Д.З.:</a:t>
            </a:r>
            <a:r>
              <a:rPr lang="ru-RU" b="1" smtClean="0"/>
              <a:t>§ 9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50019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6600"/>
                </a:solidFill>
                <a:latin typeface="Book Antiqua" pitchFamily="18" charset="0"/>
              </a:rPr>
              <a:t>СПАСИБО                                                                  ЗА ВНИМАНИЕ!</a:t>
            </a:r>
            <a:endParaRPr lang="ru-RU" sz="5400" b="1" i="1" dirty="0">
              <a:solidFill>
                <a:srgbClr val="0066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 Narrow" pitchFamily="34" charset="0"/>
              </a:rPr>
              <a:t>ЦЕЛЬ УРОКА: </a:t>
            </a:r>
            <a:endParaRPr lang="ru-RU" sz="32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класс «Спирты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строение,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номенклатуру, изомерию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Narrow" pitchFamily="34" charset="0"/>
              </a:rPr>
              <a:t>ВОСПИТАТЕЛЬНЫЕ ЗАДАЧИ:</a:t>
            </a:r>
            <a:endParaRPr lang="ru-RU" sz="28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негативного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алкоголизму как общественному явлению,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основываясь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знаниях о его вредных последствиях.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Arial Narrow" pitchFamily="34" charset="0"/>
              </a:rPr>
              <a:t>Задание №1: «Угадай «незнакомца»».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=CH=CH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-OH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-CH=CH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OHCH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этанол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пропадиен-1,2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хлорметан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пропен-1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этандиол-1,2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гексен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ацетилен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34290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Спиртами называются органические вещества, молекулы которых содержат одну или несколько функциональных гидроксильных групп, соединенных                                 с углеводородным радикалом.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00299" y="4429132"/>
            <a:ext cx="4286280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 rtl="0"/>
            <a:r>
              <a:rPr lang="en-US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CnH2n+1OH</a:t>
            </a:r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 Narrow" pitchFamily="34" charset="0"/>
              </a:rPr>
              <a:t>ФИЗИЧЕСКИЕ СВОЙСТВА СПИРТОВ</a:t>
            </a:r>
            <a:endParaRPr lang="ru-RU" sz="3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специфический алкогольный запах, жгучий вкус, хорошо растворимы в воде.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сладковатый удушливый запах, плохо растворимы в воде.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неприятный запах, мало растворимы                  в воде.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твердые вещества, без запаха.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o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572008"/>
            <a:ext cx="1050559" cy="17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642939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OH (метанол)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htilovyj-meditsinskij-spirt-95-korobka-50-fl_1813295_123708.jpg"/>
          <p:cNvPicPr>
            <a:picLocks noChangeAspect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>
          <a:xfrm>
            <a:off x="3357554" y="4500570"/>
            <a:ext cx="1928826" cy="1768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635795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CH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OH (этанол)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643446"/>
            <a:ext cx="1643074" cy="1643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388" y="635795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Цетеариловый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спирт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32861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Водородная связь – это связь между положительно заряженным атомом водорода одной молекулы и отрицательно заряженным атомом другой молекулы (кислорода, фтора, хлора).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увеличении длины углеводородного радикала растут температуры кипения и плавления спиртов,                                   а растворимость в воде уменьшается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bondh2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786190"/>
            <a:ext cx="2057400" cy="27051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000504"/>
            <a:ext cx="4000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...О-Н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О-Н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R     R         R                                  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036613" y="5106999"/>
            <a:ext cx="35719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893869" y="5106999"/>
            <a:ext cx="35719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822563" y="5106999"/>
            <a:ext cx="35719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828</Words>
  <Application>Microsoft Office PowerPoint</Application>
  <PresentationFormat>Экран (4:3)</PresentationFormat>
  <Paragraphs>175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Слайд 1</vt:lpstr>
      <vt:lpstr>ОТКРЫТЫЙ УРОК  на тему: «СПИРТЫ»</vt:lpstr>
      <vt:lpstr>ЦЕЛЬ УРОКА: </vt:lpstr>
      <vt:lpstr>ВОСПИТАТЕЛЬНЫЕ ЗАДАЧИ:</vt:lpstr>
      <vt:lpstr>Задание №1: «Угадай «незнакомца»».</vt:lpstr>
      <vt:lpstr>Спиртами называются органические вещества, молекулы которых содержат одну или несколько функциональных гидроксильных групп, соединенных                                 с углеводородным радикалом.</vt:lpstr>
      <vt:lpstr>Слайд 7</vt:lpstr>
      <vt:lpstr>ФИЗИЧЕСКИЕ СВОЙСТВА СПИРТОВ</vt:lpstr>
      <vt:lpstr>Слайд 9</vt:lpstr>
      <vt:lpstr>Классификация спиртов по числу гидроксильных групп (–ОН) </vt:lpstr>
      <vt:lpstr> НОМЕНКЛАТУРА ОДНОАТОМНЫХ СПИРТОВ  </vt:lpstr>
      <vt:lpstr>Задание №2: «Проверь себя»</vt:lpstr>
      <vt:lpstr>НОМЕНКЛАТУРА МНОГОАТОМНЫХ СПИРТОВ</vt:lpstr>
      <vt:lpstr>ИЗОМЕРИЯ  СПИРТОВ</vt:lpstr>
      <vt:lpstr>Задание №3: «Найти изомеры»</vt:lpstr>
      <vt:lpstr>Слайд 16</vt:lpstr>
      <vt:lpstr>ХИМИЧЕСКИЕ СВОЙСТВА СПИРТОВ</vt:lpstr>
      <vt:lpstr>1.Реакция горения: С2Н5ОН +3О2 = 2СО2 + 3Н2О этанол</vt:lpstr>
      <vt:lpstr>2.Реакция окисления: С2Н5ОН+ СuО=СН3СОН+ Сu+ H2O </vt:lpstr>
      <vt:lpstr>  3. Реакция взаимодействия со щелочными металлами:                              С2Н5ОН +2 Na = 2С2Н5ОNa + Н2   </vt:lpstr>
      <vt:lpstr>Слайд 21</vt:lpstr>
      <vt:lpstr> ПОЛУЧЕНИЕ СПИРТОВ </vt:lpstr>
      <vt:lpstr>Слайд 23</vt:lpstr>
      <vt:lpstr>ВОЗДЕЙСТВИЕ СПИРТА НА ОРГАНИЗМ ЧЕЛОВЕКА:</vt:lpstr>
      <vt:lpstr>Слайд 25</vt:lpstr>
      <vt:lpstr>«УЗНАВАЙ-КА И НАЗЫВАЙ-КА» </vt:lpstr>
      <vt:lpstr> ТЕСТ «ПЯТЕРОЧКА» </vt:lpstr>
      <vt:lpstr>СПАСИБО                                                                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на тему: «СПИРТЫ»</dc:title>
  <dc:creator>User</dc:creator>
  <cp:lastModifiedBy>User</cp:lastModifiedBy>
  <cp:revision>75</cp:revision>
  <dcterms:created xsi:type="dcterms:W3CDTF">2017-02-25T09:27:28Z</dcterms:created>
  <dcterms:modified xsi:type="dcterms:W3CDTF">2017-02-27T17:28:54Z</dcterms:modified>
</cp:coreProperties>
</file>