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81" r:id="rId3"/>
    <p:sldId id="263" r:id="rId4"/>
    <p:sldId id="267" r:id="rId5"/>
    <p:sldId id="273" r:id="rId6"/>
    <p:sldId id="278" r:id="rId7"/>
    <p:sldId id="282" r:id="rId8"/>
    <p:sldId id="284" r:id="rId9"/>
    <p:sldId id="283" r:id="rId10"/>
    <p:sldId id="285" r:id="rId11"/>
    <p:sldId id="286" r:id="rId12"/>
    <p:sldId id="287" r:id="rId13"/>
    <p:sldId id="271" r:id="rId14"/>
    <p:sldId id="289" r:id="rId15"/>
    <p:sldId id="272" r:id="rId16"/>
    <p:sldId id="270" r:id="rId17"/>
    <p:sldId id="268" r:id="rId18"/>
    <p:sldId id="269" r:id="rId19"/>
    <p:sldId id="279" r:id="rId20"/>
    <p:sldId id="280" r:id="rId21"/>
    <p:sldId id="288" r:id="rId22"/>
    <p:sldId id="276" r:id="rId23"/>
  </p:sldIdLst>
  <p:sldSz cx="9144000" cy="6858000" type="screen4x3"/>
  <p:notesSz cx="6858000" cy="9947275"/>
  <p:embeddedFontLst>
    <p:embeddedFont>
      <p:font typeface="Comic Sans MS" panose="030F0702030302020204" pitchFamily="66" charset="0"/>
      <p:regular r:id="rId24"/>
      <p:bold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Matilda" panose="020B0604020202020204" charset="0"/>
      <p:regular r:id="rId34"/>
    </p:embeddedFont>
    <p:embeddedFont>
      <p:font typeface="Garamond" panose="02020404030301010803" pitchFamily="18" charset="0"/>
      <p:regular r:id="rId35"/>
      <p:bold r:id="rId36"/>
      <p: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1C"/>
    <a:srgbClr val="FFFFE5"/>
    <a:srgbClr val="FFFFCC"/>
    <a:srgbClr val="FFE89F"/>
    <a:srgbClr val="FFFFFF"/>
    <a:srgbClr val="DEA900"/>
    <a:srgbClr val="6CA62C"/>
    <a:srgbClr val="E4931C"/>
    <a:srgbClr val="008080"/>
    <a:srgbClr val="27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980728"/>
            <a:ext cx="640871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500" b="1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latin typeface="Matilda" pitchFamily="2" charset="0"/>
                <a:ea typeface="+mj-ea"/>
                <a:cs typeface="+mj-cs"/>
              </a:rPr>
              <a:t>«Первые дни ребёнка в школе»</a:t>
            </a:r>
            <a:endParaRPr kumimoji="0" lang="ru-RU" sz="5500" b="1" i="0" u="none" strike="noStrike" kern="1200" normalizeH="0" baseline="0" noProof="0" dirty="0" smtClean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221088"/>
            <a:ext cx="2880320" cy="1656184"/>
          </a:xfrm>
          <a:prstGeom prst="roundRect">
            <a:avLst>
              <a:gd name="adj" fmla="val 1782"/>
            </a:avLst>
          </a:prstGeom>
          <a:solidFill>
            <a:srgbClr val="FFFFE5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latin typeface="Matilda" pitchFamily="2" charset="0"/>
              </a:rPr>
              <a:t>Родительское собрание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latin typeface="Matilda" pitchFamily="2" charset="0"/>
                <a:cs typeface="Times New Roman" pitchFamily="18" charset="0"/>
              </a:rPr>
              <a:t>сентябрь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latin typeface="Matilda" pitchFamily="2" charset="0"/>
                <a:cs typeface="Times New Roman" pitchFamily="18" charset="0"/>
              </a:rPr>
              <a:t>2018</a:t>
            </a:r>
            <a:endParaRPr lang="ru-RU" sz="2000" b="1" i="1" dirty="0" smtClean="0">
              <a:solidFill>
                <a:schemeClr val="tx1"/>
              </a:solidFill>
              <a:latin typeface="Matilda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omic Sans MS" pitchFamily="66" charset="0"/>
              </a:rPr>
              <a:t>Первая группа</a:t>
            </a:r>
            <a:endParaRPr lang="ru-RU" sz="32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632848" cy="4857403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buClr>
                <a:srgbClr val="456A1C"/>
              </a:buClr>
              <a:buFont typeface="Wingdings" pitchFamily="2" charset="2"/>
              <a:buNone/>
            </a:pPr>
            <a:r>
              <a:rPr lang="ru-RU" sz="3300" b="1" i="1" u="sng" dirty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А</a:t>
            </a:r>
            <a:r>
              <a:rPr lang="ru-RU" sz="3300" b="1" i="1" u="sng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даптируется в течение первых двух месяцев обучения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33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относительно быстро вливаются в коллектив,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33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осваиваются в школе,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33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приобретают новых друзей.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33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почти всегда хорошее настроение,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33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они спокойны, доброжелательны, добросовестны и без видимого напряжения выполняют все требования учителя.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endParaRPr lang="ru-RU" sz="3300" b="1" i="1" dirty="0" smtClean="0">
              <a:solidFill>
                <a:srgbClr val="456A1C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33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Иногда у них все же отмечаются сложности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§"/>
            </a:pPr>
            <a:r>
              <a:rPr lang="ru-RU" sz="33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	либо в контактах с детьми,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§"/>
            </a:pPr>
            <a:r>
              <a:rPr lang="ru-RU" sz="33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	либо в отношениях с учителем.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33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Но к концу октября трудности этих детей, как правило, преодолеваются, ребенок полностью осваивается и с новым статусом ученика, и с новыми требованиями, и с новым режимом.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Вторая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buClr>
                <a:srgbClr val="A50021"/>
              </a:buClr>
              <a:buFont typeface="Wingdings" pitchFamily="2" charset="2"/>
              <a:buNone/>
            </a:pPr>
            <a:r>
              <a:rPr lang="ru-RU" b="1" i="1" u="sng" dirty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И</a:t>
            </a:r>
            <a:r>
              <a:rPr lang="ru-RU" b="1" i="1" u="sng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меет более длительный период адаптации</a:t>
            </a:r>
            <a:r>
              <a:rPr lang="ru-RU" b="1" i="1" dirty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:</a:t>
            </a:r>
            <a:r>
              <a:rPr lang="ru-RU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ь"/>
            </a:pPr>
            <a:endParaRPr lang="ru-RU" sz="1100" b="1" i="1" dirty="0" smtClean="0">
              <a:solidFill>
                <a:srgbClr val="456A1C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д</a:t>
            </a:r>
            <a:r>
              <a:rPr lang="ru-RU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ети не могут принять новую ситуацию обучения, </a:t>
            </a:r>
          </a:p>
          <a:p>
            <a:pPr marL="0" indent="0">
              <a:lnSpc>
                <a:spcPct val="120000"/>
              </a:lnSpc>
              <a:buClr>
                <a:srgbClr val="456A1C"/>
              </a:buClr>
              <a:buNone/>
            </a:pPr>
            <a:r>
              <a:rPr lang="ru-RU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	общения с учителем, детьми;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м</a:t>
            </a:r>
            <a:r>
              <a:rPr lang="ru-RU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огут играть на уроках, выяснять отношения с товарищем;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не реагируют на замечания учителя или реагируют слезами, обидами</a:t>
            </a:r>
            <a:r>
              <a:rPr lang="ru-RU" b="1" i="1" dirty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;</a:t>
            </a:r>
            <a:endParaRPr lang="ru-RU" b="1" i="1" dirty="0" smtClean="0">
              <a:solidFill>
                <a:srgbClr val="456A1C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испытывают трудности и в усвоении учебной программы,  лишь </a:t>
            </a:r>
            <a:r>
              <a:rPr lang="ru-RU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к концу первого полугодия</a:t>
            </a:r>
            <a:r>
              <a:rPr lang="ru-RU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реакции этих детей становятся адекватными требованиям школы, учителя.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Третья 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Clr>
                <a:srgbClr val="456A1C"/>
              </a:buClr>
              <a:buFontTx/>
              <a:buNone/>
            </a:pPr>
            <a:r>
              <a:rPr lang="ru-RU" b="1" i="1" u="sng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sz="2800" b="1" i="1" u="sng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Дети, у которых социально-психологическая адаптация связана со значительными трудностями:</a:t>
            </a:r>
          </a:p>
          <a:p>
            <a:pPr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у</a:t>
            </a: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них отмечаются негативные формы поведения; </a:t>
            </a:r>
          </a:p>
          <a:p>
            <a:pPr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резкое проявление отрицательных эмоций; </a:t>
            </a:r>
          </a:p>
          <a:p>
            <a:pPr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они с большим трудом усваивают учебные программы. </a:t>
            </a:r>
          </a:p>
          <a:p>
            <a:pPr>
              <a:buClr>
                <a:srgbClr val="456A1C"/>
              </a:buClr>
              <a:buFontTx/>
              <a:buNone/>
            </a:pPr>
            <a:endParaRPr lang="ru-RU" sz="2800" b="1" i="1" dirty="0" smtClean="0">
              <a:solidFill>
                <a:srgbClr val="456A1C"/>
              </a:solidFill>
              <a:latin typeface="Segoe UI" pitchFamily="34" charset="0"/>
              <a:cs typeface="Segoe UI" pitchFamily="34" charset="0"/>
            </a:endParaRPr>
          </a:p>
          <a:p>
            <a:pPr>
              <a:buClr>
                <a:srgbClr val="456A1C"/>
              </a:buClr>
              <a:buFontTx/>
              <a:buNone/>
            </a:pP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Именно на таких детей чаще всего жалуются учителя: они </a:t>
            </a:r>
            <a:r>
              <a:rPr lang="ru-RU" sz="28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"мешают" работать в классе.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Задача родителей:   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456A1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196753"/>
            <a:ext cx="63367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Поддержать</a:t>
            </a:r>
            <a:br>
              <a:rPr lang="ru-RU" sz="32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первоклассников</a:t>
            </a:r>
          </a:p>
          <a:p>
            <a:pPr algn="ctr"/>
            <a:r>
              <a:rPr lang="ru-RU" sz="32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их</a:t>
            </a:r>
            <a:r>
              <a:rPr lang="ru-RU" sz="3200" b="1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желании </a:t>
            </a:r>
          </a:p>
          <a:p>
            <a:pPr algn="ctr"/>
            <a:r>
              <a:rPr lang="ru-RU" sz="32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добиться успеха.</a:t>
            </a:r>
            <a:br>
              <a:rPr lang="ru-RU" sz="32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Содержимое 3" descr="http://img1.liveinternet.ru/images/attach/c/0/119/675/119675439_large_0_102f52_b4e68c12_XL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765" flipH="1">
            <a:off x="3128579" y="3748270"/>
            <a:ext cx="2920342" cy="2650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Comic Sans MS" pitchFamily="66" charset="0"/>
              </a:rPr>
              <a:t>КАК РОДИТЕЛИ МОГУТ ПОМОЧЬ РЕБЁНКУ</a:t>
            </a:r>
            <a:br>
              <a:rPr lang="ru-RU" sz="27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Comic Sans MS" pitchFamily="66" charset="0"/>
              </a:rPr>
              <a:t>ИЗБЕЖАТЬ НЕКОТОРЫХ ТРУДНОСТЕЙ?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12776"/>
            <a:ext cx="6264696" cy="47133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Организуйте распорядок дня:</a:t>
            </a:r>
          </a:p>
          <a:p>
            <a:r>
              <a:rPr lang="ru-RU" sz="24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стабильный режим дня;</a:t>
            </a:r>
          </a:p>
          <a:p>
            <a:r>
              <a:rPr lang="ru-RU" sz="24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полноценный сон;</a:t>
            </a:r>
          </a:p>
          <a:p>
            <a:r>
              <a:rPr lang="ru-RU" sz="24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прогулки на воздухе.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4177235" cy="2622749"/>
          </a:xfrm>
          <a:prstGeom prst="rect">
            <a:avLst/>
          </a:prstGeom>
          <a:noFill/>
          <a:ln w="31750">
            <a:solidFill>
              <a:srgbClr val="D60093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16824" cy="864096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Не скупитесь на похвалу, научитесь выделять в море ошибок островок успеха.</a:t>
            </a:r>
            <a:endParaRPr lang="ru-RU" sz="2700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571184" cy="1152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Хвалить – исполнителя, критиковать – исполнение.</a:t>
            </a:r>
            <a:endParaRPr lang="ru-RU" sz="2400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517232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33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Ребенок не должен панически бояться 	ошибиться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27687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Ни в коем случае не сравнивайте его посредственные результаты с эталоном, то есть с требованиями школьной программы, достижениями других, более успешных учеников. </a:t>
            </a:r>
            <a:endParaRPr lang="ru-RU" sz="2400" b="1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22108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сравнивать ребенка можно только с ним самим и хвалить только за одно: улучшение его собственных результатов. </a:t>
            </a:r>
            <a:endParaRPr lang="ru-RU" sz="2400" b="1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7632848" cy="1108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Мы - взрослые люди ПРИ ОДИНАКОВЫХ 	УСЛОВИЯХ делаем всё по-разному.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780928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Помните, никогда не сравнивайте своего ребёнка с другим! </a:t>
            </a:r>
          </a:p>
          <a:p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93096"/>
            <a:ext cx="7931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Нет кого-то или чего-то лучше или хуже. Есть ДРУГОЕ!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603103"/>
            <a:ext cx="676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764704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33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Каждый день  говорите с ребёнком.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4847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Обращайтесь за советом и консультацией 	к учителю.</a:t>
            </a:r>
            <a:endParaRPr lang="ru-RU" sz="2400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56490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33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Никогда в присутствии ребёнка не обсуждайте учителя</a:t>
            </a:r>
            <a:r>
              <a:rPr lang="ru-RU" sz="2400" b="1" i="1" dirty="0" smtClean="0">
                <a:solidFill>
                  <a:srgbClr val="990033"/>
                </a:solidFill>
                <a:latin typeface="Segoe UI" pitchFamily="34" charset="0"/>
                <a:cs typeface="Segoe UI" pitchFamily="34" charset="0"/>
              </a:rPr>
              <a:t>. </a:t>
            </a:r>
            <a:endParaRPr lang="ru-RU" sz="2400" b="1" i="1" dirty="0">
              <a:solidFill>
                <a:srgbClr val="990033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077072"/>
            <a:ext cx="6480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Верьте в ребёнка,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верьте в учителя!</a:t>
            </a:r>
            <a:endParaRPr lang="ru-RU" sz="3200" i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480372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1"/>
            <a:ext cx="7776864" cy="230425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  <a:tabLst>
                <a:tab pos="269875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44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Помните, каким бы профессиональным не был бы ваш учитель, пусть он будет даже мастером …   </a:t>
            </a:r>
          </a:p>
          <a:p>
            <a:pPr marL="0" indent="0">
              <a:lnSpc>
                <a:spcPct val="170000"/>
              </a:lnSpc>
              <a:buNone/>
              <a:tabLst>
                <a:tab pos="269875" algn="l"/>
              </a:tabLst>
            </a:pPr>
            <a:r>
              <a:rPr lang="ru-RU" sz="44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никогда без Вашей помощи ему не сделать того, что можно сделать вместе» </a:t>
            </a:r>
          </a:p>
          <a:p>
            <a:pPr marL="0" indent="0">
              <a:buNone/>
              <a:tabLst>
                <a:tab pos="269875" algn="l"/>
              </a:tabLst>
            </a:pPr>
            <a:r>
              <a:rPr lang="ru-RU" sz="2800" b="1" i="1" dirty="0" smtClean="0">
                <a:latin typeface="Segoe UI" pitchFamily="34" charset="0"/>
                <a:cs typeface="Segoe UI" pitchFamily="34" charset="0"/>
              </a:rPr>
              <a:t>	</a:t>
            </a:r>
            <a:endParaRPr lang="ru-RU" sz="2800" b="1" i="1" dirty="0" smtClean="0">
              <a:solidFill>
                <a:srgbClr val="456A1C"/>
              </a:solidFill>
              <a:latin typeface="Segoe UI" pitchFamily="34" charset="0"/>
              <a:cs typeface="Segoe UI" pitchFamily="34" charset="0"/>
            </a:endParaRPr>
          </a:p>
          <a:p>
            <a:pPr indent="17463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6369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Все мы разные – и в этом наше богатство!</a:t>
            </a:r>
            <a:endParaRPr lang="ru-RU" sz="3600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3105"/>
            <a:ext cx="2749748" cy="23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Особенности обучения: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6343" y="1196752"/>
            <a:ext cx="8568952" cy="4525963"/>
          </a:xfrm>
        </p:spPr>
        <p:txBody>
          <a:bodyPr>
            <a:normAutofit fontScale="62500" lnSpcReduction="20000"/>
          </a:bodyPr>
          <a:lstStyle/>
          <a:p>
            <a:pPr indent="14288">
              <a:lnSpc>
                <a:spcPct val="150000"/>
              </a:lnSpc>
            </a:pPr>
            <a:r>
              <a:rPr lang="ru-RU" sz="31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Продолжительность </a:t>
            </a:r>
            <a:r>
              <a:rPr lang="ru-RU" sz="2600" b="1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урока </a:t>
            </a: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- 35 минут.</a:t>
            </a:r>
          </a:p>
          <a:p>
            <a:pPr indent="14288">
              <a:lnSpc>
                <a:spcPct val="150000"/>
              </a:lnSpc>
            </a:pP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600" b="1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четверти - по 3 урока, </a:t>
            </a:r>
            <a:endParaRPr lang="ru-RU" sz="2600" b="1" i="1" dirty="0" smtClean="0">
              <a:solidFill>
                <a:srgbClr val="456A1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а </a:t>
            </a:r>
            <a:r>
              <a:rPr lang="ru-RU" sz="2600" b="1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 II четверти - по 4 урока. </a:t>
            </a:r>
          </a:p>
          <a:p>
            <a:pPr indent="14288">
              <a:lnSpc>
                <a:spcPct val="150000"/>
              </a:lnSpc>
            </a:pP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Первоклассник </a:t>
            </a:r>
            <a:r>
              <a:rPr lang="ru-RU" sz="2600" b="1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обучается - </a:t>
            </a:r>
            <a:r>
              <a:rPr lang="ru-RU" sz="24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 учебные недели</a:t>
            </a:r>
            <a:r>
              <a:rPr lang="ru-RU" sz="2400" b="1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indent="14288">
              <a:lnSpc>
                <a:spcPct val="150000"/>
              </a:lnSpc>
            </a:pP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Занятия </a:t>
            </a:r>
            <a:r>
              <a:rPr lang="ru-RU" sz="2600" b="1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заканчиваются 25 мая.</a:t>
            </a:r>
          </a:p>
          <a:p>
            <a:pPr indent="14288">
              <a:lnSpc>
                <a:spcPct val="150000"/>
              </a:lnSpc>
            </a:pP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Дополнительные </a:t>
            </a:r>
            <a:r>
              <a:rPr lang="ru-RU" sz="2600" b="1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недельные каникулы в середине III </a:t>
            </a: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четверти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2600" b="1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(с 12 по18 </a:t>
            </a:r>
            <a:r>
              <a:rPr lang="ru-RU" sz="2600" b="1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февраля</a:t>
            </a: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indent="14288">
              <a:lnSpc>
                <a:spcPct val="150000"/>
              </a:lnSpc>
            </a:pP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Стартовая педагогическая диагностика (сентябрь).</a:t>
            </a:r>
          </a:p>
          <a:p>
            <a:pPr indent="14288">
              <a:lnSpc>
                <a:spcPct val="150000"/>
              </a:lnSpc>
            </a:pP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Диагностика адаптации первоклассников (октябрь).</a:t>
            </a:r>
          </a:p>
          <a:p>
            <a:pPr indent="14288">
              <a:lnSpc>
                <a:spcPct val="150000"/>
              </a:lnSpc>
            </a:pP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Комплексная проверочная работа «Мои достижения» (апрель).</a:t>
            </a:r>
          </a:p>
          <a:p>
            <a:pPr indent="14288">
              <a:lnSpc>
                <a:spcPct val="150000"/>
              </a:lnSpc>
            </a:pP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«Портфель достижений» учащихся (в течение года).</a:t>
            </a:r>
          </a:p>
          <a:p>
            <a:pPr indent="14288">
              <a:lnSpc>
                <a:spcPct val="150000"/>
              </a:lnSpc>
            </a:pPr>
            <a:r>
              <a:rPr lang="ru-RU" sz="2600" b="1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Предметные проверочные работы (май).</a:t>
            </a:r>
          </a:p>
          <a:p>
            <a:pPr indent="14288">
              <a:lnSpc>
                <a:spcPct val="150000"/>
              </a:lnSpc>
            </a:pPr>
            <a:endParaRPr lang="ru-RU" sz="2600" b="1" i="1" dirty="0" smtClean="0">
              <a:solidFill>
                <a:srgbClr val="456A1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14288">
              <a:lnSpc>
                <a:spcPct val="150000"/>
              </a:lnSpc>
            </a:pPr>
            <a:endParaRPr lang="ru-RU" sz="2600" b="1" i="1" dirty="0">
              <a:solidFill>
                <a:srgbClr val="456A1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04939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5"/>
            <a:ext cx="8229600" cy="28803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Первый учебный год является непростым испытанием, как для ребёнка, так и для родителей. Для ребёнка это связано с переходом на новый </a:t>
            </a: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социальный уровень</a:t>
            </a:r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сменой привычной среды</a:t>
            </a:r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деятельности</a:t>
            </a:r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,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  а так же с </a:t>
            </a: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кризисом 6-7 лет</a:t>
            </a:r>
          </a:p>
        </p:txBody>
      </p:sp>
      <p:pic>
        <p:nvPicPr>
          <p:cNvPr id="5" name="Рисунок 4" descr="http://img1.liveinternet.ru/images/attach/c/0/119/675/119675441_large_0_103c6e_a494bed8_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520280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Какие учебные предметы </a:t>
            </a:r>
            <a:r>
              <a:rPr lang="ru-RU" altLang="ru-RU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altLang="ru-RU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изучаются в </a:t>
            </a:r>
            <a:r>
              <a:rPr lang="ru-RU" altLang="ru-RU" sz="3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первом классе?</a:t>
            </a:r>
            <a:endParaRPr lang="ru-RU" sz="32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Обязательными для изучения являются </a:t>
            </a:r>
            <a:endParaRPr lang="ru-RU" sz="2600" i="1" dirty="0" smtClean="0">
              <a:solidFill>
                <a:srgbClr val="456A1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ru-RU" sz="2600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2600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lang="ru-RU" sz="2600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предметов:</a:t>
            </a:r>
          </a:p>
          <a:p>
            <a:r>
              <a:rPr lang="ru-RU" sz="2600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Русский язык (письмо)</a:t>
            </a:r>
          </a:p>
          <a:p>
            <a:r>
              <a:rPr lang="ru-RU" sz="2600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Литературное чтение (обучение грамоте)</a:t>
            </a:r>
          </a:p>
          <a:p>
            <a:r>
              <a:rPr lang="ru-RU" sz="2600" i="1" dirty="0" smtClean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Математика  </a:t>
            </a:r>
            <a:endParaRPr lang="ru-RU" sz="2600" i="1" dirty="0">
              <a:solidFill>
                <a:srgbClr val="456A1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Окружающий мир </a:t>
            </a:r>
          </a:p>
          <a:p>
            <a:r>
              <a:rPr lang="ru-RU" sz="2600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Физическая культура</a:t>
            </a:r>
          </a:p>
          <a:p>
            <a:r>
              <a:rPr lang="ru-RU" sz="2600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Изобразительное искусство</a:t>
            </a:r>
          </a:p>
          <a:p>
            <a:r>
              <a:rPr lang="ru-RU" sz="2600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Технология </a:t>
            </a:r>
          </a:p>
          <a:p>
            <a:r>
              <a:rPr lang="ru-RU" sz="2600" i="1" dirty="0">
                <a:solidFill>
                  <a:srgbClr val="456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Музыка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7493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omic Sans MS" pitchFamily="66" charset="0"/>
              </a:rPr>
              <a:t>Организация питания в школе:</a:t>
            </a:r>
            <a:endParaRPr lang="ru-RU" sz="32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857403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Первоклассники получают горячий </a:t>
            </a:r>
            <a:r>
              <a:rPr lang="ru-RU" sz="2000" b="1" i="1" u="sng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завтрак</a:t>
            </a:r>
            <a:r>
              <a:rPr lang="ru-RU" sz="20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	</a:t>
            </a:r>
            <a:r>
              <a:rPr lang="ru-RU" sz="20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после 1-го урока.</a:t>
            </a:r>
          </a:p>
          <a:p>
            <a:pPr marL="0" indent="0">
              <a:buNone/>
            </a:pPr>
            <a:endParaRPr lang="ru-RU" sz="2000" b="1" i="1" dirty="0" smtClean="0">
              <a:solidFill>
                <a:srgbClr val="456A1C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sitename_no" descr="http://www.infoshkola.net/templates/ja_sargas/images/SDHeaderN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420" y="2189841"/>
            <a:ext cx="4176464" cy="9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1\Рабочий стол\Фото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772" y="1907696"/>
            <a:ext cx="235585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1\Рабочий стол\Фото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398" y="3436383"/>
            <a:ext cx="2019300" cy="25987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16416" cy="10541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46831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Задача начальной школы: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00B050"/>
                </a:solidFill>
                <a:latin typeface="Comic Sans MS" pitchFamily="66" charset="0"/>
              </a:rPr>
              <a:t>Научить ребёнка учиться.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63439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Школа – это нужно!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0476" y="362728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Школа – это трудно!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08757" y="462018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Школа – это интересно!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702245"/>
            <a:ext cx="3384376" cy="20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72008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</a:br>
            <a:r>
              <a:rPr lang="ru-RU" sz="31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Comic Sans MS" pitchFamily="66" charset="0"/>
              </a:rPr>
              <a:t>В первые недели и месяцы </a:t>
            </a:r>
            <a:br>
              <a:rPr lang="ru-RU" sz="31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1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Comic Sans MS" pitchFamily="66" charset="0"/>
              </a:rPr>
              <a:t>обучения</a:t>
            </a:r>
            <a:r>
              <a:rPr lang="ru-RU" sz="31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ru-RU" sz="31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</a:br>
            <a:endParaRPr lang="ru-RU" sz="31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196752"/>
            <a:ext cx="7992888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3800" b="1" i="1" u="sng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могут появиться жалобы детей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на усталость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головные боли</a:t>
            </a:r>
            <a:r>
              <a:rPr lang="ru-RU" i="1" dirty="0" smtClean="0">
                <a:solidFill>
                  <a:srgbClr val="80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Clr>
                <a:srgbClr val="800000"/>
              </a:buClr>
              <a:buFont typeface="Arial" charset="0"/>
              <a:buNone/>
              <a:defRPr/>
            </a:pPr>
            <a:r>
              <a:rPr lang="ru-RU" sz="3800" b="1" i="1" u="sng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возникнуть</a:t>
            </a:r>
            <a:r>
              <a:rPr lang="ru-RU" b="1" i="1" u="sng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раздражительность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плаксивость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нарушение сна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снижение аппетита детей </a:t>
            </a:r>
          </a:p>
          <a:p>
            <a:pPr>
              <a:lnSpc>
                <a:spcPct val="120000"/>
              </a:lnSpc>
              <a:buClr>
                <a:srgbClr val="456A1C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снижение массы тела</a:t>
            </a:r>
          </a:p>
          <a:p>
            <a:pPr marL="0" indent="0" algn="ctr">
              <a:lnSpc>
                <a:spcPct val="120000"/>
              </a:lnSpc>
              <a:buClr>
                <a:srgbClr val="456A1C"/>
              </a:buClr>
              <a:buNone/>
              <a:tabLst>
                <a:tab pos="357188" algn="l"/>
              </a:tabLst>
              <a:defRPr/>
            </a:pPr>
            <a:r>
              <a:rPr lang="ru-RU" sz="3800" b="1" i="1" u="sng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случаются и трудности психологического    </a:t>
            </a:r>
            <a:r>
              <a:rPr lang="ru-RU" sz="3800" b="1" i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	</a:t>
            </a:r>
            <a:r>
              <a:rPr lang="ru-RU" sz="3800" b="1" i="1" u="sng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характера:</a:t>
            </a:r>
          </a:p>
          <a:p>
            <a:pPr marL="714375" indent="0">
              <a:lnSpc>
                <a:spcPct val="120000"/>
              </a:lnSpc>
              <a:buClr>
                <a:srgbClr val="456A1C"/>
              </a:buClr>
              <a:buFont typeface="Wingdings" pitchFamily="2" charset="2"/>
              <a:buChar char="Ø"/>
              <a:defRPr/>
            </a:pPr>
            <a:r>
              <a:rPr lang="ru-RU" sz="3300" b="1" dirty="0" smtClean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ru-RU" sz="36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чувство страха</a:t>
            </a:r>
          </a:p>
          <a:p>
            <a:pPr marL="714375" indent="0">
              <a:lnSpc>
                <a:spcPct val="120000"/>
              </a:lnSpc>
              <a:buClr>
                <a:srgbClr val="456A1C"/>
              </a:buClr>
              <a:buFont typeface="Wingdings" pitchFamily="2" charset="2"/>
              <a:buChar char="Ø"/>
              <a:defRPr/>
            </a:pPr>
            <a:r>
              <a:rPr lang="ru-RU" sz="36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отрицательное отношение к учебе, учителю</a:t>
            </a:r>
          </a:p>
          <a:p>
            <a:pPr marL="714375" indent="0">
              <a:lnSpc>
                <a:spcPct val="120000"/>
              </a:lnSpc>
              <a:buClr>
                <a:srgbClr val="456A1C"/>
              </a:buClr>
              <a:buFont typeface="Wingdings" pitchFamily="2" charset="2"/>
              <a:buChar char="Ø"/>
              <a:defRPr/>
            </a:pPr>
            <a:r>
              <a:rPr lang="ru-RU" sz="36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неправильное представление о своих </a:t>
            </a:r>
          </a:p>
          <a:p>
            <a:pPr marL="542925" indent="0">
              <a:lnSpc>
                <a:spcPct val="120000"/>
              </a:lnSpc>
              <a:buClr>
                <a:srgbClr val="456A1C"/>
              </a:buClr>
              <a:buNone/>
              <a:defRPr/>
            </a:pPr>
            <a:r>
              <a:rPr lang="ru-RU" sz="36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     способностях и возможностях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510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ru-RU" sz="3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ru-RU" sz="3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Переломный период </a:t>
            </a:r>
            <a:b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в жизни ребенка: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488832" cy="4525963"/>
          </a:xfrm>
        </p:spPr>
        <p:txBody>
          <a:bodyPr/>
          <a:lstStyle/>
          <a:p>
            <a:pPr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меняется его место в системе общественных отношений; </a:t>
            </a:r>
          </a:p>
          <a:p>
            <a:pPr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меняется весь уклад его жизни;</a:t>
            </a:r>
          </a:p>
          <a:p>
            <a:pPr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возрастает психоэмоциональная нагрузка; </a:t>
            </a:r>
          </a:p>
          <a:p>
            <a:pPr>
              <a:buClr>
                <a:srgbClr val="456A1C"/>
              </a:buCl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на смену беззаботным играм приходят ежедневные учебные занятия.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/>
              </a:rPr>
              <a:t/>
            </a:r>
            <a:b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/>
              </a:rPr>
            </a:br>
            <a:r>
              <a:rPr lang="ru-RU" sz="4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</a:rPr>
              <a:t>Понятие адаптации</a:t>
            </a:r>
            <a: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/>
              </a:rPr>
              <a:t/>
            </a:r>
            <a:b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	непосредственно связано с понятием</a:t>
            </a:r>
          </a:p>
          <a:p>
            <a:pPr algn="ctr">
              <a:buNone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/>
              </a:rPr>
              <a:t>	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"готовность ребенка к школе" </a:t>
            </a:r>
          </a:p>
          <a:p>
            <a:endParaRPr lang="ru-RU" dirty="0"/>
          </a:p>
        </p:txBody>
      </p:sp>
      <p:pic>
        <p:nvPicPr>
          <p:cNvPr id="4" name="Рисунок 3" descr="http://img0.liveinternet.ru/images/attach/c/0/119/675/119675444_large_0_103c71_b48fa4e0_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2708920"/>
            <a:ext cx="2679561" cy="371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836712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Адаптация к школе</a:t>
            </a:r>
            <a:r>
              <a:rPr lang="ru-RU" sz="32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— </a:t>
            </a:r>
          </a:p>
          <a:p>
            <a:r>
              <a:rPr lang="ru-RU" sz="32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это процесс приспособления ребёнка к школе, к новым условиям существования,новым видам деятельности, новым нагрузкам.</a:t>
            </a:r>
            <a:endParaRPr lang="ru-RU" sz="3200" i="1" dirty="0">
              <a:solidFill>
                <a:srgbClr val="456A1C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D:\школьные картинки новые\kaniku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29000"/>
            <a:ext cx="243027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i="1" dirty="0" smtClean="0">
                <a:solidFill>
                  <a:srgbClr val="C00000"/>
                </a:solidFill>
                <a:latin typeface="Comic Sans MS" pitchFamily="66" charset="0"/>
              </a:rPr>
              <a:t>Основные показатели благоприятной социально-психологической адаптации ребенка: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633267"/>
          </a:xfrm>
        </p:spPr>
        <p:txBody>
          <a:bodyPr>
            <a:normAutofit/>
          </a:bodyPr>
          <a:lstStyle/>
          <a:p>
            <a:pPr marL="457200" lvl="0" indent="-457200"/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формирование адекватного поведения;</a:t>
            </a:r>
          </a:p>
          <a:p>
            <a:pPr marL="457200" lvl="0" indent="-457200"/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установление контактов с обучающимися и учителем;</a:t>
            </a:r>
          </a:p>
          <a:p>
            <a:pPr marL="457200" lvl="0" indent="-457200"/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овладение навыками учебной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http://img0.liveinternet.ru/images/attach/c/0/119/675/119675428_large_0_102f4d_acd12c40_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672408" cy="263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64704"/>
            <a:ext cx="4968552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Продолжительность всего периода адаптации первоклассника варьируется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	от 2 до 6 месяцев</a:t>
            </a:r>
          </a:p>
          <a:p>
            <a:pPr>
              <a:buNone/>
            </a:pPr>
            <a:r>
              <a:rPr lang="ru-RU" sz="2800" i="1" dirty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800" i="1" dirty="0" smtClean="0">
                <a:solidFill>
                  <a:srgbClr val="456A1C"/>
                </a:solidFill>
                <a:latin typeface="Segoe UI" pitchFamily="34" charset="0"/>
                <a:cs typeface="Segoe UI" pitchFamily="34" charset="0"/>
              </a:rPr>
              <a:t>  в зависимости от индивидуальных особенностей ученика.</a:t>
            </a:r>
          </a:p>
          <a:p>
            <a:endParaRPr lang="ru-RU" dirty="0"/>
          </a:p>
        </p:txBody>
      </p:sp>
      <p:pic>
        <p:nvPicPr>
          <p:cNvPr id="6" name="Рисунок 5" descr="http://img0.liveinternet.ru/images/attach/c/0/119/675/119675440_large_0_103c6d_1dfae214_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1988840"/>
            <a:ext cx="2592289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4797152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Условно по степени адаптации</a:t>
            </a:r>
            <a:b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всех детей можно разделить</a:t>
            </a:r>
            <a:b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на три группы: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494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Comic Sans MS</vt:lpstr>
      <vt:lpstr>Constantia</vt:lpstr>
      <vt:lpstr>Segoe UI</vt:lpstr>
      <vt:lpstr>Matilda</vt:lpstr>
      <vt:lpstr>Garamond</vt:lpstr>
      <vt:lpstr>Times New Roman</vt:lpstr>
      <vt:lpstr>Wingdings</vt:lpstr>
      <vt:lpstr>Тема Office</vt:lpstr>
      <vt:lpstr>Презентация PowerPoint</vt:lpstr>
      <vt:lpstr>Презентация PowerPoint</vt:lpstr>
      <vt:lpstr>Задача начальной школы:</vt:lpstr>
      <vt:lpstr> В первые недели и месяцы  обучения </vt:lpstr>
      <vt:lpstr>  Переломный период  в жизни ребенка: </vt:lpstr>
      <vt:lpstr> Понятие адаптации </vt:lpstr>
      <vt:lpstr>Презентация PowerPoint</vt:lpstr>
      <vt:lpstr>   Основные показатели благоприятной социально-психологической адаптации ребенка: </vt:lpstr>
      <vt:lpstr>Презентация PowerPoint</vt:lpstr>
      <vt:lpstr>Первая группа</vt:lpstr>
      <vt:lpstr>Вторая группа</vt:lpstr>
      <vt:lpstr>Третья  группа</vt:lpstr>
      <vt:lpstr>  Задача родителей:        </vt:lpstr>
      <vt:lpstr>  КАК РОДИТЕЛИ МОГУТ ПОМОЧЬ РЕБЁНКУ ИЗБЕЖАТЬ НЕКОТОРЫХ ТРУДНОСТЕЙ? </vt:lpstr>
      <vt:lpstr> Не скупитесь на похвалу, научитесь выделять в море ошибок островок успеха.</vt:lpstr>
      <vt:lpstr>Презентация PowerPoint</vt:lpstr>
      <vt:lpstr>Презентация PowerPoint</vt:lpstr>
      <vt:lpstr>Презентация PowerPoint</vt:lpstr>
      <vt:lpstr>Особенности обучения:</vt:lpstr>
      <vt:lpstr>Какие учебные предметы  изучаются в первом классе?</vt:lpstr>
      <vt:lpstr>Организация питания в школе: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188</cp:revision>
  <cp:lastPrinted>2017-09-14T04:19:33Z</cp:lastPrinted>
  <dcterms:created xsi:type="dcterms:W3CDTF">2013-08-23T08:38:35Z</dcterms:created>
  <dcterms:modified xsi:type="dcterms:W3CDTF">2019-02-04T06:09:00Z</dcterms:modified>
</cp:coreProperties>
</file>