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313" y="5357813"/>
            <a:ext cx="8929687" cy="14287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n w="31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Дисциплина: Метрология, стандартизация и сертификация</a:t>
            </a:r>
          </a:p>
          <a:p>
            <a:pPr algn="l"/>
            <a:r>
              <a:rPr lang="ru-RU" sz="2000" b="1" dirty="0" smtClean="0">
                <a:ln w="31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Специальность: Монтаж и техническая эксплуатация промышленного оборудования (по отраслям)</a:t>
            </a:r>
          </a:p>
          <a:p>
            <a:pPr algn="l"/>
            <a:r>
              <a:rPr lang="ru-RU" sz="2000" b="1" dirty="0" smtClean="0">
                <a:ln w="31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Разработчик: преподаватель </a:t>
            </a:r>
            <a:r>
              <a:rPr lang="ru-RU" sz="2000" b="1" dirty="0" smtClean="0">
                <a:ln w="31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спец.дисциплин Коновалова Н.И.</a:t>
            </a:r>
            <a:endParaRPr lang="ru-RU" sz="2000" b="1" dirty="0">
              <a:ln w="3175">
                <a:solidFill>
                  <a:srgbClr val="C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199023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Презентация к уроку </a:t>
            </a:r>
            <a:br>
              <a:rPr lang="ru-RU" sz="36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тему: </a:t>
            </a:r>
            <a:endParaRPr lang="ru-RU" sz="3600" dirty="0"/>
          </a:p>
        </p:txBody>
      </p:sp>
      <p:pic>
        <p:nvPicPr>
          <p:cNvPr id="1026" name="Picture 2" descr="http://www.cad.ru/ru/software/projects/inventor/8088/images/big/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784323" cy="259555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28875" y="3916375"/>
            <a:ext cx="6715125" cy="129857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ДОПУСКИ И ПОСАДКИ ШПОНОЧНЫХ СОЕДИНЕНИЙ</a:t>
            </a:r>
            <a:endParaRPr lang="ru-RU" sz="4000" b="1" dirty="0">
              <a:ln w="19050">
                <a:solidFill>
                  <a:srgbClr val="C00000"/>
                </a:solidFill>
              </a:ln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b="1" dirty="0" smtClean="0"/>
              <a:t>Решение:</a:t>
            </a:r>
            <a:endParaRPr lang="ru-RU" b="1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t="54087" r="12723" b="27163"/>
          <a:stretch>
            <a:fillRect/>
          </a:stretch>
        </p:blipFill>
        <p:spPr bwMode="auto">
          <a:xfrm>
            <a:off x="214281" y="1500174"/>
            <a:ext cx="87511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643050"/>
            <a:ext cx="1214446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6573" t="72116" r="42327" b="14903"/>
          <a:stretch>
            <a:fillRect/>
          </a:stretch>
        </p:blipFill>
        <p:spPr bwMode="auto">
          <a:xfrm>
            <a:off x="2643174" y="1643050"/>
            <a:ext cx="36671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4923" t="25961" r="23146" b="8413"/>
          <a:stretch>
            <a:fillRect/>
          </a:stretch>
        </p:blipFill>
        <p:spPr bwMode="auto">
          <a:xfrm>
            <a:off x="1928794" y="214290"/>
            <a:ext cx="522392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60577" r="15473" b="17067"/>
          <a:stretch>
            <a:fillRect/>
          </a:stretch>
        </p:blipFill>
        <p:spPr bwMode="auto">
          <a:xfrm>
            <a:off x="500034" y="1785926"/>
            <a:ext cx="83270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9979" t="20913" r="11629" b="28606"/>
          <a:stretch>
            <a:fillRect/>
          </a:stretch>
        </p:blipFill>
        <p:spPr bwMode="auto">
          <a:xfrm>
            <a:off x="571472" y="285728"/>
            <a:ext cx="808372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Hcy;&amp;pcy;&amp;ocy;&amp;ncy;&amp;ocy;&amp;chcy;&amp;ncy;&amp;ycy;&amp;jcy; &amp;mcy;&amp;acy;&amp;tcy;&amp;iecy;&amp;rcy;&amp;icy;&amp;acy;&amp;lcy; 2&amp;khcy;2, &amp;kcy;&amp;ucy;&amp;pcy;&amp;icy;&amp;tcy;&amp;softcy; &amp;vcy; &amp;CHcy;&amp;iecy;&amp;lcy;&amp;yacy;&amp;bcy;&amp;icy;&amp;ncy;&amp;scy;&amp;kcy;&amp;iecy; - &amp;Pcy;&amp;ucy;&amp;lcy;&amp;softcy;&amp;scy; &amp;tscy;&amp;ie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321466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&amp;SHcy;&amp;pcy;&amp;ocy;&amp;ncy;&amp;kcy;&amp;acy;: &amp;pcy;&amp;rcy;&amp;ocy;&amp;dcy;&amp;acy;&amp;zhcy;&amp;acy;, &amp;tscy;&amp;iecy;&amp;ncy;&amp;acy; &amp;vcy; &amp;CHcy;&amp;iecy;&amp;lcy;&amp;yacy;&amp;bcy;&amp;icy;&amp;ncy;&amp;scy;&amp;kcy;&amp;iecy; &amp;icy; &amp;CHcy;&amp;iecy;&amp;lcy;&amp;yacy;&amp;bcy;&amp;icy;&amp;ncy;&amp;scy;&amp;kcy;&amp;ocy;&amp;jcy; &amp;ocy;&amp;bcy;&amp;lcy;&amp;acy;&amp;scy;&amp;tcy;&amp;icy;. &amp;SHcy;&amp;pcy;&amp;ocy;&amp;ncy;&amp;kcy;&amp;icy; &amp;ocy;&amp;tcy; &amp;Ocy;&amp;Ocy;&amp;Ocy; &amp;Mcy;&amp;iecy;&amp;tcy;&amp;icy;&amp;zcy;&amp;ncy;&amp;icy;&amp;kcy; - 74.1055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57628"/>
            <a:ext cx="3286116" cy="28361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&amp;SHcy;&amp;pcy;&amp;ocy;&amp;ncy;&amp;kcy;&amp;acy; &amp;mcy;&amp;acy;&amp;khcy;&amp;ocy;&amp;vcy;&amp;icy;&amp;kcy;&amp;acy; Honda GX390 Ho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643182"/>
            <a:ext cx="3257550" cy="22574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2" name="Picture 8" descr="&amp;Ocy;&amp;rcy;&amp;iocy;&amp;lcy; - &amp;Pcy;&amp;rcy;&amp;ocy;&amp;icy;&amp;zcy;&amp;vcy;&amp;ocy;&amp;dcy;&amp;icy;&amp;mcy; &amp;icy; &amp;pcy;&amp;ocy;&amp;scy;&amp;tcy;&amp;acy;&amp;vcy;&amp;lcy;&amp;yacy;&amp;iecy;&amp;mcy; &amp;shcy;&amp;pcy;&amp;ocy;&amp;ncy;&amp;kcy;&amp;icy; &amp;pcy;&amp;ocy; &amp;Gcy;&amp;Ocy;&amp;Scy;&amp;Tcy; 23360-78. &amp;Tcy;&amp;acy;&amp;kcy;&amp;zh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14810" cy="316110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4" name="Picture 10" descr="&amp;Ncy;&amp;ocy;&amp;vcy;&amp;acy;&amp;yacy; &amp;dcy;&amp;ocy;&amp;chcy;&amp;iecy;&amp;rcy;&amp;ncy;&amp;y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3829677" cy="247174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Шпоночное соединение применяется для передачи заданного крутящего момента, когда к точности центрирования со6единяемых деталей не предъявляют особых требований.</a:t>
            </a:r>
            <a:endParaRPr lang="ru-RU" dirty="0"/>
          </a:p>
        </p:txBody>
      </p:sp>
      <p:pic>
        <p:nvPicPr>
          <p:cNvPr id="28676" name="Picture 4" descr="&amp;Vcy;&amp;kcy;&amp;lcy;&amp;acy;&amp;dcy;&amp;ycy;&amp;shcy; &amp;shcy;&amp;acy;&amp;tcy;&amp;ucy;&amp;ncy;&amp;ncy;&amp;ycy;&amp;jcy; (+0,50) 4892796, &amp;kcy;&amp;ucy;&amp;pcy;&amp;icy;&amp;tcy;&amp;softcy; &amp;vcy; &amp;Scy;&amp;acy;&amp;ncy;&amp;kcy;&amp;tcy;-&amp;Pcy;&amp;iecy;&amp;tcy;&amp;iecy;&amp;rcy;&amp;bcy;&amp;ucy;&amp;rcy;&amp;gcy;&amp;iecy; - &amp;Pcy;&amp;ucy;&amp;lcy;&amp;softcy;&amp;scy; &amp;tscy;&amp;ie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54721">
            <a:off x="-463073" y="2658934"/>
            <a:ext cx="4502393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0" name="Picture 8" descr="&amp;Fcy;&amp;ocy;&amp;tcy;&amp;ocy;&amp;gcy;&amp;rcy;&amp;acy;&amp;fcy;&amp;icy;&amp;yacy; &amp;tcy;&amp;ocy;&amp;kcy;&amp;acy;&amp;rcy;&amp;ncy;&amp;ycy;&amp;iecy; &amp;rcy;&amp;acy;&amp;bcy;&amp;ocy;&amp;tcy;&amp;ycy; &amp;vcy; &amp;Kcy;&amp;icy;&amp;iecy;&amp;vcy;&amp;iecy;. &amp;Dcy;&amp;ocy;&amp;scy;&amp;kcy;&amp;acy; &amp;ocy;&amp;bcy;&amp;hardcy;&amp;yacy;&amp;vcy;&amp;lcy;&amp;iecy;&amp;ncy;&amp;icy;&amp;jcy;. &amp;Kcy;&amp;ucy;&amp;pcy;&amp;lcy;&amp;yucy; &amp;tcy;&amp;ocy;&amp;kcy;&amp;acy;&amp;rcy;&amp;ncy;&amp;ycy;&amp;iecy; &amp;rcy;&amp;acy;&amp;bcy;&amp;ocy;&amp;tcy;&amp;ycy;. &amp;Bcy;&amp;iecy;&amp;scy;&amp;pcy;&amp;lcy;&amp;acy;&amp;tcy;&amp;ncy;&amp;ycy;&amp;iecy; &amp;ocy;&amp;bcy;&amp;hardcy;&amp;yacy;&amp;vcy;&amp;l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57694"/>
            <a:ext cx="2000224" cy="20002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82" name="Picture 10" descr="&amp;Vcy;&amp;Tcy;&amp;Ucy;&amp;Lcy;&amp;Kcy;&amp;Icy; &amp;Bcy;&amp;Rcy;&amp;Ocy;&amp;Ncy;&amp;Zcy;&amp;Acy; - &amp;vcy;&amp;scy;&amp;iecy; &amp;pcy;&amp;rcy;&amp;iecy;&amp;dcy;&amp;lcy;&amp;ocy;&amp;zhcy;&amp;iecy;&amp;ncy;&amp;icy;&amp;yacy; &amp;icy; &amp;tscy;&amp;iecy;&amp;ncy;&amp;ycy; &amp;pcy;&amp;acy;&amp;rcy;&amp;tcy;&amp;ncy;&amp;iecy;&amp;rcy;&amp;acy; &amp;Tcy;&amp;ocy;&amp;rcy;&amp;gcy;&amp;ocy;&amp;vcy;&amp;ycy;&amp;jcy; &amp;tscy;&amp;iecy;&amp;ncy;&amp;tcy;&amp;rcy; &amp;YAcy;&amp;Mcy;&amp;Zcy; &amp;vcy; &amp;kcy;&amp;acy;&amp;tcy;&amp;acy;&amp;lcy;&amp;ocy;&amp;gcy;&amp;iecy; Spravka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1857388" cy="18991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4" name="Picture 12" descr="&amp;SHcy;&amp;iecy;&amp;scy;&amp;tcy;&amp;iecy;&amp;rcy;&amp;n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428868"/>
            <a:ext cx="1928806" cy="19288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86" name="Picture 14" descr="&amp;Fcy;&amp;lcy;&amp;acy;&amp;ncy;&amp;tscy;&amp;ycy;, &amp;fcy;&amp;lcy;&amp;acy;&amp;ncy;&amp;tscy;&amp;iecy;&amp;vcy;&amp;ocy;&amp;iecy; &amp;scy;&amp;ocy;&amp;iecy;&amp;dcy;&amp;icy;&amp;ncy;&amp;iecy;&amp;ncy;&amp;icy;&amp;iecy;, &amp;kcy;&amp;ucy;&amp;pcy;&amp;icy;&amp;tcy;&amp;softcy; &amp;Icy;&amp;Fcy;&amp;Scy;, &amp;icy;&amp;zcy;&amp;ocy;&amp;lcy;&amp;icy;&amp;rcy;&amp;ucy;&amp;yucy;&amp;shchcy;&amp;iecy;&amp;iecy; &amp;fcy;&amp;lcy;&amp;acy;&amp;ncy;&amp;tscy;&amp;iecy;&amp;vcy;&amp;ocy;&amp;iecy; &amp;scy;&amp;ocy;&amp;iecy;&amp;dcy;&amp;icy;&amp;ncy;&amp;iecy;&amp;ncy;&amp;icy;&amp;iecy; &amp;vcy; &amp;Ucy;&amp;fcy;&amp;iecy; &amp;ocy;&amp;tcy; &amp;kcy;&amp;ocy;&amp;mcy;&amp;pcy;&amp;acy;&amp;ncy;&amp;icy;&amp;icy; &quot;&amp;Ecy;&amp;kcy;&amp;scy;-&amp;Fcy;&amp;ocy;&amp;rcy;&amp;mcy;&amp;acy;&quot;"/>
          <p:cNvPicPr>
            <a:picLocks noChangeAspect="1" noChangeArrowheads="1"/>
          </p:cNvPicPr>
          <p:nvPr/>
        </p:nvPicPr>
        <p:blipFill>
          <a:blip r:embed="rId6"/>
          <a:srcRect l="13750" r="16874" b="5425"/>
          <a:stretch>
            <a:fillRect/>
          </a:stretch>
        </p:blipFill>
        <p:spPr bwMode="auto">
          <a:xfrm>
            <a:off x="7000892" y="4357694"/>
            <a:ext cx="1785950" cy="20755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Крест 11"/>
          <p:cNvSpPr/>
          <p:nvPr/>
        </p:nvSpPr>
        <p:spPr>
          <a:xfrm>
            <a:off x="4143372" y="3786190"/>
            <a:ext cx="714380" cy="642942"/>
          </a:xfrm>
          <a:prstGeom prst="plus">
            <a:avLst>
              <a:gd name="adj" fmla="val 355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CHcy;&amp;iecy;&amp;rcy;&amp;tcy;&amp;iecy;&amp;zhcy;&amp;icy; &amp;rcy;&amp;acy;&amp;zcy;&amp;hardcy;&amp;iecy;&amp;mcy;&amp;ncy;&amp;ycy;&amp;khcy; &amp;icy; &amp;ncy;&amp;iecy;&amp;rcy;&amp;acy;&amp;zcy;&amp;hardcy;&amp;iecy;&amp;mcy;&amp;ncy;&amp;ycy;&amp;khcy; &amp;scy;&amp;ocy;&amp;iecy;&amp;dcy;&amp;icy;&amp;ncy;&amp;iecy;&amp;ncy;&amp;icy;&amp;jcy; &amp;dcy;&amp;iecy;&amp;tcy;&amp;acy;&amp;lcy;&amp;iecy;&amp;jcy; - &amp;Gcy;&amp;icy;&amp;pcy;&amp;iecy;&amp;rcy;&amp;mcy;&amp;a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4643470" cy="60867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2860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Детали шпоночного соединения</a:t>
            </a:r>
            <a:endParaRPr lang="ru-RU" sz="3200" b="1" dirty="0"/>
          </a:p>
        </p:txBody>
      </p:sp>
      <p:pic>
        <p:nvPicPr>
          <p:cNvPr id="14340" name="Picture 4" descr="&amp;Scy;&amp;bcy;&amp;ocy;&amp;rcy;&amp;ocy;&amp;chcy;&amp;ncy;&amp;ycy;&amp;jcy; &amp;chcy;&amp;iecy;&amp;rcy;&amp;tcy;&amp;iecy;&amp;zhcy; - &amp;Rcy;&amp;acy;&amp;bcy;&amp;ocy;&amp;tcy;&amp;acy; &amp;pcy;&amp;ocy; &amp;chcy;&amp;iecy;&amp;rcy;&amp;tcy;&amp;iecy;&amp;zhcy;&amp;ucy; &amp;icy; &amp;tcy;&amp;iecy;&amp;khcy;&amp;ncy;&amp;ocy;&amp;lcy;&amp;ocy;&amp;gcy;&amp;icy;&amp;chcy;&amp;iecy;&amp;scy;&amp;kcy;&amp;ocy;&amp;jcy; &amp;kcy;&amp;acy;&amp;rcy;&amp;tcy;&amp;ie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857620" cy="24003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43438" y="3643314"/>
            <a:ext cx="450056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Достоинства шпоночных соединений:</a:t>
            </a:r>
            <a:endParaRPr kumimoji="0" lang="ru-RU" sz="105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8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простота и надёжность конструкции;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8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лёгкость сборки и разборки;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8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простота изготовления и низкая стоимость.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ШПОНКИ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призматические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378619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сегментные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178592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клиновые</a:t>
            </a:r>
            <a:endParaRPr lang="ru-RU" sz="2800" dirty="0"/>
          </a:p>
        </p:txBody>
      </p:sp>
      <p:pic>
        <p:nvPicPr>
          <p:cNvPr id="29698" name="Picture 2" descr="8*7*16 &amp;shcy;&amp;pcy;&amp;ocy;&amp;ncy;&amp;kcy;&amp;acy; &amp;pcy;&amp;rcy;&amp;icy;&amp;zcy;&amp;mcy;&amp;acy;&amp;tcy;&amp;icy;&amp;chcy;&amp;iecy;&amp;scy;&amp;kcy;&amp;acy;&amp;yacy; DIN6885B &amp;Kcy;&amp;rcy;&amp;iecy;&amp;pcy;&amp;icy;&amp;kcy;&amp;acy; &amp;IEcy;&amp;kcy;&amp;acy;&amp;tcy;&amp;iecy;&amp;rcy;&amp;icy;&amp;ncy;&amp;bcy;&amp;ucy;&amp;r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286016" cy="14859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0" name="Picture 4" descr="&amp;SHcy;&amp;pcy;&amp;ocy;&amp;ncy;&amp;kcy;&amp;acy; &amp;scy;&amp;iecy;&amp;gcy;&amp;mcy;&amp;iecy;&amp;ncy;&amp;tcy;&amp;ncy;&amp;acy;&amp;yacy; 3 &amp;khcy; 6,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00500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10" descr="&amp;Ncy;&amp;ocy;&amp;vcy;&amp;acy;&amp;yacy; &amp;dcy;&amp;ocy;&amp;chcy;&amp;iecy;&amp;rcy;&amp;ncy;&amp;y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2612145" cy="168592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1285852" y="1142984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7686" y="3071810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00892" y="1142984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2285992"/>
            <a:ext cx="3428992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РАЗМЕРЫ ПРИЗМАТИЧЕСКИХ ШПОНОК</a:t>
            </a:r>
            <a:endParaRPr lang="ru-RU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7221" t="22356" r="30047" b="61057"/>
          <a:stretch>
            <a:fillRect/>
          </a:stretch>
        </p:blipFill>
        <p:spPr bwMode="auto">
          <a:xfrm>
            <a:off x="130205" y="2285992"/>
            <a:ext cx="901379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8"/>
            <a:ext cx="872963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Материал для шпонок – сталь </a:t>
            </a:r>
            <a:r>
              <a:rPr lang="ru-RU" sz="3600" dirty="0" err="1" smtClean="0"/>
              <a:t>чистотянутая</a:t>
            </a:r>
            <a:r>
              <a:rPr lang="ru-RU" sz="3600" dirty="0" smtClean="0"/>
              <a:t> </a:t>
            </a:r>
            <a:r>
              <a:rPr lang="en-US" sz="3600" dirty="0" smtClean="0"/>
              <a:t> </a:t>
            </a:r>
            <a:r>
              <a:rPr lang="ru-RU" sz="3600" dirty="0" smtClean="0"/>
              <a:t>по ГОСТ 8786-82  - сталь с сопротивлением разрыву не ниже  60 кгс/см</a:t>
            </a:r>
            <a:r>
              <a:rPr lang="en-US" sz="3600" dirty="0" smtClean="0"/>
              <a:t>^</a:t>
            </a:r>
            <a:r>
              <a:rPr lang="ru-RU" sz="2000" dirty="0" smtClean="0"/>
              <a:t>2</a:t>
            </a:r>
            <a:r>
              <a:rPr lang="ru-RU" sz="3600" dirty="0" smtClean="0"/>
              <a:t>.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1 кгс/см</a:t>
            </a:r>
            <a:r>
              <a:rPr lang="en-US" sz="3600" dirty="0" smtClean="0"/>
              <a:t>^</a:t>
            </a:r>
            <a:r>
              <a:rPr lang="ru-RU" sz="2800" dirty="0" smtClean="0"/>
              <a:t>2 = </a:t>
            </a:r>
            <a:r>
              <a:rPr lang="ru-RU" sz="3600" dirty="0" smtClean="0"/>
              <a:t>9,81•10^</a:t>
            </a:r>
            <a:r>
              <a:rPr lang="ru-RU" sz="2400" dirty="0" smtClean="0"/>
              <a:t>4</a:t>
            </a:r>
            <a:r>
              <a:rPr lang="ru-RU" sz="3600" dirty="0" smtClean="0"/>
              <a:t> Па</a:t>
            </a:r>
            <a:endParaRPr lang="ru-RU" sz="3600" dirty="0"/>
          </a:p>
        </p:txBody>
      </p:sp>
      <p:pic>
        <p:nvPicPr>
          <p:cNvPr id="9218" name="Picture 2" descr="http://player.myshared.ru/947209/data/images/img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809615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Расположение полей допусков шпоночных соединений с призматическими шпонками шириной от 6 до 10 мм</a:t>
            </a:r>
            <a:endParaRPr lang="ru-RU" sz="3600" b="1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l="13427" t="34856" r="26150" b="43509"/>
          <a:stretch>
            <a:fillRect/>
          </a:stretch>
        </p:blipFill>
        <p:spPr bwMode="auto">
          <a:xfrm>
            <a:off x="214282" y="1857364"/>
            <a:ext cx="8701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Расчет шпоночного соединения с призматической шпонкой</a:t>
            </a:r>
            <a:endParaRPr lang="ru-RU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43990" r="12596" b="37260"/>
          <a:stretch>
            <a:fillRect/>
          </a:stretch>
        </p:blipFill>
        <p:spPr bwMode="auto">
          <a:xfrm>
            <a:off x="428596" y="2643182"/>
            <a:ext cx="85135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101</Words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ДОПУСКИ И ПОСАДКИ ШПОНОЧНЫХ СОЕДИНЕНИЙ</vt:lpstr>
      <vt:lpstr>Слайд 2</vt:lpstr>
      <vt:lpstr>Слайд 3</vt:lpstr>
      <vt:lpstr>Слайд 4</vt:lpstr>
      <vt:lpstr>ШПОНКИ</vt:lpstr>
      <vt:lpstr>ОСНОВНЫЕ РАЗМЕРЫ ПРИЗМАТИЧЕСКИХ ШПОНОК</vt:lpstr>
      <vt:lpstr>Слайд 7</vt:lpstr>
      <vt:lpstr>Расположение полей допусков шпоночных соединений с призматическими шпонками шириной от 6 до 10 мм</vt:lpstr>
      <vt:lpstr>Расчет шпоночного соединения с призматической шпонкой</vt:lpstr>
      <vt:lpstr>Решение: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VektoR</dc:creator>
  <cp:lastModifiedBy>user</cp:lastModifiedBy>
  <cp:revision>18</cp:revision>
  <dcterms:created xsi:type="dcterms:W3CDTF">2014-10-26T13:27:35Z</dcterms:created>
  <dcterms:modified xsi:type="dcterms:W3CDTF">2019-02-06T10:33:06Z</dcterms:modified>
</cp:coreProperties>
</file>