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84" y="-11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73E10-A1A8-420E-A0E2-262FA33898C4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ED35E-9869-4D16-8929-C24AF9DFD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2606B-B943-469C-A302-E0C1C5BC103A}" type="datetime1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E077-3E3E-4261-9A57-E89C4381F3FA}" type="datetime1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78EE-92EA-4C9F-B4ED-6EAE06E345F8}" type="datetime1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7A10-7DB3-489F-A55C-D3C48267273D}" type="datetime1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0E0A-D21C-4152-9183-EAFDCF88EA50}" type="datetime1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5D52-0B83-42D2-AEB3-ABF922CB26BE}" type="datetime1">
              <a:rPr lang="ru-RU" smtClean="0"/>
              <a:pPr/>
              <a:t>29.09.2019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BCA9-DF32-4CAB-AC46-1D3E00FAE538}" type="datetime1">
              <a:rPr lang="ru-RU" smtClean="0"/>
              <a:pPr/>
              <a:t>29.09.2019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8C55-732C-4A4C-AE97-F82340C3D952}" type="datetime1">
              <a:rPr lang="ru-RU" smtClean="0"/>
              <a:pPr/>
              <a:t>29.09.2019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8A38-19D8-46C0-9E82-54F5C4C05284}" type="datetime1">
              <a:rPr lang="ru-RU" smtClean="0"/>
              <a:pPr/>
              <a:t>29.09.2019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E66E-F673-40D5-923F-3CD5184F5B3C}" type="datetime1">
              <a:rPr lang="ru-RU" smtClean="0"/>
              <a:pPr/>
              <a:t>29.09.2019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B269-503F-438A-ABE9-6558C0B22E15}" type="datetime1">
              <a:rPr lang="ru-RU" smtClean="0"/>
              <a:pPr/>
              <a:t>29.09.2019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3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8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9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5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6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4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25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4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2106EC8-38AE-431D-A825-12DD1D5F6CBE}" type="datetime1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edge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357298"/>
            <a:ext cx="7117180" cy="249138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Развитие коммуникативных качеств у дошкольников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99592" y="4221088"/>
            <a:ext cx="7500990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МБДОУ № 18 общеразвивающего вида «Сказка</a:t>
            </a:r>
            <a:r>
              <a:rPr lang="ru-RU" sz="2000" b="1" i="1" dirty="0" smtClean="0">
                <a:solidFill>
                  <a:srgbClr val="7030A0"/>
                </a:solidFill>
              </a:rPr>
              <a:t>»</a:t>
            </a:r>
          </a:p>
          <a:p>
            <a:endParaRPr lang="ru-RU" sz="2000" b="1" i="1" dirty="0" smtClean="0">
              <a:solidFill>
                <a:srgbClr val="7030A0"/>
              </a:solidFill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Воспитатель: Макеева Ирина </a:t>
            </a:r>
            <a:r>
              <a:rPr lang="ru-RU" sz="2000" b="1" i="1" dirty="0" smtClean="0">
                <a:solidFill>
                  <a:srgbClr val="7030A0"/>
                </a:solidFill>
              </a:rPr>
              <a:t>А</a:t>
            </a:r>
            <a:r>
              <a:rPr lang="ru-RU" sz="2000" b="1" i="1" dirty="0" smtClean="0">
                <a:solidFill>
                  <a:srgbClr val="7030A0"/>
                </a:solidFill>
              </a:rPr>
              <a:t>натольевна 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3848310" cy="500066"/>
          </a:xfrm>
        </p:spPr>
        <p:txBody>
          <a:bodyPr/>
          <a:lstStyle/>
          <a:p>
            <a:r>
              <a:rPr lang="ru-RU" b="1" dirty="0" smtClean="0"/>
              <a:t>Речевой этикет</a:t>
            </a:r>
            <a:endParaRPr lang="ru-RU" dirty="0"/>
          </a:p>
        </p:txBody>
      </p:sp>
      <p:pic>
        <p:nvPicPr>
          <p:cNvPr id="5" name="Содержимое 4" descr="P10006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57818" y="394102"/>
            <a:ext cx="3286148" cy="2520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928671"/>
            <a:ext cx="3786214" cy="5214974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/>
              <a:t>Речевой этикет </a:t>
            </a:r>
            <a:r>
              <a:rPr lang="ru-RU" sz="1800" dirty="0" smtClean="0"/>
              <a:t>- свод правил о грамотном речевом поведении. Это касается прежде всего правильного употребления словесного  оборота, которые называются речевыми формулами, в разных ситуациях общения: приветствия, знакомства, просьбы, извинения или поздрав­ления. За каждой ситуацией общения закреплены определенные формулы (слова типа "Здравствуйте", "Будьте добры", "Извините") и установ­лены варианты их использования в зависимости от того, где или с кем вы общаетесь.</a:t>
            </a:r>
          </a:p>
          <a:p>
            <a:endParaRPr lang="ru-RU" dirty="0"/>
          </a:p>
        </p:txBody>
      </p:sp>
      <p:pic>
        <p:nvPicPr>
          <p:cNvPr id="6" name="Рисунок 5" descr="P10006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143248"/>
            <a:ext cx="4500594" cy="3375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85728"/>
            <a:ext cx="5348508" cy="411145"/>
          </a:xfrm>
        </p:spPr>
        <p:txBody>
          <a:bodyPr/>
          <a:lstStyle/>
          <a:p>
            <a:r>
              <a:rPr lang="ru-RU" b="1" dirty="0" smtClean="0"/>
              <a:t>Лингвистические игры</a:t>
            </a:r>
            <a:endParaRPr lang="ru-RU" dirty="0"/>
          </a:p>
        </p:txBody>
      </p:sp>
      <p:pic>
        <p:nvPicPr>
          <p:cNvPr id="5" name="Содержимое 4" descr="P10006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3643314"/>
            <a:ext cx="3643338" cy="2732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714356"/>
            <a:ext cx="8429684" cy="250033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6400" b="1" dirty="0" smtClean="0"/>
              <a:t>Игра</a:t>
            </a:r>
            <a:r>
              <a:rPr lang="ru-RU" sz="6400" dirty="0" smtClean="0"/>
              <a:t> - это не просто развлечение, это творческий вдохновен­ный труд ребенка, это его жизнь. Играя, малыш накапливает знания, осваивает язык, общается, развивает мышление и воображение. </a:t>
            </a:r>
          </a:p>
          <a:p>
            <a:pPr>
              <a:lnSpc>
                <a:spcPct val="120000"/>
              </a:lnSpc>
            </a:pPr>
            <a:r>
              <a:rPr lang="ru-RU" sz="6400" dirty="0" smtClean="0"/>
              <a:t>Благодаря лингвистическим играм, у детей происходит   станов­ление культуры речи и общения: формируется интонационно-динамичес­кая выразительность речи, ее </a:t>
            </a:r>
            <a:r>
              <a:rPr lang="ru-RU" sz="6400" dirty="0" err="1" smtClean="0"/>
              <a:t>темпоритмические</a:t>
            </a:r>
            <a:r>
              <a:rPr lang="ru-RU" sz="6400" dirty="0" smtClean="0"/>
              <a:t> качества, четкость произношения каждого слова, правильность ударений в словах, грамот­ность, ясность, умение верно формулировать свою мысль, чтобы   быть понятым другими; развиваются диалогическая и монологическая речь; обогащается словарный запас и, что   самое главное, участие в таких   играх стимулирует собственно речевую активность ребенка.</a:t>
            </a:r>
          </a:p>
          <a:p>
            <a:endParaRPr lang="ru-RU" dirty="0"/>
          </a:p>
        </p:txBody>
      </p:sp>
      <p:pic>
        <p:nvPicPr>
          <p:cNvPr id="6" name="Рисунок 5" descr="P1000675.JPG"/>
          <p:cNvPicPr>
            <a:picLocks noChangeAspect="1"/>
          </p:cNvPicPr>
          <p:nvPr/>
        </p:nvPicPr>
        <p:blipFill>
          <a:blip r:embed="rId3" cstate="print"/>
          <a:srcRect t="12069" r="4310" b="5172"/>
          <a:stretch>
            <a:fillRect/>
          </a:stretch>
        </p:blipFill>
        <p:spPr>
          <a:xfrm>
            <a:off x="4429124" y="3571876"/>
            <a:ext cx="4295184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3116"/>
            <a:ext cx="7125113" cy="924475"/>
          </a:xfrm>
        </p:spPr>
        <p:txBody>
          <a:bodyPr/>
          <a:lstStyle/>
          <a:p>
            <a:r>
              <a:rPr lang="ru-RU" sz="4000" i="1" dirty="0" smtClean="0"/>
              <a:t>Спасибо за внимание!</a:t>
            </a:r>
            <a:endParaRPr lang="ru-RU" sz="4000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428604"/>
            <a:ext cx="8072494" cy="2857519"/>
          </a:xfrm>
        </p:spPr>
        <p:txBody>
          <a:bodyPr>
            <a:normAutofit fontScale="92500" lnSpcReduction="10000"/>
          </a:bodyPr>
          <a:lstStyle/>
          <a:p>
            <a:r>
              <a:rPr lang="ru-RU" sz="1500" b="1" dirty="0" smtClean="0"/>
              <a:t>Дошкольный возраст </a:t>
            </a:r>
            <a:r>
              <a:rPr lang="ru-RU" sz="1500" dirty="0" smtClean="0"/>
              <a:t>– это период активного усвоения ребенком разговорного языка, становления и развития всех сторон речи – фонетической, лексической, грамматической (О.С. Ушакова). Полноценное владение родным языком в дошкольном детстве является необходимым условием решения задач умственного, эстетического и нравственного воспитания детей в максимально сенситивный период развития.</a:t>
            </a:r>
          </a:p>
          <a:p>
            <a:r>
              <a:rPr lang="ru-RU" sz="1500" dirty="0" smtClean="0"/>
              <a:t> 	Чем раньше будет начато обучение родному языку, тем свободнее ребенок будет им пользоваться в дальнейшем. </a:t>
            </a:r>
          </a:p>
          <a:p>
            <a:r>
              <a:rPr lang="ru-RU" sz="1500" dirty="0" smtClean="0"/>
              <a:t>Теоретическим фундаментом исследований являются представления о закономерностях речевого развития дошкольников, выдвинутые в трудах , Л.С. </a:t>
            </a:r>
            <a:r>
              <a:rPr lang="ru-RU" sz="1500" dirty="0" err="1" smtClean="0"/>
              <a:t>Выготского</a:t>
            </a:r>
            <a:r>
              <a:rPr lang="ru-RU" sz="1500" dirty="0" smtClean="0"/>
              <a:t>, Д.Б. </a:t>
            </a:r>
            <a:r>
              <a:rPr lang="ru-RU" sz="1500" dirty="0" err="1" smtClean="0"/>
              <a:t>Эльконина</a:t>
            </a:r>
            <a:r>
              <a:rPr lang="ru-RU" sz="1500" dirty="0" smtClean="0"/>
              <a:t>, А.А. Леонтьева, Ф.А. Сохина, О.С. Ушаковой, А.М. </a:t>
            </a:r>
            <a:r>
              <a:rPr lang="ru-RU" sz="1500" dirty="0" err="1" smtClean="0"/>
              <a:t>Шахнаровича</a:t>
            </a:r>
            <a:r>
              <a:rPr lang="ru-RU" sz="1500" dirty="0" smtClean="0"/>
              <a:t> и др.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P10006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43" t="35417" r="38281" b="9375"/>
          <a:stretch>
            <a:fillRect/>
          </a:stretch>
        </p:blipFill>
        <p:spPr>
          <a:xfrm>
            <a:off x="4500562" y="3500438"/>
            <a:ext cx="3590761" cy="2504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9" name="Рисунок 8" descr="DSCF0679.JPG"/>
          <p:cNvPicPr>
            <a:picLocks noChangeAspect="1"/>
          </p:cNvPicPr>
          <p:nvPr/>
        </p:nvPicPr>
        <p:blipFill>
          <a:blip r:embed="rId3" cstate="print"/>
          <a:srcRect l="24219" t="15625" r="28906" b="20833"/>
          <a:stretch>
            <a:fillRect/>
          </a:stretch>
        </p:blipFill>
        <p:spPr>
          <a:xfrm>
            <a:off x="1000100" y="3214686"/>
            <a:ext cx="2691248" cy="2608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10006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6314" y="1214422"/>
            <a:ext cx="4143404" cy="3107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428605"/>
            <a:ext cx="4000528" cy="5072097"/>
          </a:xfrm>
        </p:spPr>
        <p:txBody>
          <a:bodyPr>
            <a:normAutofit/>
          </a:bodyPr>
          <a:lstStyle/>
          <a:p>
            <a:r>
              <a:rPr lang="ru-RU" sz="1600" dirty="0" smtClean="0"/>
              <a:t>	</a:t>
            </a:r>
            <a:r>
              <a:rPr lang="ru-RU" sz="1800" dirty="0" smtClean="0"/>
              <a:t>По нашему мнению, необходимо выделить четыре приоритетных направления разработки психолого-педагогических проблем обучения  языку и развития речи дошкольников, совершенствования содержания и методов,  которые между собой взаимосвязаны:</a:t>
            </a:r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800" b="1" dirty="0" smtClean="0"/>
              <a:t>структурное;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smtClean="0"/>
              <a:t>когнитивное;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smtClean="0"/>
              <a:t>функциональное; 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smtClean="0"/>
              <a:t>рефлексивное.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F33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285860"/>
            <a:ext cx="4234941" cy="317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500042"/>
            <a:ext cx="3929090" cy="5929353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Занятия по « Развитию коммуникативных способностей» </a:t>
            </a:r>
            <a:r>
              <a:rPr lang="ru-RU" sz="1600" dirty="0" smtClean="0"/>
              <a:t>многоплановы и разнообразны. Их тематика зависит от возрастных особенностей детей. </a:t>
            </a:r>
          </a:p>
          <a:p>
            <a:r>
              <a:rPr lang="ru-RU" sz="1600" dirty="0" smtClean="0"/>
              <a:t>В младшей группе основное внимание уделяется темам: </a:t>
            </a:r>
            <a:r>
              <a:rPr lang="ru-RU" sz="1600" b="1" dirty="0" smtClean="0"/>
              <a:t>что такое хороший голос</a:t>
            </a:r>
            <a:r>
              <a:rPr lang="ru-RU" sz="1600" dirty="0" smtClean="0"/>
              <a:t> (тембр, громкость, высота голоса); </a:t>
            </a:r>
            <a:r>
              <a:rPr lang="ru-RU" sz="1600" b="1" dirty="0" smtClean="0"/>
              <a:t>звуковая живопись </a:t>
            </a:r>
            <a:r>
              <a:rPr lang="ru-RU" sz="1600" dirty="0" smtClean="0"/>
              <a:t>( как передаются голоса природы); </a:t>
            </a:r>
            <a:r>
              <a:rPr lang="ru-RU" sz="1600" b="1" dirty="0" smtClean="0"/>
              <a:t>культура общения </a:t>
            </a:r>
            <a:r>
              <a:rPr lang="ru-RU" sz="1600" dirty="0" smtClean="0"/>
              <a:t>(приветствие, прощание, извинение); </a:t>
            </a:r>
            <a:r>
              <a:rPr lang="ru-RU" sz="1600" b="1" dirty="0" smtClean="0"/>
              <a:t>работа с заместителями и наглядное моделирование </a:t>
            </a:r>
            <a:r>
              <a:rPr lang="ru-RU" sz="1600" dirty="0" smtClean="0"/>
              <a:t>(эти упражнения развивают речь, активизируют фантазию ребенка); </a:t>
            </a:r>
            <a:r>
              <a:rPr lang="ru-RU" sz="1600" b="1" dirty="0" smtClean="0"/>
              <a:t>лингвистические игры</a:t>
            </a:r>
            <a:r>
              <a:rPr lang="ru-RU" sz="1600" dirty="0" smtClean="0"/>
              <a:t>, развивающие грамматический строй речи</a:t>
            </a:r>
            <a:r>
              <a:rPr lang="ru-RU" sz="1100" dirty="0" smtClean="0"/>
              <a:t>.</a:t>
            </a:r>
            <a:endParaRPr lang="ru-RU" sz="11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F32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1071546"/>
            <a:ext cx="4632333" cy="3474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500043"/>
            <a:ext cx="3929090" cy="5361006"/>
          </a:xfrm>
        </p:spPr>
        <p:txBody>
          <a:bodyPr>
            <a:normAutofit fontScale="92500"/>
          </a:bodyPr>
          <a:lstStyle/>
          <a:p>
            <a:r>
              <a:rPr lang="ru-RU" sz="1600" dirty="0" smtClean="0"/>
              <a:t>В </a:t>
            </a:r>
            <a:r>
              <a:rPr lang="ru-RU" sz="1600" b="1" dirty="0" smtClean="0"/>
              <a:t>средней группе </a:t>
            </a:r>
            <a:r>
              <a:rPr lang="ru-RU" sz="1600" dirty="0" smtClean="0"/>
              <a:t>наряду с работой над голосом очень активно ведется работа по культуре речевого поведения. Дети знакомятся с правилами этикетного поведения. Часто используются игры и задания, которые воспитывают доброе, внимательное, уважительное отношение к человеку.</a:t>
            </a:r>
          </a:p>
          <a:p>
            <a:r>
              <a:rPr lang="ru-RU" sz="1600" dirty="0" smtClean="0"/>
              <a:t>Одной из тем затронутых на занятиях по риторике в ср. группе является: </a:t>
            </a:r>
            <a:r>
              <a:rPr lang="ru-RU" sz="1600" b="1" dirty="0" smtClean="0"/>
              <a:t>влияние речи на чувства и поступки людей </a:t>
            </a:r>
            <a:r>
              <a:rPr lang="ru-RU" sz="1600" dirty="0" smtClean="0"/>
              <a:t>(Слово веселит, огорчает, утешает ); также дети с увлечением знакомятся с выразительными средствами языка (эпитеты, метафоры, малые фольклорные формы). Большое внимание уделяется развитию словесно - логического мышления в развивающих лингвистических играх.</a:t>
            </a: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100031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4643438" y="428604"/>
            <a:ext cx="4000528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571481"/>
            <a:ext cx="3714776" cy="5289568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 smtClean="0"/>
              <a:t>В </a:t>
            </a:r>
            <a:r>
              <a:rPr lang="ru-RU" sz="1600" b="1" dirty="0" smtClean="0"/>
              <a:t>старшей группе</a:t>
            </a:r>
            <a:r>
              <a:rPr lang="ru-RU" sz="1600" dirty="0" smtClean="0"/>
              <a:t>  дети учатся строить </a:t>
            </a:r>
            <a:r>
              <a:rPr lang="ru-RU" sz="1600" b="1" dirty="0" smtClean="0"/>
              <a:t>монологи и диалоги </a:t>
            </a:r>
            <a:r>
              <a:rPr lang="ru-RU" sz="1600" dirty="0" smtClean="0"/>
              <a:t>в разных речевых ситуациях (когда надо что-то попросить, извиниться, поблагодарить или поздравить своего собеседника, т.е. это те ситуации, в которых чаще всего оказываются люди). Дети учатся вести спор достойно, т.е. быть спокойными, вежливыми, уважать чужое мнение.</a:t>
            </a:r>
          </a:p>
          <a:p>
            <a:r>
              <a:rPr lang="ru-RU" sz="1600" dirty="0" smtClean="0"/>
              <a:t>Очень много внимания в старшей группе уделяется </a:t>
            </a:r>
            <a:r>
              <a:rPr lang="ru-RU" sz="1600" b="1" dirty="0" smtClean="0"/>
              <a:t>театрализованной деятельности</a:t>
            </a:r>
            <a:r>
              <a:rPr lang="ru-RU" sz="1600" dirty="0" smtClean="0"/>
              <a:t>. Основные задачи театрализованных игр: совершенствование художественно-образного   исполнительского умения; развитие творческой самостоятельности при передаче образа; выразительность речевых и пантомимических действий; совершенствование дикции.</a:t>
            </a:r>
          </a:p>
          <a:p>
            <a:endParaRPr lang="ru-RU" dirty="0"/>
          </a:p>
        </p:txBody>
      </p:sp>
      <p:pic>
        <p:nvPicPr>
          <p:cNvPr id="6" name="Рисунок 5" descr="P1000316.JPG"/>
          <p:cNvPicPr>
            <a:picLocks noChangeAspect="1"/>
          </p:cNvPicPr>
          <p:nvPr/>
        </p:nvPicPr>
        <p:blipFill>
          <a:blip r:embed="rId3" cstate="print"/>
          <a:srcRect l="7813" t="27083" r="28124" b="22917"/>
          <a:stretch>
            <a:fillRect/>
          </a:stretch>
        </p:blipFill>
        <p:spPr>
          <a:xfrm>
            <a:off x="4214810" y="3714752"/>
            <a:ext cx="4637517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571481"/>
            <a:ext cx="3170058" cy="5289568"/>
          </a:xfrm>
        </p:spPr>
        <p:txBody>
          <a:bodyPr>
            <a:noAutofit/>
          </a:bodyPr>
          <a:lstStyle/>
          <a:p>
            <a:r>
              <a:rPr lang="ru-RU" sz="1800" dirty="0" smtClean="0"/>
              <a:t>В </a:t>
            </a:r>
            <a:r>
              <a:rPr lang="ru-RU" sz="1800" b="1" dirty="0" smtClean="0"/>
              <a:t>подготовительной группе </a:t>
            </a:r>
            <a:r>
              <a:rPr lang="ru-RU" sz="1800" dirty="0" smtClean="0"/>
              <a:t>все перечисленные ранее темы получают более широкое и творческое звучание. Активно используются лингвистические игры, которые развивают восприятие, мышление, воображение, эмоционально-волевую сферу. Творческая работа со сказкой и художественно-речевое творчество развивают эмоциональную сферу и творческий потенциал каждого ребенка.</a:t>
            </a:r>
          </a:p>
          <a:p>
            <a:endParaRPr lang="ru-RU" sz="1400" dirty="0"/>
          </a:p>
        </p:txBody>
      </p:sp>
      <p:pic>
        <p:nvPicPr>
          <p:cNvPr id="7" name="Содержимое 6" descr="DSCF44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2863" y="1785926"/>
            <a:ext cx="4974710" cy="3731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571481"/>
            <a:ext cx="3500462" cy="5289568"/>
          </a:xfrm>
        </p:spPr>
        <p:txBody>
          <a:bodyPr/>
          <a:lstStyle/>
          <a:p>
            <a:r>
              <a:rPr lang="ru-RU" sz="1600" b="1" dirty="0" smtClean="0"/>
              <a:t>Красивый голос</a:t>
            </a:r>
            <a:r>
              <a:rPr lang="ru-RU" sz="1600" dirty="0" smtClean="0"/>
              <a:t> - это один из факторов привлекательности человека, одно из его достоинств. Замечено, что   общаясь с кем-нибудь, мы обычно более охотно и долго слушаем того человека, кто имеет нежный, проникновенный голос, чем того, кто говорит хрипло,   или визгливо, пронзительно. Голос - это зеркало человека.</a:t>
            </a:r>
          </a:p>
          <a:p>
            <a:r>
              <a:rPr lang="ru-RU" sz="1600" b="1" dirty="0" smtClean="0"/>
              <a:t>Основными свойствами голоса являются: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/>
              <a:t>Тембр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/>
              <a:t>Высота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/>
              <a:t>Сила (громкость)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/>
              <a:t> </a:t>
            </a:r>
            <a:r>
              <a:rPr lang="ru-RU" sz="1600" b="1" dirty="0" err="1" smtClean="0"/>
              <a:t>Полётность</a:t>
            </a:r>
            <a:endParaRPr lang="ru-RU" sz="1600" b="1" dirty="0" smtClean="0"/>
          </a:p>
          <a:p>
            <a:endParaRPr lang="ru-RU" dirty="0"/>
          </a:p>
        </p:txBody>
      </p:sp>
      <p:pic>
        <p:nvPicPr>
          <p:cNvPr id="7" name="Рисунок 6" descr="DSCF06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1214422"/>
            <a:ext cx="4286280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491252" cy="411145"/>
          </a:xfrm>
        </p:spPr>
        <p:txBody>
          <a:bodyPr/>
          <a:lstStyle/>
          <a:p>
            <a:r>
              <a:rPr lang="ru-RU" b="1" dirty="0" smtClean="0"/>
              <a:t>Искусство спора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714356"/>
            <a:ext cx="4643470" cy="5715039"/>
          </a:xfrm>
        </p:spPr>
        <p:txBody>
          <a:bodyPr>
            <a:normAutofit fontScale="32500" lnSpcReduction="20000"/>
          </a:bodyPr>
          <a:lstStyle/>
          <a:p>
            <a:r>
              <a:rPr lang="ru-RU" sz="4900" dirty="0" smtClean="0"/>
              <a:t>С детства мы учим детей правильно себя вести, чтобы они пони­мали и отличали, что такое "хорошо" и что такое "плохо". Есть специ­альная наука, которая определяет, диктует правила хорошего тона для тех, кто желает быть воспитанным человеком. Наука эта называется этикой, а свод правил грамотного поведения - этикетом.</a:t>
            </a:r>
          </a:p>
          <a:p>
            <a:r>
              <a:rPr lang="ru-RU" sz="4900" dirty="0" smtClean="0"/>
              <a:t>Чтобы научить детей основам ведения хорошего спора, можно ис­пользовать различные приёмы.</a:t>
            </a:r>
          </a:p>
          <a:p>
            <a:r>
              <a:rPr lang="ru-RU" sz="4900" dirty="0" smtClean="0"/>
              <a:t> 	Один из наиболее интересных приёмов - разыгрывание различных ситуаций, с которыми мы сталкиваемся в жизни</a:t>
            </a:r>
            <a:r>
              <a:rPr lang="ru-RU" sz="4900" b="1" dirty="0" smtClean="0"/>
              <a:t>: </a:t>
            </a:r>
          </a:p>
          <a:p>
            <a:pPr>
              <a:buFont typeface="Wingdings" pitchFamily="2" charset="2"/>
              <a:buChar char="v"/>
            </a:pPr>
            <a:r>
              <a:rPr lang="ru-RU" sz="4900" b="1" dirty="0" smtClean="0"/>
              <a:t>поведение пассажиров в транспорте, </a:t>
            </a:r>
          </a:p>
          <a:p>
            <a:pPr>
              <a:buFont typeface="Wingdings" pitchFamily="2" charset="2"/>
              <a:buChar char="v"/>
            </a:pPr>
            <a:r>
              <a:rPr lang="ru-RU" sz="4900" b="1" dirty="0" smtClean="0"/>
              <a:t>телефонные разговоры, </a:t>
            </a:r>
          </a:p>
          <a:p>
            <a:pPr>
              <a:buFont typeface="Wingdings" pitchFamily="2" charset="2"/>
              <a:buChar char="v"/>
            </a:pPr>
            <a:r>
              <a:rPr lang="ru-RU" sz="4900" b="1" dirty="0" smtClean="0"/>
              <a:t>диалоги продавца и покупателя в магазине, </a:t>
            </a:r>
          </a:p>
          <a:p>
            <a:pPr>
              <a:buFont typeface="Wingdings" pitchFamily="2" charset="2"/>
              <a:buChar char="v"/>
            </a:pPr>
            <a:r>
              <a:rPr lang="ru-RU" sz="4900" b="1" dirty="0" smtClean="0"/>
              <a:t>поведение в гостях или разговор двух приятелей и т.п.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P10105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0156" t="5168" r="29784" b="10262"/>
          <a:stretch>
            <a:fillRect/>
          </a:stretch>
        </p:blipFill>
        <p:spPr>
          <a:xfrm>
            <a:off x="5429256" y="1000108"/>
            <a:ext cx="3041755" cy="4816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123</TotalTime>
  <Words>731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</vt:lpstr>
      <vt:lpstr>Развитие коммуникативных качеств у дошкольников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Искусство спора</vt:lpstr>
      <vt:lpstr>Речевой этикет</vt:lpstr>
      <vt:lpstr>Лингвистические игры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коммуникативных качеств у дошкольников</dc:title>
  <cp:lastModifiedBy>User</cp:lastModifiedBy>
  <cp:revision>16</cp:revision>
  <dcterms:modified xsi:type="dcterms:W3CDTF">2019-09-29T16:56:35Z</dcterms:modified>
</cp:coreProperties>
</file>