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67" r:id="rId3"/>
    <p:sldId id="268" r:id="rId4"/>
    <p:sldId id="269" r:id="rId5"/>
    <p:sldId id="271" r:id="rId6"/>
    <p:sldId id="272" r:id="rId7"/>
    <p:sldId id="273" r:id="rId8"/>
    <p:sldId id="274" r:id="rId9"/>
    <p:sldId id="275" r:id="rId10"/>
    <p:sldId id="257" r:id="rId11"/>
    <p:sldId id="264" r:id="rId12"/>
    <p:sldId id="276" r:id="rId13"/>
    <p:sldId id="277" r:id="rId14"/>
    <p:sldId id="278" r:id="rId15"/>
    <p:sldId id="280" r:id="rId16"/>
    <p:sldId id="282" r:id="rId17"/>
    <p:sldId id="283" r:id="rId18"/>
    <p:sldId id="284" r:id="rId19"/>
    <p:sldId id="285" r:id="rId20"/>
    <p:sldId id="287" r:id="rId21"/>
    <p:sldId id="288" r:id="rId22"/>
    <p:sldId id="28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593221522588396E-2"/>
          <c:y val="5.375875238920523E-2"/>
          <c:w val="0.56822407699534105"/>
          <c:h val="0.783217437808394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теоретическая информация</c:v>
                </c:pt>
                <c:pt idx="1">
                  <c:v>от воспринятого через чтение</c:v>
                </c:pt>
                <c:pt idx="2">
                  <c:v>наблюдение за предметом</c:v>
                </c:pt>
                <c:pt idx="3">
                  <c:v>практические действия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30</c:v>
                </c:pt>
                <c:pt idx="2">
                  <c:v>50</c:v>
                </c:pt>
                <c:pt idx="3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85-4EAA-AEEE-52BD902BD5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F9790-3AD5-4E94-ACD1-E6AC13590F73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C6E0-0DA4-4566-A983-8BCA8F76B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780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996B-DC19-4DC4-B7E3-63957AF858FF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F6BA6-2F10-42F3-83D6-561C9BBF20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996B-DC19-4DC4-B7E3-63957AF858FF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F6BA6-2F10-42F3-83D6-561C9BBF20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996B-DC19-4DC4-B7E3-63957AF858FF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F6BA6-2F10-42F3-83D6-561C9BBF20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996B-DC19-4DC4-B7E3-63957AF858FF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F6BA6-2F10-42F3-83D6-561C9BBF20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996B-DC19-4DC4-B7E3-63957AF858FF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F6BA6-2F10-42F3-83D6-561C9BBF20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996B-DC19-4DC4-B7E3-63957AF858FF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F6BA6-2F10-42F3-83D6-561C9BBF20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996B-DC19-4DC4-B7E3-63957AF858FF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F6BA6-2F10-42F3-83D6-561C9BBF20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996B-DC19-4DC4-B7E3-63957AF858FF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F6BA6-2F10-42F3-83D6-561C9BBF20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996B-DC19-4DC4-B7E3-63957AF858FF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F6BA6-2F10-42F3-83D6-561C9BBF20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996B-DC19-4DC4-B7E3-63957AF858FF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F6BA6-2F10-42F3-83D6-561C9BBF20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996B-DC19-4DC4-B7E3-63957AF858FF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EA4F6BA6-2F10-42F3-83D6-561C9BBF20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16C996B-DC19-4DC4-B7E3-63957AF858FF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A4F6BA6-2F10-42F3-83D6-561C9BBF20D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/>
              <a:t>«Инновационное проектирование учебных занятий по начальному техническому моделированию »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09094" y="3602037"/>
            <a:ext cx="5564038" cy="2522717"/>
          </a:xfrm>
        </p:spPr>
        <p:txBody>
          <a:bodyPr>
            <a:normAutofit/>
          </a:bodyPr>
          <a:lstStyle/>
          <a:p>
            <a:pPr algn="r"/>
            <a:endParaRPr lang="ru-RU" sz="2000" dirty="0" smtClean="0"/>
          </a:p>
          <a:p>
            <a:pPr algn="r"/>
            <a:r>
              <a:rPr lang="ru-RU" sz="2000" dirty="0" smtClean="0"/>
              <a:t>Марченко </a:t>
            </a:r>
            <a:r>
              <a:rPr lang="ru-RU" sz="2000" dirty="0" err="1" smtClean="0"/>
              <a:t>Нонна</a:t>
            </a:r>
            <a:r>
              <a:rPr lang="ru-RU" sz="2000" dirty="0" smtClean="0"/>
              <a:t> Сергеевна</a:t>
            </a:r>
          </a:p>
          <a:p>
            <a:pPr algn="r"/>
            <a:r>
              <a:rPr lang="ru-RU" sz="2000" dirty="0" smtClean="0"/>
              <a:t>Педагог дополнительного образования</a:t>
            </a:r>
          </a:p>
          <a:p>
            <a:pPr algn="r"/>
            <a:r>
              <a:rPr lang="ru-RU" sz="2000" dirty="0" smtClean="0"/>
              <a:t>кружок «Начальное техническое моделирование»</a:t>
            </a:r>
          </a:p>
          <a:p>
            <a:pPr algn="r"/>
            <a:r>
              <a:rPr lang="ru-RU" sz="2000" dirty="0" smtClean="0"/>
              <a:t>МБ УДО «СЮТ»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8339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90444"/>
            <a:ext cx="4934309" cy="4934311"/>
          </a:xfrm>
        </p:spPr>
        <p:txBody>
          <a:bodyPr>
            <a:no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81000" y="560717"/>
            <a:ext cx="3864430" cy="5795259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Прежде чем отправиться на экскурсию,  перед ребятами ставится  вопрос, «как можно отправиться в путешествие?»</a:t>
            </a: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Высказав свои предположения и просмотрев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презентацию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,  ребята узнают новые названия и факты о технических моделях, видах транспортной техники.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2" b="7462"/>
          <a:stretch>
            <a:fillRect/>
          </a:stretch>
        </p:blipFill>
        <p:spPr>
          <a:xfrm rot="420000">
            <a:off x="5818396" y="1264831"/>
            <a:ext cx="6156960" cy="3931920"/>
          </a:xfrm>
        </p:spPr>
      </p:pic>
    </p:spTree>
    <p:extLst>
      <p:ext uri="{BB962C8B-B14F-4D97-AF65-F5344CB8AC3E}">
        <p14:creationId xmlns:p14="http://schemas.microsoft.com/office/powerpoint/2010/main" val="41999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293962" y="836762"/>
            <a:ext cx="10288438" cy="131860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На маршрутном листе обозначена остановка, где ребятам нужно угадать название изображенной модели.</a:t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</a:b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14" y="2194719"/>
            <a:ext cx="4286536" cy="3214043"/>
          </a:xfrm>
        </p:spPr>
      </p:pic>
      <p:pic>
        <p:nvPicPr>
          <p:cNvPr id="9" name="Содержимое 8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97600" y="2118519"/>
            <a:ext cx="4749321" cy="356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2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онна\Desktop\грамотка\IMG_8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4899" y="4013758"/>
            <a:ext cx="3382140" cy="253646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64029" y="141514"/>
            <a:ext cx="10951028" cy="2634343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	Двигаясь дальше туристы сталкиваются с простейшими авиа, судомоделями, пытаясь понять из какого материала и с помощью какого инструмента они выполнены. </a:t>
            </a:r>
            <a:br>
              <a:rPr lang="ru-RU" sz="2400" dirty="0" smtClean="0"/>
            </a:br>
            <a:r>
              <a:rPr lang="ru-RU" sz="2400" dirty="0" smtClean="0"/>
              <a:t>На помощь туристам приходит экскурсовод, демонстрируя наглядный материал: дидактические карточки </a:t>
            </a:r>
            <a:r>
              <a:rPr lang="ru-RU" sz="2400" b="1" dirty="0" smtClean="0"/>
              <a:t>«Инструменты ручного труда» </a:t>
            </a:r>
            <a:r>
              <a:rPr lang="ru-RU" sz="2400" dirty="0" smtClean="0"/>
              <a:t>и объясняя их назначение.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16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9" y="2487378"/>
            <a:ext cx="4026711" cy="3019227"/>
          </a:xfrm>
        </p:spPr>
      </p:pic>
      <p:pic>
        <p:nvPicPr>
          <p:cNvPr id="2054" name="Picture 6" descr="C:\Users\XXX\Desktop\к докладу семинара\IMG_83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8030593" y="2399707"/>
            <a:ext cx="3812645" cy="2858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72886" y="397781"/>
            <a:ext cx="10722428" cy="2541361"/>
          </a:xfrm>
        </p:spPr>
        <p:txBody>
          <a:bodyPr>
            <a:normAutofit fontScale="90000"/>
          </a:bodyPr>
          <a:lstStyle/>
          <a:p>
            <a:pPr lvl="0"/>
            <a:r>
              <a:rPr lang="ru-RU" sz="3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br>
              <a:rPr lang="ru-RU" sz="3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br>
              <a:rPr lang="ru-RU" sz="3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. </a:t>
            </a:r>
            <a:r>
              <a:rPr lang="ru-RU" sz="2700" dirty="0" smtClean="0"/>
              <a:t>На следующей остановке ребята узнают о том, кто создает технические модели. </a:t>
            </a:r>
            <a:br>
              <a:rPr lang="ru-RU" sz="2700" dirty="0" smtClean="0"/>
            </a:br>
            <a:r>
              <a:rPr lang="ru-RU" sz="2700" dirty="0" smtClean="0"/>
              <a:t>Ну а чтобы попробовать себя в роли конструктора, в конце нашей экскурсии ребята </a:t>
            </a:r>
            <a:r>
              <a:rPr lang="ru-RU" sz="2700" b="1" dirty="0" smtClean="0"/>
              <a:t>выполняют простейшую модель</a:t>
            </a:r>
            <a:r>
              <a:rPr lang="ru-RU" sz="2700" dirty="0" smtClean="0"/>
              <a:t>. Узнав элементарные сведения о линиях чертежа, на завершающей остановке нашей экскурсии учащиеся изготавливают модель по развертке. 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700" dirty="0" smtClean="0">
                <a:latin typeface="Arial" pitchFamily="34" charset="0"/>
                <a:cs typeface="Arial" pitchFamily="34" charset="0"/>
              </a:rPr>
            </a:br>
            <a:endParaRPr lang="ru-RU" sz="2700" dirty="0"/>
          </a:p>
        </p:txBody>
      </p:sp>
      <p:pic>
        <p:nvPicPr>
          <p:cNvPr id="8" name="Содержимое 7" descr="IMG_83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50220" y="2651918"/>
            <a:ext cx="4367072" cy="3274429"/>
          </a:xfrm>
        </p:spPr>
      </p:pic>
      <p:pic>
        <p:nvPicPr>
          <p:cNvPr id="10" name="Содержимое 9" descr="IMG_833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342051" y="2630147"/>
            <a:ext cx="4509980" cy="33815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635344" cy="2378075"/>
          </a:xfrm>
        </p:spPr>
        <p:txBody>
          <a:bodyPr>
            <a:noAutofit/>
          </a:bodyPr>
          <a:lstStyle/>
          <a:p>
            <a:r>
              <a:rPr lang="ru-RU" sz="2800" dirty="0" smtClean="0"/>
              <a:t>В </a:t>
            </a:r>
            <a:r>
              <a:rPr lang="ru-RU" sz="2800" b="1" dirty="0" smtClean="0"/>
              <a:t>результате</a:t>
            </a:r>
            <a:r>
              <a:rPr lang="ru-RU" sz="2800" dirty="0" smtClean="0"/>
              <a:t> такой игровой технологии ребята в интересной доступной форме познакомились с технической терминологией, применили свои знания на практике, попробовали себя в роли инженера.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3076" name="Picture 4" descr="C:\Users\XXX\Desktop\к докладу семинара\IMG_83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35144" y="2488634"/>
            <a:ext cx="4458289" cy="3342823"/>
          </a:xfrm>
          <a:prstGeom prst="rect">
            <a:avLst/>
          </a:prstGeom>
          <a:noFill/>
        </p:spPr>
      </p:pic>
      <p:pic>
        <p:nvPicPr>
          <p:cNvPr id="3077" name="Picture 5" descr="C:\Users\XXX\Desktop\к докладу семинара\IMG_83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279408" y="2516359"/>
            <a:ext cx="4788283" cy="35902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10343" y="767751"/>
            <a:ext cx="10854495" cy="6373277"/>
          </a:xfrm>
        </p:spPr>
        <p:txBody>
          <a:bodyPr>
            <a:normAutofit/>
          </a:bodyPr>
          <a:lstStyle/>
          <a:p>
            <a:r>
              <a:rPr lang="ru-RU" sz="3200" dirty="0" smtClean="0"/>
              <a:t>	</a:t>
            </a:r>
            <a:r>
              <a:rPr lang="ru-RU" sz="2800" dirty="0" smtClean="0"/>
              <a:t>Игровую технологию </a:t>
            </a:r>
            <a:r>
              <a:rPr lang="ru-RU" sz="2800" b="1" dirty="0" smtClean="0"/>
              <a:t>занятие - соревнование </a:t>
            </a:r>
            <a:r>
              <a:rPr lang="ru-RU" sz="2800" dirty="0" smtClean="0"/>
              <a:t>можно проводить на разных этапах, но наилучший эффект от таких занятий наблюдается при проверке знаний.</a:t>
            </a:r>
            <a:br>
              <a:rPr lang="ru-RU" sz="2800" dirty="0" smtClean="0"/>
            </a:br>
            <a:r>
              <a:rPr lang="ru-RU" sz="2800" dirty="0" smtClean="0"/>
              <a:t>	Для проведения занятия, учащиеся разбиваются на команды и выбирают капитанов. </a:t>
            </a:r>
            <a:br>
              <a:rPr lang="ru-RU" sz="2800" dirty="0" smtClean="0"/>
            </a:br>
            <a:r>
              <a:rPr lang="ru-RU" sz="2800" dirty="0" smtClean="0"/>
              <a:t>Затем получают задание, цель которого конкретна. </a:t>
            </a:r>
            <a:br>
              <a:rPr lang="ru-RU" sz="2800" dirty="0" smtClean="0"/>
            </a:br>
            <a:r>
              <a:rPr lang="ru-RU" sz="2800" dirty="0" smtClean="0"/>
              <a:t>Между командами объявляется соревнование на скорость прибытия к финишу. Участникам предоставляется регламент, где указаны все задания и правила их выполнения. </a:t>
            </a:r>
            <a:br>
              <a:rPr lang="ru-RU" sz="2800" dirty="0" smtClean="0"/>
            </a:br>
            <a:r>
              <a:rPr lang="ru-RU" sz="2800" dirty="0" smtClean="0"/>
              <a:t>Побеждает та команда, которая первая, преодолев все задания, прибывает к финишу.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7999" y="2413338"/>
            <a:ext cx="84364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36172" y="500743"/>
            <a:ext cx="10562839" cy="4769997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dirty="0" smtClean="0"/>
              <a:t>Задания последовательны, построены на материале пройденных тем, а также представлены картинками и схемами. Ответив на них,  можно далее продолжать путь. </a:t>
            </a:r>
            <a:br>
              <a:rPr lang="ru-RU" sz="2800" dirty="0" smtClean="0"/>
            </a:br>
            <a:r>
              <a:rPr lang="ru-RU" sz="2800" dirty="0" smtClean="0"/>
              <a:t>В виде подсказок демонстрируются плакаты, наглядные пособия. </a:t>
            </a:r>
            <a:br>
              <a:rPr lang="ru-RU" sz="2800" dirty="0" smtClean="0"/>
            </a:br>
            <a:r>
              <a:rPr lang="ru-RU" sz="2800" dirty="0" smtClean="0"/>
              <a:t>Задания содержат </a:t>
            </a:r>
            <a:r>
              <a:rPr lang="ru-RU" sz="2800" b="1" dirty="0" smtClean="0"/>
              <a:t>три блока</a:t>
            </a:r>
            <a:r>
              <a:rPr lang="ru-RU" sz="2800" dirty="0" smtClean="0"/>
              <a:t>: </a:t>
            </a:r>
            <a:br>
              <a:rPr lang="ru-RU" sz="2800" dirty="0" smtClean="0"/>
            </a:br>
            <a:r>
              <a:rPr lang="ru-RU" sz="2800" dirty="0" smtClean="0"/>
              <a:t>теоретический, практический и творческий  (презентация модели). </a:t>
            </a:r>
            <a:br>
              <a:rPr lang="ru-RU" sz="2800" dirty="0" smtClean="0"/>
            </a:br>
            <a:r>
              <a:rPr lang="ru-RU" sz="2800" dirty="0" smtClean="0"/>
              <a:t>На каждом этапе заданий конкретно обозначен результат - ключевое слово, выполненная модель, презентация модели. Капитан команды следит за правильностью выполнения заданий. </a:t>
            </a:r>
            <a:br>
              <a:rPr lang="ru-RU" sz="2800" dirty="0" smtClean="0"/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XXX\Desktop\к докладу семинара\IMG_83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60050">
            <a:off x="486384" y="634562"/>
            <a:ext cx="3753690" cy="2815107"/>
          </a:xfrm>
          <a:prstGeom prst="rect">
            <a:avLst/>
          </a:prstGeom>
          <a:noFill/>
        </p:spPr>
      </p:pic>
      <p:pic>
        <p:nvPicPr>
          <p:cNvPr id="4101" name="Picture 5" descr="C:\Users\XXX\Desktop\к докладу семинара\IMG_83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22511">
            <a:off x="7138161" y="905157"/>
            <a:ext cx="3315594" cy="2486554"/>
          </a:xfrm>
          <a:prstGeom prst="rect">
            <a:avLst/>
          </a:prstGeom>
          <a:noFill/>
        </p:spPr>
      </p:pic>
      <p:pic>
        <p:nvPicPr>
          <p:cNvPr id="4098" name="Picture 2" descr="C:\Users\XXX\Desktop\к докладу семинара\IMG_835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362200" y="3471256"/>
            <a:ext cx="3891951" cy="2918963"/>
          </a:xfrm>
          <a:prstGeom prst="rect">
            <a:avLst/>
          </a:prstGeom>
          <a:noFill/>
        </p:spPr>
      </p:pic>
      <p:pic>
        <p:nvPicPr>
          <p:cNvPr id="4099" name="Picture 3" descr="C:\Users\XXX\Desktop\к докладу семинара\IMG_8367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7364493" y="3498478"/>
            <a:ext cx="3763583" cy="28226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Практический блок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«Сборка автомодели по развертке»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122" name="Picture 2" descr="C:\Users\XXX\Desktop\к докладу семинара\IMG_83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49693" y="2296550"/>
            <a:ext cx="4508718" cy="3379631"/>
          </a:xfrm>
          <a:prstGeom prst="rect">
            <a:avLst/>
          </a:prstGeom>
          <a:noFill/>
        </p:spPr>
      </p:pic>
      <p:pic>
        <p:nvPicPr>
          <p:cNvPr id="5123" name="Picture 3" descr="C:\Users\XXX\Desktop\к докладу семинара\IMG_83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433589" y="2305176"/>
            <a:ext cx="4642728" cy="3480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489856"/>
            <a:ext cx="10842170" cy="2329543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Творческий блок</a:t>
            </a:r>
            <a:br>
              <a:rPr lang="ru-RU" sz="3600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«Презентация модели»</a:t>
            </a:r>
            <a:b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6146" name="Picture 2" descr="C:\Users\XXX\Desktop\к докладу семинара\IMG_83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24722" y="2064650"/>
            <a:ext cx="4655591" cy="3490761"/>
          </a:xfrm>
          <a:prstGeom prst="rect">
            <a:avLst/>
          </a:prstGeom>
          <a:noFill/>
        </p:spPr>
      </p:pic>
      <p:pic>
        <p:nvPicPr>
          <p:cNvPr id="6148" name="Picture 4" descr="C:\Users\XXX\Desktop\к докладу семинара\IMG_84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158921" y="2081431"/>
            <a:ext cx="5072671" cy="3803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600426" cy="6492876"/>
          </a:xfrm>
        </p:spPr>
        <p:txBody>
          <a:bodyPr>
            <a:noAutofit/>
          </a:bodyPr>
          <a:lstStyle/>
          <a:p>
            <a:r>
              <a:rPr lang="ru-RU" sz="2400" dirty="0" smtClean="0"/>
              <a:t>	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	Одной из </a:t>
            </a:r>
            <a:r>
              <a:rPr lang="ru-RU" sz="2400" b="1" dirty="0" smtClean="0"/>
              <a:t>главных</a:t>
            </a:r>
            <a:r>
              <a:rPr lang="ru-RU" sz="2400" dirty="0" smtClean="0"/>
              <a:t> целей современного образования является обновление его содержания и методов обучения. Педагог должен постоянно совершенствовать процесс обучения, позволяющий учащимся эффективно и качественно усваивать учебный материал. </a:t>
            </a:r>
            <a:br>
              <a:rPr lang="ru-RU" sz="2400" dirty="0" smtClean="0"/>
            </a:br>
            <a:r>
              <a:rPr lang="ru-RU" sz="2400" dirty="0" smtClean="0"/>
              <a:t>	</a:t>
            </a:r>
            <a:br>
              <a:rPr lang="ru-RU" sz="2400" dirty="0" smtClean="0"/>
            </a:br>
            <a:r>
              <a:rPr lang="ru-RU" sz="2400" dirty="0" smtClean="0"/>
              <a:t>Задумываясь, как активизировать познавательную деятельность в процессе обучения, на занятиях с детьми и возникла целесообразность использования   игровых технологий.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	В отечественной психологии и педагогике теорию игры разрабатывали, такие знаменитые педагоги, как </a:t>
            </a:r>
            <a:r>
              <a:rPr lang="ru-RU" sz="2400" b="1" dirty="0" smtClean="0"/>
              <a:t>К.Д. Ушинский,  Л.С. </a:t>
            </a:r>
            <a:r>
              <a:rPr lang="ru-RU" sz="2400" b="1" dirty="0" err="1" smtClean="0"/>
              <a:t>Выготский</a:t>
            </a:r>
            <a:r>
              <a:rPr lang="ru-RU" sz="2400" b="1" dirty="0" smtClean="0"/>
              <a:t> и Макаренко</a:t>
            </a:r>
            <a:r>
              <a:rPr lang="ru-RU" sz="2400" dirty="0" smtClean="0"/>
              <a:t>. </a:t>
            </a:r>
            <a:br>
              <a:rPr lang="ru-RU" sz="2400" dirty="0" smtClean="0"/>
            </a:br>
            <a:r>
              <a:rPr lang="ru-RU" sz="2400" dirty="0" smtClean="0"/>
              <a:t>Один из  наиболее ярких фактов использования игры был зафиксирован в </a:t>
            </a:r>
            <a:r>
              <a:rPr lang="ru-RU" sz="2400" b="1" dirty="0" smtClean="0"/>
              <a:t>18 в</a:t>
            </a:r>
            <a:r>
              <a:rPr lang="ru-RU" sz="2400" dirty="0" smtClean="0"/>
              <a:t>., когда педагог </a:t>
            </a:r>
            <a:r>
              <a:rPr lang="ru-RU" sz="2400" b="1" dirty="0" smtClean="0"/>
              <a:t>И. Базедов </a:t>
            </a:r>
            <a:r>
              <a:rPr lang="ru-RU" sz="2400" dirty="0" smtClean="0"/>
              <a:t>и его последователи  длительное сидение за партами заменяли играми.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624457" cy="6351361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 </a:t>
            </a:r>
            <a:r>
              <a:rPr lang="ru-RU" sz="2800" dirty="0" smtClean="0"/>
              <a:t>Итак, использование метода педагогической игры на занятиях кружка было выбрано </a:t>
            </a:r>
            <a:r>
              <a:rPr lang="ru-RU" sz="2800" b="1" dirty="0" smtClean="0"/>
              <a:t>не случайно.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Ведь использование различных видов игр в учебном процессе позволяет решить </a:t>
            </a:r>
            <a:r>
              <a:rPr lang="ru-RU" sz="2800" b="1" dirty="0" smtClean="0"/>
              <a:t>целый ряд педагогических задач</a:t>
            </a:r>
            <a:r>
              <a:rPr lang="ru-RU" sz="2800" dirty="0" smtClean="0"/>
              <a:t>.</a:t>
            </a:r>
            <a:br>
              <a:rPr lang="ru-RU" sz="2800" dirty="0" smtClean="0"/>
            </a:br>
            <a:r>
              <a:rPr lang="ru-RU" sz="2800" dirty="0" smtClean="0"/>
              <a:t> Игра является ценным средством воспитания умственной активности детей, развивает память, воображение, наблюдательность, а так же вызывает у учащихся живой интерес к процессу познания. </a:t>
            </a:r>
            <a:br>
              <a:rPr lang="ru-RU" sz="2800" dirty="0" smtClean="0"/>
            </a:br>
            <a:r>
              <a:rPr lang="ru-RU" sz="2800" dirty="0" smtClean="0"/>
              <a:t>В игре дети проверяют свои силы, развивают способности и умения. Она помогает сделать любой учебный материал увлекательным и создает радостное рабочее настроение.  </a:t>
            </a:r>
            <a:br>
              <a:rPr lang="ru-RU" sz="2800" dirty="0" smtClean="0"/>
            </a:br>
            <a:r>
              <a:rPr lang="ru-RU" sz="2800" dirty="0" smtClean="0"/>
              <a:t>Учащихся интересует не только сама форма игры, но и тот </a:t>
            </a:r>
            <a:r>
              <a:rPr lang="ru-RU" sz="2800" b="1" dirty="0" smtClean="0"/>
              <a:t>материал</a:t>
            </a:r>
            <a:r>
              <a:rPr lang="ru-RU" sz="2800" dirty="0" smtClean="0"/>
              <a:t>, без которого нельзя участвовать в игре. </a:t>
            </a:r>
            <a:br>
              <a:rPr lang="ru-RU" sz="2800" dirty="0" smtClean="0"/>
            </a:br>
            <a:endParaRPr lang="ru-RU" sz="280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619" y="422694"/>
            <a:ext cx="11317856" cy="552953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/>
              <a:t>Говоря о </a:t>
            </a:r>
            <a:r>
              <a:rPr lang="ru-RU" sz="2400" b="1" dirty="0" smtClean="0"/>
              <a:t>результативности</a:t>
            </a:r>
            <a:r>
              <a:rPr lang="ru-RU" sz="2400" dirty="0" smtClean="0"/>
              <a:t> применения данного метода, можно сказать, что учащиеся эффективно освоили программный материал, то есть научились  сравнивать, классифицировать предметы по тем или иным признакам, называть  действия и качества, применять четкую и точную терминологию, связно рассказывать.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b="1" dirty="0" smtClean="0"/>
              <a:t>Результативность </a:t>
            </a:r>
            <a:r>
              <a:rPr lang="ru-RU" sz="2400" dirty="0" smtClean="0"/>
              <a:t>участия кружка в </a:t>
            </a:r>
            <a:r>
              <a:rPr lang="ru-RU" sz="2400" b="1" dirty="0" smtClean="0"/>
              <a:t>конкурсных программах </a:t>
            </a:r>
            <a:r>
              <a:rPr lang="ru-RU" sz="2400" dirty="0" smtClean="0"/>
              <a:t>показывает эффективность использования игровой технологии.</a:t>
            </a:r>
            <a:br>
              <a:rPr lang="ru-RU" sz="24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800" dirty="0"/>
          </a:p>
        </p:txBody>
      </p:sp>
      <p:pic>
        <p:nvPicPr>
          <p:cNvPr id="5" name="Содержимое 4" descr="IMG_841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83743" y="3188195"/>
            <a:ext cx="3907766" cy="2930825"/>
          </a:xfrm>
        </p:spPr>
      </p:pic>
      <p:pic>
        <p:nvPicPr>
          <p:cNvPr id="7" name="Содержимое 6" descr="IMG_841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249358" y="3119183"/>
            <a:ext cx="3610634" cy="27079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7"/>
            <a:ext cx="11156830" cy="2021859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635" y="573740"/>
            <a:ext cx="11501718" cy="447338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b="1" dirty="0" smtClean="0"/>
              <a:t>                                       </a:t>
            </a:r>
            <a:r>
              <a:rPr lang="ru-RU" sz="2700" b="1" dirty="0" smtClean="0"/>
              <a:t>Что дает игра?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	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ru-RU" sz="2700" dirty="0" smtClean="0"/>
              <a:t>Во-первых, учащиеся проявляют устойчивый интерес к новому материалу.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ru-RU" sz="2700" dirty="0" smtClean="0"/>
              <a:t>Во-вторых</a:t>
            </a:r>
            <a:r>
              <a:rPr lang="ru-RU" sz="2700" dirty="0"/>
              <a:t>, поставленные на занятии цель и задачи достигаются наиболее эффективно.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ru-RU" sz="2700" dirty="0" smtClean="0"/>
              <a:t>Чтобы наглядно показать преимущество педагогической игры, рассмотрим данные психологов:</a:t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	</a:t>
            </a:r>
            <a:br>
              <a:rPr lang="ru-RU" sz="2700" dirty="0" smtClean="0"/>
            </a:br>
            <a:endParaRPr lang="ru-RU" sz="27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8221591"/>
              </p:ext>
            </p:extLst>
          </p:nvPr>
        </p:nvGraphicFramePr>
        <p:xfrm>
          <a:off x="-582704" y="3154364"/>
          <a:ext cx="10883152" cy="2905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05536" cy="6177189"/>
          </a:xfrm>
        </p:spPr>
        <p:txBody>
          <a:bodyPr>
            <a:normAutofit/>
          </a:bodyPr>
          <a:lstStyle/>
          <a:p>
            <a:r>
              <a:rPr lang="ru-RU" sz="2400" dirty="0" smtClean="0"/>
              <a:t>	Педагогическая игра характерна четко поставленной целью обучения и соответствующим результатом. </a:t>
            </a:r>
            <a:br>
              <a:rPr lang="ru-RU" sz="2400" dirty="0" smtClean="0"/>
            </a:br>
            <a:r>
              <a:rPr lang="ru-RU" sz="2400" dirty="0" smtClean="0"/>
              <a:t>            	Игровая форма занятий создается при помощи игровых приемов, которые выступают как </a:t>
            </a:r>
            <a:r>
              <a:rPr lang="ru-RU" sz="2400" b="1" dirty="0" smtClean="0"/>
              <a:t>средство стимулирования учащихся к учебной деятельности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2400" dirty="0" smtClean="0"/>
              <a:t>	Игры должны соответствовать задачам, программным требованиям, умениям, навыкам. 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                      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Игровые технологии позволяют решать многие задачи: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-вовлечение детей в игру для раскрытия и активизации познавательной </a:t>
            </a:r>
            <a:br>
              <a:rPr lang="ru-RU" sz="2400" dirty="0" smtClean="0"/>
            </a:br>
            <a:r>
              <a:rPr lang="ru-RU" sz="2400" dirty="0" smtClean="0"/>
              <a:t>активности;</a:t>
            </a:r>
            <a:br>
              <a:rPr lang="ru-RU" sz="2400" dirty="0" smtClean="0"/>
            </a:br>
            <a:r>
              <a:rPr lang="ru-RU" sz="2400" dirty="0" smtClean="0"/>
              <a:t>-формирование осознанного интереса к учебному предмету;</a:t>
            </a:r>
            <a:br>
              <a:rPr lang="ru-RU" sz="2400" dirty="0" smtClean="0"/>
            </a:br>
            <a:r>
              <a:rPr lang="ru-RU" sz="2400" dirty="0" smtClean="0"/>
              <a:t>-развитие мышления, речи, воображения учащихся;</a:t>
            </a:r>
            <a:br>
              <a:rPr lang="ru-RU" sz="2400" dirty="0" smtClean="0"/>
            </a:br>
            <a:r>
              <a:rPr lang="ru-RU" sz="2400" dirty="0" smtClean="0"/>
              <a:t>-обогащение игрового опыта учащихся;</a:t>
            </a:r>
            <a:br>
              <a:rPr lang="ru-RU" sz="2400" dirty="0" smtClean="0"/>
            </a:br>
            <a:r>
              <a:rPr lang="ru-RU" sz="2400" dirty="0" smtClean="0"/>
              <a:t>-развитие лидерских и коммуникативных качеств учащихся.</a:t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829" y="435429"/>
            <a:ext cx="11114314" cy="6172199"/>
          </a:xfrm>
        </p:spPr>
        <p:txBody>
          <a:bodyPr>
            <a:noAutofit/>
          </a:bodyPr>
          <a:lstStyle/>
          <a:p>
            <a:r>
              <a:rPr lang="ru-RU" sz="2400" dirty="0" smtClean="0"/>
              <a:t>	Особенно актуально использовать игровые технологии при работе с детьми </a:t>
            </a:r>
            <a:r>
              <a:rPr lang="ru-RU" sz="2400" b="1" dirty="0" smtClean="0"/>
              <a:t>младшего школьного возраста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>Особенность таких детей заключается в том, что они очень </a:t>
            </a:r>
            <a:r>
              <a:rPr lang="ru-RU" sz="2400" b="1" dirty="0" smtClean="0"/>
              <a:t>эмоциональны и подвижны</a:t>
            </a:r>
            <a:r>
              <a:rPr lang="ru-RU" sz="2400" dirty="0" smtClean="0"/>
              <a:t>, их внимание отличается непроизвольностью и неустойчивостью. Как правило, младшие школьники обращают внимание в первую очередь на то, что вызывает их непосредственный интерес. </a:t>
            </a:r>
            <a:br>
              <a:rPr lang="ru-RU" sz="2400" dirty="0" smtClean="0"/>
            </a:br>
            <a:r>
              <a:rPr lang="ru-RU" sz="2400" dirty="0" smtClean="0"/>
              <a:t>Учитывая это, необходимо использовать на занятиях такие формы деятельности, которые максимально приближены к естественной для них ситуации.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>	Благодаря игре активизируются все познавательные процессы учащихся: развиваются внимание, память, мышление, творческие способности. Обучающие игры помогают снять усталость, преодолеть языковой и психологический барьеры.</a:t>
            </a:r>
            <a:br>
              <a:rPr lang="ru-RU" sz="2400" dirty="0" smtClean="0"/>
            </a:br>
            <a:r>
              <a:rPr lang="ru-RU" sz="2400" dirty="0" smtClean="0"/>
              <a:t> Их использование всегда дает хорошие результаты,  позволяет сконцентрировать внимание на овладении речевыми навыками.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704087"/>
            <a:ext cx="11122325" cy="41353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dirty="0" smtClean="0">
                <a:cs typeface="Times New Roman" pitchFamily="18" charset="0"/>
              </a:rPr>
              <a:t>Именно младший школьный возраст является основным</a:t>
            </a:r>
            <a:br>
              <a:rPr lang="ru-RU" sz="2800" dirty="0" smtClean="0">
                <a:cs typeface="Times New Roman" pitchFamily="18" charset="0"/>
              </a:rPr>
            </a:br>
            <a:r>
              <a:rPr lang="ru-RU" sz="2800" dirty="0" smtClean="0">
                <a:cs typeface="Times New Roman" pitchFamily="18" charset="0"/>
              </a:rPr>
              <a:t> контингентом  кружка </a:t>
            </a:r>
            <a:br>
              <a:rPr lang="ru-RU" sz="2800" dirty="0" smtClean="0">
                <a:cs typeface="Times New Roman" pitchFamily="18" charset="0"/>
              </a:rPr>
            </a:br>
            <a:r>
              <a:rPr lang="ru-RU" sz="2800" b="1" dirty="0" smtClean="0">
                <a:cs typeface="Times New Roman" pitchFamily="18" charset="0"/>
              </a:rPr>
              <a:t>«Начальное техническое моделирование» </a:t>
            </a:r>
            <a:br>
              <a:rPr lang="ru-RU" sz="2800" b="1" dirty="0" smtClean="0">
                <a:cs typeface="Times New Roman" pitchFamily="18" charset="0"/>
              </a:rPr>
            </a:br>
            <a:r>
              <a:rPr lang="ru-RU" sz="2800" dirty="0" smtClean="0">
                <a:cs typeface="Times New Roman" pitchFamily="18" charset="0"/>
              </a:rPr>
              <a:t>Программа кружка имеет </a:t>
            </a:r>
            <a:r>
              <a:rPr lang="ru-RU" sz="2800" b="1" dirty="0" smtClean="0">
                <a:cs typeface="Times New Roman" pitchFamily="18" charset="0"/>
              </a:rPr>
              <a:t>техническую</a:t>
            </a:r>
            <a:r>
              <a:rPr lang="ru-RU" sz="2800" dirty="0" smtClean="0">
                <a:cs typeface="Times New Roman" pitchFamily="18" charset="0"/>
              </a:rPr>
              <a:t> направленность с включением в содержание элементов прикладного творчества. </a:t>
            </a:r>
            <a:br>
              <a:rPr lang="ru-RU" sz="2800" dirty="0" smtClean="0">
                <a:cs typeface="Times New Roman" pitchFamily="18" charset="0"/>
              </a:rPr>
            </a:br>
            <a:r>
              <a:rPr lang="ru-RU" sz="2800" dirty="0" smtClean="0">
                <a:cs typeface="Times New Roman" pitchFamily="18" charset="0"/>
              </a:rPr>
              <a:t>Содержит теоретический блок по изучению терминологии технических объектов, инструментов ручного труда, а также начальные знания по практическому моделированию простейших моделей, графической грамотности, декоративно-прикладному творчеству (</a:t>
            </a:r>
            <a:r>
              <a:rPr lang="ru-RU" sz="2800" dirty="0" err="1" smtClean="0">
                <a:cs typeface="Times New Roman" pitchFamily="18" charset="0"/>
              </a:rPr>
              <a:t>бисероплетению</a:t>
            </a:r>
            <a:r>
              <a:rPr lang="ru-RU" sz="2800" dirty="0" smtClean="0">
                <a:cs typeface="Times New Roman" pitchFamily="18" charset="0"/>
              </a:rPr>
              <a:t>).</a:t>
            </a:r>
            <a:br>
              <a:rPr lang="ru-RU" sz="2800" dirty="0" smtClean="0">
                <a:cs typeface="Times New Roman" pitchFamily="18" charset="0"/>
              </a:rPr>
            </a:br>
            <a:r>
              <a:rPr lang="ru-RU" sz="2800" dirty="0" smtClean="0">
                <a:cs typeface="Times New Roman" pitchFamily="18" charset="0"/>
              </a:rPr>
              <a:t>	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1026" name="Picture 2" descr="D:\моё фото\Выставка Знай и люби свой край!\Дары природы Шевченко Мар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2062" y="4330462"/>
            <a:ext cx="2210279" cy="1657709"/>
          </a:xfrm>
          <a:prstGeom prst="rect">
            <a:avLst/>
          </a:prstGeom>
          <a:noFill/>
        </p:spPr>
      </p:pic>
      <p:pic>
        <p:nvPicPr>
          <p:cNvPr id="1027" name="Picture 3" descr="D:\моё фото\поделки нтм\день города2016 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7732" y="4323019"/>
            <a:ext cx="2325709" cy="1744182"/>
          </a:xfrm>
          <a:prstGeom prst="rect">
            <a:avLst/>
          </a:prstGeom>
          <a:noFill/>
        </p:spPr>
      </p:pic>
      <p:pic>
        <p:nvPicPr>
          <p:cNvPr id="1028" name="Picture 4" descr="D:\моё фото\поделки нтм\день города2016 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40327" y="4461878"/>
            <a:ext cx="2304669" cy="17284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8" y="1001485"/>
            <a:ext cx="11005869" cy="3397987"/>
          </a:xfrm>
        </p:spPr>
        <p:txBody>
          <a:bodyPr>
            <a:noAutofit/>
          </a:bodyPr>
          <a:lstStyle/>
          <a:p>
            <a:r>
              <a:rPr lang="ru-RU" sz="3200" dirty="0" smtClean="0"/>
              <a:t>	</a:t>
            </a:r>
            <a:r>
              <a:rPr lang="ru-RU" sz="2800" dirty="0" smtClean="0"/>
              <a:t>На  занятиях кружка мы  организуем учебный процесс с использованием </a:t>
            </a:r>
            <a:r>
              <a:rPr lang="ru-RU" sz="2800" b="1" dirty="0" smtClean="0"/>
              <a:t>игровых методик</a:t>
            </a:r>
            <a:r>
              <a:rPr lang="ru-RU" sz="2800" dirty="0" smtClean="0"/>
              <a:t>.</a:t>
            </a:r>
            <a:br>
              <a:rPr lang="ru-RU" sz="2800" dirty="0" smtClean="0"/>
            </a:br>
            <a:r>
              <a:rPr lang="ru-RU" sz="2800" dirty="0" smtClean="0"/>
              <a:t>	Для реализации </a:t>
            </a:r>
            <a:r>
              <a:rPr lang="ru-RU" sz="2800" b="1" dirty="0" smtClean="0"/>
              <a:t>цели</a:t>
            </a:r>
            <a:r>
              <a:rPr lang="ru-RU" sz="2800" dirty="0" smtClean="0"/>
              <a:t>: изучение и первичное закрепление новых знаний, поставлена </a:t>
            </a:r>
            <a:r>
              <a:rPr lang="ru-RU" sz="2800" b="1" dirty="0" smtClean="0"/>
              <a:t>задача</a:t>
            </a:r>
            <a:r>
              <a:rPr lang="ru-RU" sz="2800" dirty="0" smtClean="0"/>
              <a:t>: вызвать интерес к изучению новой темы.</a:t>
            </a:r>
            <a:br>
              <a:rPr lang="ru-RU" sz="2800" dirty="0" smtClean="0"/>
            </a:br>
            <a:r>
              <a:rPr lang="ru-RU" sz="2800" dirty="0" smtClean="0"/>
              <a:t> Игра используется как прием активизации познавательной деятельности учащихся. 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67" y="3776592"/>
            <a:ext cx="3792071" cy="28440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355" y="4186176"/>
            <a:ext cx="3067850" cy="2300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76872" y="3581973"/>
            <a:ext cx="3364324" cy="2523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analytics.trinitygroup.ru/uploads/content/articles/announce/1502693025_1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941" y="2977429"/>
            <a:ext cx="5065059" cy="377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967" y="429157"/>
            <a:ext cx="10733315" cy="4685848"/>
          </a:xfrm>
        </p:spPr>
        <p:txBody>
          <a:bodyPr>
            <a:noAutofit/>
          </a:bodyPr>
          <a:lstStyle/>
          <a:p>
            <a:r>
              <a:rPr lang="ru-RU" sz="2400" dirty="0" smtClean="0"/>
              <a:t>	При объяснении нового материала теоретического блока по темам </a:t>
            </a:r>
            <a:r>
              <a:rPr lang="ru-RU" sz="2400" b="1" dirty="0" smtClean="0"/>
              <a:t>«Транспорт. Инструмент ручного труда»  </a:t>
            </a:r>
            <a:r>
              <a:rPr lang="ru-RU" sz="2400" dirty="0" smtClean="0"/>
              <a:t>на занятии моделируется игра-экскурсия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«Путешествие в мир техники», </a:t>
            </a:r>
            <a:r>
              <a:rPr lang="ru-RU" sz="2400" dirty="0" smtClean="0"/>
              <a:t>состоящая из следующих компонентов: игрового замысла, игрового действия, содержания, результатов.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>Замысел</a:t>
            </a:r>
            <a:r>
              <a:rPr lang="ru-RU" sz="2400" dirty="0" smtClean="0"/>
              <a:t> игровой технологии состоит в том, что педагог выступает в роли экскурсовода с экскурсией </a:t>
            </a:r>
            <a:r>
              <a:rPr lang="ru-RU" sz="2400" b="1" dirty="0" smtClean="0"/>
              <a:t>«Путешествие в мир техники», </a:t>
            </a:r>
            <a:r>
              <a:rPr lang="ru-RU" sz="2400" dirty="0" smtClean="0"/>
              <a:t>а учащиеся в роли туристов. 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Педагог сообщает, что по ходу объяснения материала ребята                                будут участвовать в игре.</a:t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28738" y="376239"/>
            <a:ext cx="10181944" cy="3173786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Получив </a:t>
            </a:r>
            <a:r>
              <a:rPr lang="ru-RU" sz="3100" b="1" dirty="0" smtClean="0"/>
              <a:t>маршрутный лист</a:t>
            </a:r>
            <a:r>
              <a:rPr lang="ru-RU" sz="3100" dirty="0" smtClean="0"/>
              <a:t>, начинается экскурсия. На маршрутном листе много остановок-заданий, ответы на них содержаться в рассказе педагога, который будет останавливаться на каждой остановке. 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3252" y="2334543"/>
            <a:ext cx="8126083" cy="4273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1151</TotalTime>
  <Words>75</Words>
  <Application>Microsoft Office PowerPoint</Application>
  <PresentationFormat>Широкоэкранный</PresentationFormat>
  <Paragraphs>34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Constantia</vt:lpstr>
      <vt:lpstr>Times New Roman</vt:lpstr>
      <vt:lpstr>Wingdings 2</vt:lpstr>
      <vt:lpstr>Поток</vt:lpstr>
      <vt:lpstr>«Инновационное проектирование учебных занятий по начальному техническому моделированию »</vt:lpstr>
      <vt:lpstr>        Одной из главных целей современного образования является обновление его содержания и методов обучения. Педагог должен постоянно совершенствовать процесс обучения, позволяющий учащимся эффективно и качественно усваивать учебный материал.    Задумываясь, как активизировать познавательную деятельность в процессе обучения, на занятиях с детьми и возникла целесообразность использования   игровых технологий.   В отечественной психологии и педагогике теорию игры разрабатывали, такие знаменитые педагоги, как К.Д. Ушинский,  Л.С. Выготский и Макаренко.  Один из  наиболее ярких фактов использования игры был зафиксирован в 18 в., когда педагог И. Базедов и его последователи  длительное сидение за партами заменяли играми.   </vt:lpstr>
      <vt:lpstr>                                            Что дает игра?    Во-первых, учащиеся проявляют устойчивый интерес к новому материалу.  Во-вторых, поставленные на занятии цель и задачи достигаются наиболее эффективно.  Чтобы наглядно показать преимущество педагогической игры, рассмотрим данные психологов:      </vt:lpstr>
      <vt:lpstr> Педагогическая игра характерна четко поставленной целью обучения и соответствующим результатом.               Игровая форма занятий создается при помощи игровых приемов, которые выступают как средство стимулирования учащихся к учебной деятельности.  Игры должны соответствовать задачам, программным требованиям, умениям, навыкам.                          Игровые технологии позволяют решать многие задачи:  -вовлечение детей в игру для раскрытия и активизации познавательной  активности; -формирование осознанного интереса к учебному предмету; -развитие мышления, речи, воображения учащихся; -обогащение игрового опыта учащихся; -развитие лидерских и коммуникативных качеств учащихся. </vt:lpstr>
      <vt:lpstr> Особенно актуально использовать игровые технологии при работе с детьми младшего школьного возраста.   Особенность таких детей заключается в том, что они очень эмоциональны и подвижны, их внимание отличается непроизвольностью и неустойчивостью. Как правило, младшие школьники обращают внимание в первую очередь на то, что вызывает их непосредственный интерес.  Учитывая это, необходимо использовать на занятиях такие формы деятельности, которые максимально приближены к естественной для них ситуации.    Благодаря игре активизируются все познавательные процессы учащихся: развиваются внимание, память, мышление, творческие способности. Обучающие игры помогают снять усталость, преодолеть языковой и психологический барьеры.  Их использование всегда дает хорошие результаты,  позволяет сконцентрировать внимание на овладении речевыми навыками.  </vt:lpstr>
      <vt:lpstr> Именно младший школьный возраст является основным  контингентом  кружка  «Начальное техническое моделирование»  Программа кружка имеет техническую направленность с включением в содержание элементов прикладного творчества.  Содержит теоретический блок по изучению терминологии технических объектов, инструментов ручного труда, а также начальные знания по практическому моделированию простейших моделей, графической грамотности, декоративно-прикладному творчеству (бисероплетению).   </vt:lpstr>
      <vt:lpstr> На  занятиях кружка мы  организуем учебный процесс с использованием игровых методик.  Для реализации цели: изучение и первичное закрепление новых знаний, поставлена задача: вызвать интерес к изучению новой темы.  Игра используется как прием активизации познавательной деятельности учащихся.   </vt:lpstr>
      <vt:lpstr> При объяснении нового материала теоретического блока по темам «Транспорт. Инструмент ручного труда»  на занятии моделируется игра-экскурсия «Путешествие в мир техники», состоящая из следующих компонентов: игрового замысла, игрового действия, содержания, результатов.  Замысел игровой технологии состоит в том, что педагог выступает в роли экскурсовода с экскурсией «Путешествие в мир техники», а учащиеся в роли туристов.   Педагог сообщает, что по ходу объяснения материала ребята                                будут участвовать в игре. </vt:lpstr>
      <vt:lpstr>                      Получив маршрутный лист, начинается экскурсия. На маршрутном листе много остановок-заданий, ответы на них содержаться в рассказе педагога, который будет останавливаться на каждой остановке.    </vt:lpstr>
      <vt:lpstr>       </vt:lpstr>
      <vt:lpstr>На маршрутном листе обозначена остановка, где ребятам нужно угадать название изображенной модели. </vt:lpstr>
      <vt:lpstr>      Двигаясь дальше туристы сталкиваются с простейшими авиа, судомоделями, пытаясь понять из какого материала и с помощью какого инструмента они выполнены.  На помощь туристам приходит экскурсовод, демонстрируя наглядный материал: дидактические карточки «Инструменты ручного труда» и объясняя их назначение. </vt:lpstr>
      <vt:lpstr>      . На следующей остановке ребята узнают о том, кто создает технические модели.  Ну а чтобы попробовать себя в роли конструктора, в конце нашей экскурсии ребята выполняют простейшую модель. Узнав элементарные сведения о линиях чертежа, на завершающей остановке нашей экскурсии учащиеся изготавливают модель по развертке.  </vt:lpstr>
      <vt:lpstr>В результате такой игровой технологии ребята в интересной доступной форме познакомились с технической терминологией, применили свои знания на практике, попробовали себя в роли инженера. </vt:lpstr>
      <vt:lpstr> Игровую технологию занятие - соревнование можно проводить на разных этапах, но наилучший эффект от таких занятий наблюдается при проверке знаний.  Для проведения занятия, учащиеся разбиваются на команды и выбирают капитанов.  Затем получают задание, цель которого конкретна.  Между командами объявляется соревнование на скорость прибытия к финишу. Участникам предоставляется регламент, где указаны все задания и правила их выполнения.  Побеждает та команда, которая первая, преодолев все задания, прибывает к финишу.    </vt:lpstr>
      <vt:lpstr> Задания последовательны, построены на материале пройденных тем, а также представлены картинками и схемами. Ответив на них,  можно далее продолжать путь.  В виде подсказок демонстрируются плакаты, наглядные пособия.  Задания содержат три блока:  теоретический, практический и творческий  (презентация модели).  На каждом этапе заданий конкретно обозначен результат - ключевое слово, выполненная модель, презентация модели. Капитан команды следит за правильностью выполнения заданий.  </vt:lpstr>
      <vt:lpstr>Презентация PowerPoint</vt:lpstr>
      <vt:lpstr>Практический блок  «Сборка автомодели по развертке»</vt:lpstr>
      <vt:lpstr>     Творческий блок «Презентация модели»  </vt:lpstr>
      <vt:lpstr>  Итак, использование метода педагогической игры на занятиях кружка было выбрано не случайно.  Ведь использование различных видов игр в учебном процессе позволяет решить целый ряд педагогических задач.  Игра является ценным средством воспитания умственной активности детей, развивает память, воображение, наблюдательность, а так же вызывает у учащихся живой интерес к процессу познания.  В игре дети проверяют свои силы, развивают способности и умения. Она помогает сделать любой учебный материал увлекательным и создает радостное рабочее настроение.   Учащихся интересует не только сама форма игры, но и тот материал, без которого нельзя участвовать в игре.  </vt:lpstr>
      <vt:lpstr>                                                                                                          Говоря о результативности применения данного метода, можно сказать, что учащиеся эффективно освоили программный материал, то есть научились  сравнивать, классифицировать предметы по тем или иным признакам, называть  действия и качества, применять четкую и точную терминологию, связно рассказывать.  Результативность участия кружка в конкурсных программах показывает эффективность использования игровой технологии.        </vt:lpstr>
      <vt:lpstr>Спасибо за внимание!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</dc:title>
  <dc:creator>RePack by Diakov</dc:creator>
  <cp:lastModifiedBy>Zverdvd.org</cp:lastModifiedBy>
  <cp:revision>102</cp:revision>
  <dcterms:created xsi:type="dcterms:W3CDTF">2018-06-12T09:11:16Z</dcterms:created>
  <dcterms:modified xsi:type="dcterms:W3CDTF">2021-01-17T15:37:29Z</dcterms:modified>
</cp:coreProperties>
</file>