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4" r:id="rId2"/>
    <p:sldId id="305" r:id="rId3"/>
    <p:sldId id="306" r:id="rId4"/>
    <p:sldId id="303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9900"/>
    <a:srgbClr val="00CC00"/>
    <a:srgbClr val="DFE1E9"/>
    <a:srgbClr val="D5D8E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81" autoAdjust="0"/>
    <p:restoredTop sz="93312" autoAdjust="0"/>
  </p:normalViewPr>
  <p:slideViewPr>
    <p:cSldViewPr>
      <p:cViewPr varScale="1">
        <p:scale>
          <a:sx n="73" d="100"/>
          <a:sy n="73" d="100"/>
        </p:scale>
        <p:origin x="-13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8D205-508A-4FAD-AAED-82A3D7CBC0FE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4BF4E-233D-4D3B-91DD-32BDA8E9C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4BF4E-233D-4D3B-91DD-32BDA8E9C5F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914400"/>
            <a:ext cx="7772400" cy="1470025"/>
          </a:xfrm>
        </p:spPr>
        <p:txBody>
          <a:bodyPr/>
          <a:lstStyle>
            <a:lvl1pPr>
              <a:defRPr sz="8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2743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4CC86B9-8579-457D-BA80-BF10522CA9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3565B-F56D-4AFE-AA5A-0CA72EAD7E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2F445-0BC5-4CAE-814D-3BB6501BDD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C2C6D-17B3-48EB-9B72-F6B773625C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4D5D4-3891-464E-A995-2BDA17D1B5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EF11D-6E39-4961-9743-F5DBE224C5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5C5D5-06AB-4E55-8C34-03CF15F618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98C03-4227-4AF2-8AF6-79EC031E17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33DD6-AE63-4959-A42F-32D60FC0B1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47AE7-AEB2-4A5F-A8A5-865FD1D3C3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471CE-0326-44BF-A667-EE43742597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52855FC-EB38-45A8-9A55-288C32BE0C9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6000">
          <a:solidFill>
            <a:srgbClr val="3366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6000">
          <a:solidFill>
            <a:srgbClr val="3366FF"/>
          </a:solidFill>
          <a:latin typeface="Majestic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6000">
          <a:solidFill>
            <a:srgbClr val="3366FF"/>
          </a:solidFill>
          <a:latin typeface="Majestic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6000">
          <a:solidFill>
            <a:srgbClr val="3366FF"/>
          </a:solidFill>
          <a:latin typeface="Majestic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6000">
          <a:solidFill>
            <a:srgbClr val="3366FF"/>
          </a:solidFill>
          <a:latin typeface="Majestic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000">
          <a:solidFill>
            <a:srgbClr val="3366FF"/>
          </a:solidFill>
          <a:latin typeface="Majestic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000">
          <a:solidFill>
            <a:srgbClr val="3366FF"/>
          </a:solidFill>
          <a:latin typeface="Majestic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000">
          <a:solidFill>
            <a:srgbClr val="3366FF"/>
          </a:solidFill>
          <a:latin typeface="Majestic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000">
          <a:solidFill>
            <a:srgbClr val="3366FF"/>
          </a:solidFill>
          <a:latin typeface="Majestic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50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7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3657600" y="5257800"/>
            <a:ext cx="510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  <a:buSzPct val="150000"/>
              <a:buFontTx/>
              <a:buBlip>
                <a:blip r:embed="rId2"/>
              </a:buBlip>
            </a:pPr>
            <a:endParaRPr lang="ru-RU" sz="320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2286000" y="457200"/>
            <a:ext cx="571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 dirty="0"/>
              <a:t/>
            </a:r>
            <a:br>
              <a:rPr lang="en-US" sz="2000" b="1" dirty="0"/>
            </a:br>
            <a:endParaRPr lang="ru-RU" sz="2000" b="1" dirty="0"/>
          </a:p>
        </p:txBody>
      </p:sp>
      <p:pic>
        <p:nvPicPr>
          <p:cNvPr id="74757" name="Picture 5" descr="7057813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FFC"/>
              </a:clrFrom>
              <a:clrTo>
                <a:srgbClr val="FBFF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52400"/>
            <a:ext cx="762000" cy="6731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5800" y="2057400"/>
            <a:ext cx="71628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rgbClr val="3366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Дизайн в театрализованной деятельности в детском саду.</a:t>
            </a:r>
          </a:p>
          <a:p>
            <a:pPr algn="ctr"/>
            <a:endParaRPr lang="ru-RU" sz="2400" b="1" dirty="0" smtClean="0">
              <a:ln w="18000">
                <a:solidFill>
                  <a:srgbClr val="3366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n w="18000">
                  <a:solidFill>
                    <a:srgbClr val="3366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Русская народная сказка</a:t>
            </a:r>
          </a:p>
          <a:p>
            <a:pPr algn="ctr"/>
            <a:endParaRPr lang="ru-RU" b="1" dirty="0" smtClean="0">
              <a:ln w="18000">
                <a:solidFill>
                  <a:srgbClr val="3366FF"/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200" b="1" dirty="0" smtClean="0">
                <a:ln>
                  <a:solidFill>
                    <a:srgbClr val="3366FF"/>
                  </a:solidFill>
                </a:ln>
                <a:solidFill>
                  <a:srgbClr val="CC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«Снегурочка»</a:t>
            </a:r>
            <a:endParaRPr lang="ru-RU" sz="3200" dirty="0" smtClean="0">
              <a:ln>
                <a:solidFill>
                  <a:srgbClr val="3366FF"/>
                </a:solidFill>
              </a:ln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n w="18000">
                <a:solidFill>
                  <a:srgbClr val="3366FF"/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n w="18000">
                  <a:solidFill>
                    <a:srgbClr val="3366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Подготовительная группа №9 «Кораблик»</a:t>
            </a:r>
          </a:p>
          <a:p>
            <a:pPr algn="ctr"/>
            <a:r>
              <a:rPr lang="ru-RU" b="1" dirty="0" smtClean="0">
                <a:ln w="18000">
                  <a:solidFill>
                    <a:srgbClr val="3366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Воспитатели : Климова О.П. </a:t>
            </a:r>
          </a:p>
          <a:p>
            <a:pPr algn="ctr"/>
            <a:r>
              <a:rPr lang="ru-RU" b="1" dirty="0" smtClean="0">
                <a:ln w="18000">
                  <a:solidFill>
                    <a:srgbClr val="3366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Павлова О.Ю .</a:t>
            </a:r>
            <a:endParaRPr lang="ru-RU" b="1" dirty="0">
              <a:ln w="18000">
                <a:solidFill>
                  <a:srgbClr val="3366FF"/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28800" y="1066800"/>
            <a:ext cx="613889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«</a:t>
            </a:r>
            <a:r>
              <a:rPr lang="ru-RU" sz="5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Ц</a:t>
            </a:r>
            <a:r>
              <a:rPr lang="ru-RU" sz="5400" b="1" cap="all" dirty="0" smtClean="0">
                <a:ln/>
                <a:solidFill>
                  <a:srgbClr val="F77615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в</a:t>
            </a:r>
            <a:r>
              <a:rPr lang="ru-RU" sz="54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е</a:t>
            </a:r>
            <a:r>
              <a:rPr lang="ru-RU" sz="5400" b="1" cap="all" dirty="0" smtClean="0">
                <a:ln/>
                <a:solidFill>
                  <a:srgbClr val="92D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т</a:t>
            </a:r>
            <a:r>
              <a:rPr lang="ru-RU" sz="5400" b="1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о</a:t>
            </a:r>
            <a:r>
              <a:rPr lang="ru-RU" sz="54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в</a:t>
            </a:r>
            <a:r>
              <a:rPr lang="ru-RU" sz="54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е</a:t>
            </a:r>
            <a:r>
              <a:rPr lang="ru-RU" sz="5400" b="1" cap="all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д</a:t>
            </a:r>
            <a:r>
              <a:rPr lang="ru-RU" sz="5400" b="1" cap="all" dirty="0" smtClean="0">
                <a:ln>
                  <a:solidFill>
                    <a:srgbClr val="7030A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е</a:t>
            </a:r>
            <a:r>
              <a:rPr lang="ru-RU" sz="5400" b="1" cap="all" dirty="0" smtClean="0">
                <a:ln/>
                <a:solidFill>
                  <a:srgbClr val="EC20D4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н</a:t>
            </a:r>
            <a:r>
              <a:rPr lang="ru-RU" sz="5400" b="1" cap="all" dirty="0" smtClean="0">
                <a:ln/>
                <a:solidFill>
                  <a:srgbClr val="F21A4D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и</a:t>
            </a:r>
            <a:r>
              <a:rPr lang="ru-RU" sz="5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е</a:t>
            </a:r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»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57400" y="228600"/>
            <a:ext cx="594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stantia" pitchFamily="18" charset="0"/>
                <a:cs typeface="Arial" pitchFamily="34" charset="0"/>
              </a:rPr>
              <a:t>Муниципальное бюджетное дошкольное </a:t>
            </a:r>
            <a:b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stantia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stantia" pitchFamily="18" charset="0"/>
                <a:cs typeface="Arial" pitchFamily="34" charset="0"/>
              </a:rPr>
              <a:t>образовательное учреждение № 17 «Земляничка»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stantia" pitchFamily="18" charset="0"/>
              </a:rPr>
              <a:t/>
            </a:r>
            <a:b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stantia" pitchFamily="18" charset="0"/>
              </a:rPr>
            </a:b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Содержимое 3" descr="45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2000" y="4857736"/>
            <a:ext cx="320040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 descr="https://stihi.ru/pics/2020/10/09/124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2743200"/>
            <a:ext cx="2209800" cy="2932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accent2"/>
                </a:solidFill>
                <a:latin typeface="Monotype Corsiva" pitchFamily="66" charset="0"/>
              </a:rPr>
              <a:t> Дизайн в театрализации.</a:t>
            </a:r>
            <a:br>
              <a:rPr lang="ru-RU" sz="4000" b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chemeClr val="accent2"/>
                </a:solidFill>
                <a:latin typeface="Monotype Corsiva" pitchFamily="66" charset="0"/>
              </a:rPr>
              <a:t>Дизайн одежды .</a:t>
            </a:r>
            <a:endParaRPr lang="ru-RU" sz="4000" dirty="0"/>
          </a:p>
        </p:txBody>
      </p:sp>
      <p:pic>
        <p:nvPicPr>
          <p:cNvPr id="3074" name="Picture 2" descr="C:\Users\Admin\Desktop\Подготовительная 2021\8 марта 2022\20220302_152829.jpg"/>
          <p:cNvPicPr>
            <a:picLocks noChangeAspect="1" noChangeArrowheads="1"/>
          </p:cNvPicPr>
          <p:nvPr/>
        </p:nvPicPr>
        <p:blipFill>
          <a:blip r:embed="rId2" cstate="print"/>
          <a:srcRect l="19167" t="20000"/>
          <a:stretch>
            <a:fillRect/>
          </a:stretch>
        </p:blipFill>
        <p:spPr bwMode="auto">
          <a:xfrm>
            <a:off x="304800" y="1905000"/>
            <a:ext cx="2669116" cy="1981200"/>
          </a:xfrm>
          <a:prstGeom prst="rect">
            <a:avLst/>
          </a:prstGeom>
          <a:noFill/>
        </p:spPr>
      </p:pic>
      <p:pic>
        <p:nvPicPr>
          <p:cNvPr id="3075" name="Picture 3" descr="C:\Users\Admin\Desktop\Подготовительная 2021\8 марта 2022\20220302_152838.jpg"/>
          <p:cNvPicPr>
            <a:picLocks noChangeAspect="1" noChangeArrowheads="1"/>
          </p:cNvPicPr>
          <p:nvPr/>
        </p:nvPicPr>
        <p:blipFill>
          <a:blip r:embed="rId3" cstate="print"/>
          <a:srcRect l="37500" t="43334" r="15000" b="15555"/>
          <a:stretch>
            <a:fillRect/>
          </a:stretch>
        </p:blipFill>
        <p:spPr bwMode="auto">
          <a:xfrm>
            <a:off x="6172200" y="2209800"/>
            <a:ext cx="2755557" cy="1788695"/>
          </a:xfrm>
          <a:prstGeom prst="rect">
            <a:avLst/>
          </a:prstGeom>
          <a:noFill/>
        </p:spPr>
      </p:pic>
      <p:pic>
        <p:nvPicPr>
          <p:cNvPr id="3076" name="Picture 4" descr="C:\Users\Admin\Desktop\Подготовительная 2021\8 марта 2022\20220302_1557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724400"/>
            <a:ext cx="2540000" cy="1905000"/>
          </a:xfrm>
          <a:prstGeom prst="rect">
            <a:avLst/>
          </a:prstGeom>
          <a:noFill/>
        </p:spPr>
      </p:pic>
      <p:pic>
        <p:nvPicPr>
          <p:cNvPr id="3077" name="Picture 5" descr="C:\Users\Admin\Desktop\Подготовительная 2021\8 марта 2022\20220302_1557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857750"/>
            <a:ext cx="2667000" cy="2000250"/>
          </a:xfrm>
          <a:prstGeom prst="rect">
            <a:avLst/>
          </a:prstGeom>
          <a:noFill/>
        </p:spPr>
      </p:pic>
      <p:pic>
        <p:nvPicPr>
          <p:cNvPr id="3078" name="Picture 6" descr="C:\Users\Admin\Desktop\Подготовительная 2021\8 марта 2022\20220303_154325.jpg"/>
          <p:cNvPicPr>
            <a:picLocks noChangeAspect="1" noChangeArrowheads="1"/>
          </p:cNvPicPr>
          <p:nvPr/>
        </p:nvPicPr>
        <p:blipFill>
          <a:blip r:embed="rId6" cstate="print"/>
          <a:srcRect l="29550" t="15926" r="31667" b="21852"/>
          <a:stretch>
            <a:fillRect/>
          </a:stretch>
        </p:blipFill>
        <p:spPr bwMode="auto">
          <a:xfrm>
            <a:off x="3276600" y="1600200"/>
            <a:ext cx="2617572" cy="2362200"/>
          </a:xfrm>
          <a:prstGeom prst="rect">
            <a:avLst/>
          </a:prstGeom>
          <a:noFill/>
        </p:spPr>
      </p:pic>
      <p:pic>
        <p:nvPicPr>
          <p:cNvPr id="3079" name="Picture 7" descr="C:\Users\Admin\Desktop\Подготовительная 2021\8 марта 2022\IMG-20220303-WA0089.jpg"/>
          <p:cNvPicPr>
            <a:picLocks noChangeAspect="1" noChangeArrowheads="1"/>
          </p:cNvPicPr>
          <p:nvPr/>
        </p:nvPicPr>
        <p:blipFill>
          <a:blip r:embed="rId7" cstate="print"/>
          <a:srcRect t="29412"/>
          <a:stretch>
            <a:fillRect/>
          </a:stretch>
        </p:blipFill>
        <p:spPr bwMode="auto">
          <a:xfrm>
            <a:off x="3505200" y="4267200"/>
            <a:ext cx="2347913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accent2"/>
                </a:solidFill>
                <a:latin typeface="Monotype Corsiva" pitchFamily="66" charset="0"/>
              </a:rPr>
              <a:t>Оформление лестничного пролета</a:t>
            </a:r>
            <a:br>
              <a:rPr lang="ru-RU" sz="4000" b="1" dirty="0" smtClean="0">
                <a:solidFill>
                  <a:schemeClr val="accent2"/>
                </a:solidFill>
                <a:latin typeface="Monotype Corsiva" pitchFamily="66" charset="0"/>
              </a:rPr>
            </a:br>
            <a:endParaRPr lang="ru-RU" sz="4000" dirty="0"/>
          </a:p>
        </p:txBody>
      </p:sp>
      <p:pic>
        <p:nvPicPr>
          <p:cNvPr id="1027" name="Picture 3" descr="C:\Users\Admin\Desktop\Подготовительная 2021\8 марта 2022\20220301_143315.jpg"/>
          <p:cNvPicPr>
            <a:picLocks noChangeAspect="1" noChangeArrowheads="1"/>
          </p:cNvPicPr>
          <p:nvPr/>
        </p:nvPicPr>
        <p:blipFill>
          <a:blip r:embed="rId2" cstate="print"/>
          <a:srcRect l="5000" t="13333" r="9167" b="7778"/>
          <a:stretch>
            <a:fillRect/>
          </a:stretch>
        </p:blipFill>
        <p:spPr bwMode="auto">
          <a:xfrm>
            <a:off x="152400" y="914400"/>
            <a:ext cx="2874135" cy="1981200"/>
          </a:xfrm>
          <a:prstGeom prst="rect">
            <a:avLst/>
          </a:prstGeom>
          <a:noFill/>
        </p:spPr>
      </p:pic>
      <p:pic>
        <p:nvPicPr>
          <p:cNvPr id="1028" name="Picture 4" descr="C:\Users\Admin\Desktop\Подготовительная 2021\Цветоведение гр 9\20220111_151446.jpg"/>
          <p:cNvPicPr>
            <a:picLocks noChangeAspect="1" noChangeArrowheads="1"/>
          </p:cNvPicPr>
          <p:nvPr/>
        </p:nvPicPr>
        <p:blipFill>
          <a:blip r:embed="rId3" cstate="print"/>
          <a:srcRect l="5556"/>
          <a:stretch>
            <a:fillRect/>
          </a:stretch>
        </p:blipFill>
        <p:spPr bwMode="auto">
          <a:xfrm>
            <a:off x="304800" y="3124200"/>
            <a:ext cx="2362200" cy="3334871"/>
          </a:xfrm>
          <a:prstGeom prst="rect">
            <a:avLst/>
          </a:prstGeom>
          <a:noFill/>
        </p:spPr>
      </p:pic>
      <p:pic>
        <p:nvPicPr>
          <p:cNvPr id="1029" name="Picture 5" descr="C:\Users\Admin\Desktop\Подготовительная 2021\Цветоведение гр 9\20220117_131417.jpg"/>
          <p:cNvPicPr>
            <a:picLocks noChangeAspect="1" noChangeArrowheads="1"/>
          </p:cNvPicPr>
          <p:nvPr/>
        </p:nvPicPr>
        <p:blipFill>
          <a:blip r:embed="rId4" cstate="print"/>
          <a:srcRect l="8518" t="4444" r="8519" b="3333"/>
          <a:stretch>
            <a:fillRect/>
          </a:stretch>
        </p:blipFill>
        <p:spPr bwMode="auto">
          <a:xfrm>
            <a:off x="6629400" y="914400"/>
            <a:ext cx="2210718" cy="3276600"/>
          </a:xfrm>
          <a:prstGeom prst="rect">
            <a:avLst/>
          </a:prstGeom>
          <a:noFill/>
        </p:spPr>
      </p:pic>
      <p:pic>
        <p:nvPicPr>
          <p:cNvPr id="1030" name="Picture 6" descr="C:\Users\Admin\Desktop\Подготовительная 2021\Цветоведение гр 9\20220117_1314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343400"/>
            <a:ext cx="2895600" cy="2171700"/>
          </a:xfrm>
          <a:prstGeom prst="rect">
            <a:avLst/>
          </a:prstGeom>
          <a:noFill/>
        </p:spPr>
      </p:pic>
      <p:pic>
        <p:nvPicPr>
          <p:cNvPr id="1031" name="Picture 7" descr="C:\Users\Admin\Desktop\Подготовительная 2021\Цветоведение гр 9\20220117_131611.jpg"/>
          <p:cNvPicPr>
            <a:picLocks noChangeAspect="1" noChangeArrowheads="1"/>
          </p:cNvPicPr>
          <p:nvPr/>
        </p:nvPicPr>
        <p:blipFill>
          <a:blip r:embed="rId6" cstate="print"/>
          <a:srcRect l="18333" t="15556" r="5000" b="4444"/>
          <a:stretch>
            <a:fillRect/>
          </a:stretch>
        </p:blipFill>
        <p:spPr bwMode="auto">
          <a:xfrm>
            <a:off x="2819400" y="3352800"/>
            <a:ext cx="3124200" cy="2445026"/>
          </a:xfrm>
          <a:prstGeom prst="rect">
            <a:avLst/>
          </a:prstGeom>
          <a:noFill/>
        </p:spPr>
      </p:pic>
      <p:pic>
        <p:nvPicPr>
          <p:cNvPr id="1032" name="Picture 8" descr="C:\Users\Admin\Desktop\Подготовительная 2021\Цветоведение гр 9\20210405_135132.jpg"/>
          <p:cNvPicPr>
            <a:picLocks noChangeAspect="1" noChangeArrowheads="1"/>
          </p:cNvPicPr>
          <p:nvPr/>
        </p:nvPicPr>
        <p:blipFill>
          <a:blip r:embed="rId7" cstate="print"/>
          <a:srcRect l="8333" t="20000" b="12222"/>
          <a:stretch>
            <a:fillRect/>
          </a:stretch>
        </p:blipFill>
        <p:spPr bwMode="auto">
          <a:xfrm>
            <a:off x="3352800" y="1143000"/>
            <a:ext cx="2610787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accent2"/>
                </a:solidFill>
                <a:latin typeface="Monotype Corsiva" pitchFamily="66" charset="0"/>
              </a:rPr>
              <a:t>Заключительный этап .</a:t>
            </a:r>
            <a:br>
              <a:rPr lang="ru-RU" sz="4000" b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chemeClr val="accent2"/>
                </a:solidFill>
                <a:latin typeface="Monotype Corsiva" pitchFamily="66" charset="0"/>
              </a:rPr>
              <a:t>Инсценировка сказки «Снегурочка»</a:t>
            </a:r>
            <a:endParaRPr lang="ru-RU" sz="4000" dirty="0"/>
          </a:p>
        </p:txBody>
      </p:sp>
      <p:pic>
        <p:nvPicPr>
          <p:cNvPr id="4098" name="Picture 2" descr="C:\Users\Admin\Desktop\Подготовительная 2021\8 марта 2022\20220303_154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3488267" cy="1962150"/>
          </a:xfrm>
          <a:prstGeom prst="rect">
            <a:avLst/>
          </a:prstGeom>
          <a:noFill/>
        </p:spPr>
      </p:pic>
      <p:pic>
        <p:nvPicPr>
          <p:cNvPr id="4099" name="Picture 3" descr="C:\Users\Admin\Desktop\Подготовительная 2021\8 марта 2022\IMG-20220303-WA00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447800"/>
            <a:ext cx="3733800" cy="2209800"/>
          </a:xfrm>
          <a:prstGeom prst="rect">
            <a:avLst/>
          </a:prstGeom>
          <a:noFill/>
        </p:spPr>
      </p:pic>
      <p:pic>
        <p:nvPicPr>
          <p:cNvPr id="4100" name="Picture 4" descr="C:\Users\Admin\Desktop\Подготовительная 2021\8 марта 2022\IMG-20220303-WA0036.jpg"/>
          <p:cNvPicPr>
            <a:picLocks noChangeAspect="1" noChangeArrowheads="1"/>
          </p:cNvPicPr>
          <p:nvPr/>
        </p:nvPicPr>
        <p:blipFill>
          <a:blip r:embed="rId4"/>
          <a:srcRect t="17834" b="21978"/>
          <a:stretch>
            <a:fillRect/>
          </a:stretch>
        </p:blipFill>
        <p:spPr bwMode="auto">
          <a:xfrm>
            <a:off x="838200" y="3600450"/>
            <a:ext cx="7239000" cy="325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2"/>
                </a:solidFill>
                <a:latin typeface="Monotype Corsiva" pitchFamily="66" charset="0"/>
              </a:rPr>
              <a:t>Заключительный этап .</a:t>
            </a:r>
            <a:endParaRPr lang="ru-RU" sz="4000" dirty="0"/>
          </a:p>
        </p:txBody>
      </p:sp>
      <p:pic>
        <p:nvPicPr>
          <p:cNvPr id="6146" name="Picture 2" descr="C:\Users\Admin\Desktop\Подготовительная 2021\8 марта 2022\IMG-20220303-WA0048.jpg"/>
          <p:cNvPicPr>
            <a:picLocks noChangeAspect="1" noChangeArrowheads="1"/>
          </p:cNvPicPr>
          <p:nvPr/>
        </p:nvPicPr>
        <p:blipFill>
          <a:blip r:embed="rId2"/>
          <a:srcRect l="8333" t="17677" r="13333" b="15448"/>
          <a:stretch>
            <a:fillRect/>
          </a:stretch>
        </p:blipFill>
        <p:spPr bwMode="auto">
          <a:xfrm>
            <a:off x="1828800" y="2971800"/>
            <a:ext cx="5562600" cy="35505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14400" y="990600"/>
            <a:ext cx="777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Таким образом, результаты эксперимента подтверждают выдвинутую гипотезу и доказали, что старшие дошкольники, имея опыт изобразительной деятельности, становятся хорошими дизайнерами, а в результате занятий этой деятельностью повышается изобразительное творчество.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живом общении с искусством они учатся создавать и использовать в оформлении одежды и комнат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вместе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педагогами они благоустраивают бытовые </a:t>
            </a:r>
            <a:r>
              <a:rPr lang="ru-RU" sz="160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театральные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интерьеры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  Занимаясь дизайном дети становятся не только исполнителями, но и творцами,  что бесспорно очень важно.</a:t>
            </a:r>
            <a:endParaRPr lang="ru-RU" sz="16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924800" cy="1447800"/>
          </a:xfrm>
        </p:spPr>
        <p:txBody>
          <a:bodyPr/>
          <a:lstStyle/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Детский дизайн направлен на раскрытие личности ребенка, его индивидуальности, развитие его творческого потенциала, свободного, без нажима со стороны взрослого, основанного на самовыражении ребенка, его саморазвитии, на сотрудничестве и сотворчестве, с использованием только гуманных методов и приемов, без запретов и категоричных обращений .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1905000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457200" algn="l"/>
              </a:tabLs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 познавательных, конструктивных, творческих, художественных  способностей посредством обучения детей элементам дизайна через русское народное творчество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2971800"/>
            <a:ext cx="8382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tabLst>
                <a:tab pos="457200" algn="l"/>
              </a:tabLs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</a:p>
          <a:p>
            <a:pPr marL="342900" lvl="0" indent="-342900" eaLnBrk="0" hangingPunct="0">
              <a:buFont typeface="+mj-lt"/>
              <a:buAutoNum type="arabicPeriod"/>
              <a:tabLst>
                <a:tab pos="457200" algn="l"/>
              </a:tabLst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Способствовать развитию речи, активизации словаря, творческого мышления.</a:t>
            </a:r>
          </a:p>
          <a:p>
            <a:pPr marL="342900" lvl="0" indent="-342900" eaLnBrk="0" hangingPunct="0">
              <a:buFont typeface="+mj-lt"/>
              <a:buAutoNum type="arabicPeriod"/>
              <a:tabLst>
                <a:tab pos="457200" algn="l"/>
              </a:tabLst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Приобщать детей к миру дизайна, как одному из видов искусства;</a:t>
            </a:r>
          </a:p>
          <a:p>
            <a:pPr marL="342900" lvl="0" indent="-342900" eaLnBrk="0" hangingPunct="0">
              <a:buFont typeface="+mj-lt"/>
              <a:buAutoNum type="arabicPeriod"/>
              <a:tabLst>
                <a:tab pos="457200" algn="l"/>
              </a:tabLst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Учить детей ставить цель, планировать работу, подбирать соответствующие замыслу материалы, инструменты;</a:t>
            </a:r>
          </a:p>
          <a:p>
            <a:pPr marL="342900" lvl="0" indent="-342900" eaLnBrk="0" hangingPunct="0">
              <a:buFont typeface="+mj-lt"/>
              <a:buAutoNum type="arabicPeriod"/>
              <a:tabLst>
                <a:tab pos="457200" algn="l"/>
              </a:tabLst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воображение детей, поддерживая проявления их фантазии, смелости в изложении собственных замыслов; </a:t>
            </a:r>
          </a:p>
          <a:p>
            <a:pPr marL="342900" lvl="0" indent="-342900" eaLnBrk="0" hangingPunct="0">
              <a:buFont typeface="+mj-lt"/>
              <a:buAutoNum type="arabicPeriod"/>
              <a:tabLst>
                <a:tab pos="457200" algn="l"/>
              </a:tabLst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Воспитание трудолюбия, аккуратности, желание доводить начатое дело до конца; </a:t>
            </a:r>
          </a:p>
          <a:p>
            <a:pPr marL="342900" lvl="0" indent="-342900" eaLnBrk="0" hangingPunct="0">
              <a:buFont typeface="+mj-lt"/>
              <a:buAutoNum type="arabicPeriod"/>
              <a:tabLst>
                <a:tab pos="457200" algn="l"/>
              </a:tabLst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Организовать сотрудничество с родителями. Оказать поддержку и содействие семьям в воспитании у дошкольников интереса к художественной литературе;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проекта.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Творческий, информационный.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Продолжительность</a:t>
            </a:r>
            <a:r>
              <a:rPr lang="ru-RU" sz="1800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Краткосрочный.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проекта.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подготовительной. группы., воспитатели,  </a:t>
            </a:r>
            <a:br>
              <a:rPr lang="ru-RU" sz="1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музыкальный руководитель, преподаватель ИЗО,  родители.</a:t>
            </a:r>
            <a:endParaRPr lang="ru-RU" sz="1800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229600" cy="4525963"/>
          </a:xfrm>
        </p:spPr>
        <p:txBody>
          <a:bodyPr/>
          <a:lstStyle/>
          <a:p>
            <a:pPr algn="ctr"/>
            <a:r>
              <a:rPr lang="ru-RU" sz="1800" b="1" i="1" dirty="0" smtClean="0">
                <a:solidFill>
                  <a:srgbClr val="C00000"/>
                </a:solidFill>
              </a:rPr>
              <a:t>Этапы работы над проектом</a:t>
            </a:r>
            <a:endParaRPr lang="ru-RU" sz="1800" dirty="0" smtClean="0"/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подготовка к проектной деятельности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 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Мотивировать детей для активного участия в данном виде деятельности. 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Подобрать методическую и художественную литературу, а так же иллюстративный материал. Продолжать знакомство с видами дизайна.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Подобрать материалы, игрушки, атрибуты для театральной деятельности.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Информирование родителей о предстоящей деятельности.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Предварительная работа: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Подбор наглядного материала и художественной литературы.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 с детьми русских народных сказок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Просмотр мультфильмов.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333564" y="4156145"/>
            <a:ext cx="2467555" cy="239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lisyonok.ucoz.ru.1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244" y="0"/>
            <a:ext cx="1506279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28600"/>
            <a:ext cx="7010400" cy="4525963"/>
          </a:xfrm>
        </p:spPr>
        <p:txBody>
          <a:bodyPr/>
          <a:lstStyle/>
          <a:p>
            <a:pPr marL="0" lvl="0" indent="0">
              <a:spcBef>
                <a:spcPct val="0"/>
              </a:spcBef>
              <a:buSzTx/>
              <a:buNone/>
              <a:tabLst>
                <a:tab pos="1000125" algn="l"/>
              </a:tabLst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 Основной этап:</a:t>
            </a:r>
          </a:p>
          <a:p>
            <a:pPr marL="0" lvl="0" indent="0" eaLnBrk="0" hangingPunct="0">
              <a:spcBef>
                <a:spcPct val="0"/>
              </a:spcBef>
              <a:buSzTx/>
              <a:buNone/>
              <a:tabLst>
                <a:tab pos="1000125" algn="l"/>
              </a:tabLst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с родителями:</a:t>
            </a:r>
          </a:p>
          <a:p>
            <a:pPr marL="457200" lvl="1" indent="0" eaLnBrk="0" hangingPunct="0">
              <a:spcBef>
                <a:spcPct val="0"/>
              </a:spcBef>
              <a:buFont typeface="Wingdings" pitchFamily="2" charset="2"/>
              <a:buChar char="Ø"/>
              <a:tabLst>
                <a:tab pos="1000125" algn="l"/>
              </a:tabLst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Консультация для родителей по ознакомлению с разными видами направлений дизайна.</a:t>
            </a:r>
          </a:p>
          <a:p>
            <a:pPr marL="457200" lvl="1" indent="0" eaLnBrk="0" hangingPunct="0">
              <a:spcBef>
                <a:spcPct val="0"/>
              </a:spcBef>
              <a:buNone/>
              <a:tabLst>
                <a:tab pos="1000125" algn="l"/>
              </a:tabLst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с детьми:</a:t>
            </a:r>
          </a:p>
          <a:p>
            <a:pPr lvl="0" eaLnBrk="0" hangingPunct="0">
              <a:buFont typeface="Wingdings" pitchFamily="2" charset="2"/>
              <a:buChar char="v"/>
              <a:tabLst>
                <a:tab pos="1000125" algn="l"/>
              </a:tabLst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 сказок  Обратить внимание на характер персонажей. Беседа. Разыгрывание отдельных диалогов главных персонажей из сказки. Игры-превращения.</a:t>
            </a:r>
          </a:p>
          <a:p>
            <a:pPr lvl="0" eaLnBrk="0" hangingPunct="0">
              <a:buFont typeface="Wingdings" pitchFamily="2" charset="2"/>
              <a:buChar char="v"/>
              <a:tabLst>
                <a:tab pos="1000125" algn="l"/>
              </a:tabLst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Подготовить детей к умению рисовать по творческому замыслу, отображая свои впечатления от сказки.</a:t>
            </a:r>
          </a:p>
          <a:p>
            <a:pPr lvl="0" eaLnBrk="0" hangingPunct="0">
              <a:buFont typeface="Wingdings" pitchFamily="2" charset="2"/>
              <a:buChar char="v"/>
              <a:tabLst>
                <a:tab pos="1000125" algn="l"/>
              </a:tabLst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 на развитие воображения, фантазии. Закрепление знания детьми текста сказки. Упражнение на развитие мимики, жестов, различных чувств.</a:t>
            </a:r>
            <a:endParaRPr lang="ru-RU" sz="16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ct val="0"/>
              </a:spcBef>
              <a:buSzTx/>
              <a:buFont typeface="Wingdings" pitchFamily="2" charset="2"/>
              <a:buChar char="v"/>
              <a:tabLst>
                <a:tab pos="1000125" algn="l"/>
              </a:tabLst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образовательной деятельности с использованием элементов дизайна.</a:t>
            </a:r>
          </a:p>
          <a:p>
            <a:pPr marL="0" lvl="0" indent="0" eaLnBrk="0" hangingPunct="0">
              <a:spcBef>
                <a:spcPct val="0"/>
              </a:spcBef>
              <a:buSzTx/>
              <a:buFont typeface="Wingdings" pitchFamily="2" charset="2"/>
              <a:buChar char="v"/>
              <a:tabLst>
                <a:tab pos="1000125" algn="l"/>
              </a:tabLst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Изготовление атрибутов, билетов, афиши к спектаклю.</a:t>
            </a:r>
          </a:p>
          <a:p>
            <a:pPr marL="0" lvl="0" indent="0" eaLnBrk="0" hangingPunct="0">
              <a:spcBef>
                <a:spcPct val="0"/>
              </a:spcBef>
              <a:buSzTx/>
              <a:buFont typeface="Wingdings" pitchFamily="2" charset="2"/>
              <a:buChar char="v"/>
              <a:tabLst>
                <a:tab pos="1000125" algn="l"/>
              </a:tabLst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Обогащение педагогического процесса;</a:t>
            </a:r>
          </a:p>
          <a:p>
            <a:pPr marL="0" lvl="0" indent="0" eaLnBrk="0" hangingPunct="0">
              <a:spcBef>
                <a:spcPct val="0"/>
              </a:spcBef>
              <a:buSzTx/>
              <a:buNone/>
              <a:tabLst>
                <a:tab pos="1000125" algn="l"/>
              </a:tabLst>
            </a:pPr>
            <a:endParaRPr lang="ru-RU" sz="16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ct val="0"/>
              </a:spcBef>
              <a:buSzTx/>
              <a:buFont typeface="Wingdings" pitchFamily="2" charset="2"/>
              <a:buChar char="v"/>
              <a:tabLst>
                <a:tab pos="1000125" algn="l"/>
              </a:tabLst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ct val="0"/>
              </a:spcBef>
              <a:buSzTx/>
              <a:buNone/>
              <a:tabLst>
                <a:tab pos="1000125" algn="l"/>
              </a:tabLst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ct val="0"/>
              </a:spcBef>
              <a:buSzTx/>
              <a:buFont typeface="Wingdings" pitchFamily="2" charset="2"/>
              <a:buChar char="v"/>
              <a:tabLst>
                <a:tab pos="1000125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3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Завершающий этап:</a:t>
            </a:r>
          </a:p>
          <a:p>
            <a:pPr marL="0" lvl="0" indent="0" eaLnBrk="0" hangingPunct="0">
              <a:spcBef>
                <a:spcPct val="0"/>
              </a:spcBef>
              <a:buSzTx/>
              <a:buNone/>
              <a:tabLst>
                <a:tab pos="1000125" algn="l"/>
              </a:tabLst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выставки детских работ по дизайнерской деятельности.</a:t>
            </a:r>
          </a:p>
          <a:p>
            <a:pPr marL="0" lvl="0" indent="0" eaLnBrk="0" hangingPunct="0">
              <a:spcBef>
                <a:spcPct val="0"/>
              </a:spcBef>
              <a:buSzTx/>
              <a:buNone/>
              <a:tabLst>
                <a:tab pos="1000125" algn="l"/>
              </a:tabLst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 спектакля «Снегурочка»</a:t>
            </a:r>
            <a:endParaRPr lang="ru-RU" sz="16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mtdata.ru/u25/photo2356/20531191599-0/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4038600"/>
            <a:ext cx="25908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620000" cy="99060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2"/>
                </a:solidFill>
                <a:latin typeface="Monotype Corsiva" pitchFamily="66" charset="0"/>
              </a:rPr>
              <a:t>Подготовительный этап.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838200"/>
            <a:ext cx="7924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Домашнее чтение сказок.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indent="-228600" eaLnBrk="0" hangingPunct="0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.Просмотр мультфильмов по сказкам .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indent="-228600" eaLnBrk="0" hangingPunct="0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Продолжать знакомство с видами дизайна.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indent="-228600" eaLnBrk="0" hangingPunct="0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Пополнение книгами Русские народные сказки книжного уголка.</a:t>
            </a:r>
          </a:p>
          <a:p>
            <a:pPr marL="228600" lvl="0" indent="-228600" eaLnBrk="0" hangingPunct="0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Выбор сказки для театрализации.</a:t>
            </a:r>
          </a:p>
        </p:txBody>
      </p:sp>
      <p:sp>
        <p:nvSpPr>
          <p:cNvPr id="1026" name="AutoShape 2" descr="https://main-cdn.sbermegamarket.ru/big2/hlr-system/1725198414/100024293088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main-cdn.sbermegamarket.ru/big2/hlr-system/1725198414/100024293088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main-cdn.sbermegamarket.ru/big2/hlr-system/1725198414/100024293088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main-cdn.sbermegamarket.ru/big2/hlr-system/1725198414/100024293088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cdn1.ozone.ru/multimedia/102190494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s://avatars.mds.yandex.net/get-mpic/4866352/img_id1619344468059702732.jpeg/14h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838200"/>
            <a:ext cx="1785486" cy="2323578"/>
          </a:xfrm>
          <a:prstGeom prst="rect">
            <a:avLst/>
          </a:prstGeom>
          <a:noFill/>
        </p:spPr>
      </p:pic>
      <p:sp>
        <p:nvSpPr>
          <p:cNvPr id="1042" name="AutoShape 18" descr="https://cdn1.ozone.ru/s3/multimedia-t/600821407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AutoShape 20" descr="https://cdn1.ozone.ru/s3/multimedia-t/600821407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6" name="Picture 22" descr="http://900igr.net/up/datai/90006/0008-011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962400"/>
            <a:ext cx="3384176" cy="2465614"/>
          </a:xfrm>
          <a:prstGeom prst="rect">
            <a:avLst/>
          </a:prstGeom>
          <a:noFill/>
        </p:spPr>
      </p:pic>
      <p:pic>
        <p:nvPicPr>
          <p:cNvPr id="1027" name="Picture 3" descr="C:\Users\Admin\Desktop\Подготовительная 2021\фото\20211126_110145.jpg"/>
          <p:cNvPicPr>
            <a:picLocks noChangeAspect="1" noChangeArrowheads="1"/>
          </p:cNvPicPr>
          <p:nvPr/>
        </p:nvPicPr>
        <p:blipFill>
          <a:blip r:embed="rId4" cstate="print"/>
          <a:srcRect t="24096" r="6024" b="27711"/>
          <a:stretch>
            <a:fillRect/>
          </a:stretch>
        </p:blipFill>
        <p:spPr bwMode="auto">
          <a:xfrm>
            <a:off x="838200" y="2362200"/>
            <a:ext cx="4953000" cy="1905000"/>
          </a:xfrm>
          <a:prstGeom prst="rect">
            <a:avLst/>
          </a:prstGeom>
          <a:noFill/>
        </p:spPr>
      </p:pic>
      <p:pic>
        <p:nvPicPr>
          <p:cNvPr id="7170" name="Picture 2" descr="C:\Users\Admin\Desktop\Подготовительная 2021\8 марта 2022\IMG-20220303-WA00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4514850"/>
            <a:ext cx="2590800" cy="194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715962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accent2"/>
                </a:solidFill>
                <a:latin typeface="Monotype Corsiva" pitchFamily="66" charset="0"/>
              </a:rPr>
              <a:t>Дизайн в театрализации.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3000" y="762000"/>
            <a:ext cx="70151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Декоративно-пространственный дизайн </a:t>
            </a:r>
            <a:endParaRPr lang="ru-RU" sz="28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3075" name="Picture 3" descr="C:\Users\Admin\Desktop\IMG-20220228-WA0021.jpg"/>
          <p:cNvPicPr>
            <a:picLocks noChangeAspect="1" noChangeArrowheads="1"/>
          </p:cNvPicPr>
          <p:nvPr/>
        </p:nvPicPr>
        <p:blipFill>
          <a:blip r:embed="rId2"/>
          <a:srcRect t="21111" b="28889"/>
          <a:stretch>
            <a:fillRect/>
          </a:stretch>
        </p:blipFill>
        <p:spPr bwMode="auto">
          <a:xfrm>
            <a:off x="5791200" y="1828800"/>
            <a:ext cx="3086100" cy="2057400"/>
          </a:xfrm>
          <a:prstGeom prst="rect">
            <a:avLst/>
          </a:prstGeom>
          <a:noFill/>
        </p:spPr>
      </p:pic>
      <p:pic>
        <p:nvPicPr>
          <p:cNvPr id="3076" name="Picture 4" descr="C:\Users\Admin\Desktop\IMG-20220228-WA0037.jpg"/>
          <p:cNvPicPr>
            <a:picLocks noChangeAspect="1" noChangeArrowheads="1"/>
          </p:cNvPicPr>
          <p:nvPr/>
        </p:nvPicPr>
        <p:blipFill>
          <a:blip r:embed="rId3" cstate="print"/>
          <a:srcRect t="3333" r="7037" b="26667"/>
          <a:stretch>
            <a:fillRect/>
          </a:stretch>
        </p:blipFill>
        <p:spPr bwMode="auto">
          <a:xfrm>
            <a:off x="6400800" y="4191000"/>
            <a:ext cx="2201031" cy="2209800"/>
          </a:xfrm>
          <a:prstGeom prst="rect">
            <a:avLst/>
          </a:prstGeom>
          <a:noFill/>
        </p:spPr>
      </p:pic>
      <p:pic>
        <p:nvPicPr>
          <p:cNvPr id="5122" name="Picture 2" descr="C:\Users\Admin\Desktop\Подготовительная 2021\8 марта 2022\20220303_154630.jpg"/>
          <p:cNvPicPr>
            <a:picLocks noChangeAspect="1" noChangeArrowheads="1"/>
          </p:cNvPicPr>
          <p:nvPr/>
        </p:nvPicPr>
        <p:blipFill>
          <a:blip r:embed="rId4" cstate="print"/>
          <a:srcRect l="59166" r="19167" b="69259"/>
          <a:stretch>
            <a:fillRect/>
          </a:stretch>
        </p:blipFill>
        <p:spPr bwMode="auto">
          <a:xfrm>
            <a:off x="2667000" y="1676400"/>
            <a:ext cx="3031475" cy="2419350"/>
          </a:xfrm>
          <a:prstGeom prst="rect">
            <a:avLst/>
          </a:prstGeom>
          <a:noFill/>
        </p:spPr>
      </p:pic>
      <p:pic>
        <p:nvPicPr>
          <p:cNvPr id="5123" name="Picture 3" descr="C:\Users\Admin\Desktop\Подготовительная 2021\8 марта 2022\IMG-20220303-WA008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4343400"/>
            <a:ext cx="3757390" cy="2108835"/>
          </a:xfrm>
          <a:prstGeom prst="rect">
            <a:avLst/>
          </a:prstGeom>
          <a:noFill/>
        </p:spPr>
      </p:pic>
      <p:pic>
        <p:nvPicPr>
          <p:cNvPr id="1026" name="Picture 2" descr="C:\Users\Admin\Desktop\IMG-20220310-WA00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371600"/>
            <a:ext cx="21717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2"/>
                </a:solidFill>
                <a:latin typeface="Monotype Corsiva" pitchFamily="66" charset="0"/>
              </a:rPr>
              <a:t>Взаимосвязь с преподавателем  по ИЗО</a:t>
            </a:r>
            <a:endParaRPr lang="ru-RU" sz="4000" dirty="0"/>
          </a:p>
        </p:txBody>
      </p:sp>
      <p:pic>
        <p:nvPicPr>
          <p:cNvPr id="2050" name="Picture 2" descr="C:\Users\Admin\Desktop\IMG-20220228-WA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1066800"/>
            <a:ext cx="2114550" cy="2819400"/>
          </a:xfrm>
          <a:prstGeom prst="rect">
            <a:avLst/>
          </a:prstGeom>
          <a:noFill/>
        </p:spPr>
      </p:pic>
      <p:pic>
        <p:nvPicPr>
          <p:cNvPr id="2051" name="Picture 3" descr="C:\Users\Admin\Desktop\IMG-20220228-WA0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1143000"/>
            <a:ext cx="2171700" cy="2895600"/>
          </a:xfrm>
          <a:prstGeom prst="rect">
            <a:avLst/>
          </a:prstGeom>
          <a:noFill/>
        </p:spPr>
      </p:pic>
      <p:pic>
        <p:nvPicPr>
          <p:cNvPr id="2052" name="Picture 4" descr="C:\Users\Admin\Desktop\IMG-20220228-WA00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143000"/>
            <a:ext cx="2057400" cy="2743200"/>
          </a:xfrm>
          <a:prstGeom prst="rect">
            <a:avLst/>
          </a:prstGeom>
          <a:noFill/>
        </p:spPr>
      </p:pic>
      <p:pic>
        <p:nvPicPr>
          <p:cNvPr id="8194" name="Picture 2" descr="C:\Users\Admin\Desktop\Подготовительная 2021\8 марта 2022\IMG-20220303-WA008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4078129"/>
            <a:ext cx="4953000" cy="2779871"/>
          </a:xfrm>
          <a:prstGeom prst="rect">
            <a:avLst/>
          </a:prstGeom>
          <a:noFill/>
        </p:spPr>
      </p:pic>
      <p:pic>
        <p:nvPicPr>
          <p:cNvPr id="3074" name="Picture 2" descr="C:\Users\Admin\Desktop\IMG-20220310-WA00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191000"/>
            <a:ext cx="1905000" cy="25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Monotype Corsiva" pitchFamily="66" charset="0"/>
              </a:rPr>
              <a:t>Изготовление афиши</a:t>
            </a: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sz="4000" dirty="0"/>
          </a:p>
        </p:txBody>
      </p:sp>
      <p:pic>
        <p:nvPicPr>
          <p:cNvPr id="1026" name="Picture 2" descr="C:\Users\Admin\Desktop\IMG-20220228-WA0018.jpg"/>
          <p:cNvPicPr>
            <a:picLocks noChangeAspect="1" noChangeArrowheads="1"/>
          </p:cNvPicPr>
          <p:nvPr/>
        </p:nvPicPr>
        <p:blipFill>
          <a:blip r:embed="rId3"/>
          <a:srcRect t="10811" b="29730"/>
          <a:stretch>
            <a:fillRect/>
          </a:stretch>
        </p:blipFill>
        <p:spPr bwMode="auto">
          <a:xfrm>
            <a:off x="2743200" y="838200"/>
            <a:ext cx="2743200" cy="2174789"/>
          </a:xfrm>
          <a:prstGeom prst="rect">
            <a:avLst/>
          </a:prstGeom>
          <a:noFill/>
        </p:spPr>
      </p:pic>
      <p:pic>
        <p:nvPicPr>
          <p:cNvPr id="1028" name="Picture 4" descr="C:\Users\Admin\Desktop\IMG-20220228-WA0031.jpg"/>
          <p:cNvPicPr>
            <a:picLocks noChangeAspect="1" noChangeArrowheads="1"/>
          </p:cNvPicPr>
          <p:nvPr/>
        </p:nvPicPr>
        <p:blipFill>
          <a:blip r:embed="rId4"/>
          <a:srcRect t="4444" r="14444" b="23333"/>
          <a:stretch>
            <a:fillRect/>
          </a:stretch>
        </p:blipFill>
        <p:spPr bwMode="auto">
          <a:xfrm>
            <a:off x="6019800" y="3505200"/>
            <a:ext cx="2775732" cy="3124200"/>
          </a:xfrm>
          <a:prstGeom prst="rect">
            <a:avLst/>
          </a:prstGeom>
          <a:noFill/>
        </p:spPr>
      </p:pic>
      <p:pic>
        <p:nvPicPr>
          <p:cNvPr id="1029" name="Picture 5" descr="C:\Users\Admin\Desktop\IMG-20220228-WA0034.jpg"/>
          <p:cNvPicPr>
            <a:picLocks noChangeAspect="1" noChangeArrowheads="1"/>
          </p:cNvPicPr>
          <p:nvPr/>
        </p:nvPicPr>
        <p:blipFill>
          <a:blip r:embed="rId5"/>
          <a:srcRect t="4444" b="24444"/>
          <a:stretch>
            <a:fillRect/>
          </a:stretch>
        </p:blipFill>
        <p:spPr bwMode="auto">
          <a:xfrm>
            <a:off x="381000" y="3657600"/>
            <a:ext cx="3068836" cy="2909711"/>
          </a:xfrm>
          <a:prstGeom prst="rect">
            <a:avLst/>
          </a:prstGeom>
          <a:noFill/>
        </p:spPr>
      </p:pic>
      <p:pic>
        <p:nvPicPr>
          <p:cNvPr id="3" name="Picture 2" descr="C:\Users\Admin\Desktop\Дизайн 2022\IMG-20220228-WA0019.jpg"/>
          <p:cNvPicPr>
            <a:picLocks noChangeAspect="1" noChangeArrowheads="1"/>
          </p:cNvPicPr>
          <p:nvPr/>
        </p:nvPicPr>
        <p:blipFill>
          <a:blip r:embed="rId6"/>
          <a:srcRect t="17778" r="4074" b="31111"/>
          <a:stretch>
            <a:fillRect/>
          </a:stretch>
        </p:blipFill>
        <p:spPr bwMode="auto">
          <a:xfrm>
            <a:off x="5715000" y="1066800"/>
            <a:ext cx="3110533" cy="2209800"/>
          </a:xfrm>
          <a:prstGeom prst="rect">
            <a:avLst/>
          </a:prstGeom>
          <a:noFill/>
        </p:spPr>
      </p:pic>
      <p:pic>
        <p:nvPicPr>
          <p:cNvPr id="7" name="Picture 2" descr="C:\Users\Admin\Desktop\IMG-20220228-WA0033.jpg"/>
          <p:cNvPicPr>
            <a:picLocks noChangeAspect="1" noChangeArrowheads="1"/>
          </p:cNvPicPr>
          <p:nvPr/>
        </p:nvPicPr>
        <p:blipFill>
          <a:blip r:embed="rId7"/>
          <a:srcRect l="10000" t="4444" b="7778"/>
          <a:stretch>
            <a:fillRect/>
          </a:stretch>
        </p:blipFill>
        <p:spPr bwMode="auto">
          <a:xfrm>
            <a:off x="3886200" y="3810000"/>
            <a:ext cx="1981200" cy="2576376"/>
          </a:xfrm>
          <a:prstGeom prst="rect">
            <a:avLst/>
          </a:prstGeom>
          <a:noFill/>
        </p:spPr>
      </p:pic>
      <p:pic>
        <p:nvPicPr>
          <p:cNvPr id="2050" name="Picture 2" descr="C:\Users\Admin\Desktop\20220310_073044.jpg"/>
          <p:cNvPicPr>
            <a:picLocks noChangeAspect="1" noChangeArrowheads="1"/>
          </p:cNvPicPr>
          <p:nvPr/>
        </p:nvPicPr>
        <p:blipFill>
          <a:blip r:embed="rId8" cstate="print"/>
          <a:srcRect t="5479" r="4110" b="5023"/>
          <a:stretch>
            <a:fillRect/>
          </a:stretch>
        </p:blipFill>
        <p:spPr bwMode="auto">
          <a:xfrm>
            <a:off x="228600" y="1066800"/>
            <a:ext cx="2209800" cy="1927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Monotype Corsiva" pitchFamily="66" charset="0"/>
              </a:rPr>
              <a:t>Изготовление  приглашений</a:t>
            </a: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sz="4000" dirty="0"/>
          </a:p>
        </p:txBody>
      </p:sp>
      <p:pic>
        <p:nvPicPr>
          <p:cNvPr id="2050" name="Picture 2" descr="C:\Users\Admin\Desktop\Подготовительная 2021\8 марта 2022\20220301_143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3400"/>
            <a:ext cx="2457450" cy="3276600"/>
          </a:xfrm>
          <a:prstGeom prst="rect">
            <a:avLst/>
          </a:prstGeom>
          <a:noFill/>
        </p:spPr>
      </p:pic>
      <p:pic>
        <p:nvPicPr>
          <p:cNvPr id="2051" name="Picture 3" descr="C:\Users\Admin\Desktop\Подготовительная 2021\8 марта 2022\20220301_143241.jpg"/>
          <p:cNvPicPr>
            <a:picLocks noChangeAspect="1" noChangeArrowheads="1"/>
          </p:cNvPicPr>
          <p:nvPr/>
        </p:nvPicPr>
        <p:blipFill>
          <a:blip r:embed="rId3" cstate="print"/>
          <a:srcRect r="5556"/>
          <a:stretch>
            <a:fillRect/>
          </a:stretch>
        </p:blipFill>
        <p:spPr bwMode="auto">
          <a:xfrm>
            <a:off x="6629400" y="533400"/>
            <a:ext cx="2133600" cy="3012141"/>
          </a:xfrm>
          <a:prstGeom prst="rect">
            <a:avLst/>
          </a:prstGeom>
          <a:noFill/>
        </p:spPr>
      </p:pic>
      <p:pic>
        <p:nvPicPr>
          <p:cNvPr id="2052" name="Picture 4" descr="C:\Users\Admin\Desktop\Подготовительная 2021\8 марта 2022\20220301_152808.jpg"/>
          <p:cNvPicPr>
            <a:picLocks noChangeAspect="1" noChangeArrowheads="1"/>
          </p:cNvPicPr>
          <p:nvPr/>
        </p:nvPicPr>
        <p:blipFill>
          <a:blip r:embed="rId4" cstate="print"/>
          <a:srcRect l="6250" t="18333" r="5000" b="11667"/>
          <a:stretch>
            <a:fillRect/>
          </a:stretch>
        </p:blipFill>
        <p:spPr bwMode="auto">
          <a:xfrm>
            <a:off x="2438400" y="3598572"/>
            <a:ext cx="4994728" cy="2954628"/>
          </a:xfrm>
          <a:prstGeom prst="rect">
            <a:avLst/>
          </a:prstGeom>
          <a:noFill/>
        </p:spPr>
      </p:pic>
      <p:pic>
        <p:nvPicPr>
          <p:cNvPr id="2053" name="Picture 5" descr="C:\Users\Admin\Desktop\Подготовительная 2021\8 марта 2022\IMG-20220228-WA00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762000"/>
            <a:ext cx="211455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99"/>
      </a:hlink>
      <a:folHlink>
        <a:srgbClr val="99CC00"/>
      </a:folHlink>
    </a:clrScheme>
    <a:fontScheme name="Оформление по умолчанию">
      <a:majorFont>
        <a:latin typeface="Majest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66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</TotalTime>
  <Words>403</Words>
  <Application>Microsoft PowerPoint</Application>
  <PresentationFormat>Экран (4:3)</PresentationFormat>
  <Paragraphs>66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Слайд 1</vt:lpstr>
      <vt:lpstr> Детский дизайн направлен на раскрытие личности ребенка, его индивидуальности, развитие его творческого потенциала, свободного, без нажима со стороны взрослого, основанного на самовыражении ребенка, его саморазвитии, на сотрудничестве и сотворчестве, с использованием только гуманных методов и приемов, без запретов и категоричных обращений .</vt:lpstr>
      <vt:lpstr>Тип проекта. Творческий, информационный. Продолжительность. Краткосрочный. Участники проекта. Дети подготовительной. группы., воспитатели,   музыкальный руководитель, преподаватель ИЗО,  родители.</vt:lpstr>
      <vt:lpstr>Слайд 4</vt:lpstr>
      <vt:lpstr>Подготовительный этап.</vt:lpstr>
      <vt:lpstr>Дизайн в театрализации.</vt:lpstr>
      <vt:lpstr>Взаимосвязь с преподавателем  по ИЗО</vt:lpstr>
      <vt:lpstr>Изготовление афиши </vt:lpstr>
      <vt:lpstr>Изготовление  приглашений </vt:lpstr>
      <vt:lpstr> Дизайн в театрализации. Дизайн одежды .</vt:lpstr>
      <vt:lpstr>Оформление лестничного пролета </vt:lpstr>
      <vt:lpstr>Заключительный этап . Инсценировка сказки «Снегурочка»</vt:lpstr>
      <vt:lpstr>Заключительный этап 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49</cp:revision>
  <cp:lastPrinted>1601-01-01T00:00:00Z</cp:lastPrinted>
  <dcterms:created xsi:type="dcterms:W3CDTF">1601-01-01T00:00:00Z</dcterms:created>
  <dcterms:modified xsi:type="dcterms:W3CDTF">2022-03-13T13:13:08Z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