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8" r:id="rId4"/>
    <p:sldId id="286" r:id="rId5"/>
    <p:sldId id="279" r:id="rId6"/>
    <p:sldId id="291" r:id="rId7"/>
    <p:sldId id="262" r:id="rId8"/>
    <p:sldId id="292" r:id="rId9"/>
    <p:sldId id="288" r:id="rId10"/>
    <p:sldId id="293" r:id="rId11"/>
    <p:sldId id="290" r:id="rId12"/>
    <p:sldId id="294" r:id="rId13"/>
    <p:sldId id="335" r:id="rId14"/>
    <p:sldId id="336" r:id="rId15"/>
    <p:sldId id="332" r:id="rId16"/>
    <p:sldId id="331" r:id="rId17"/>
    <p:sldId id="278" r:id="rId18"/>
    <p:sldId id="280" r:id="rId19"/>
    <p:sldId id="270" r:id="rId20"/>
    <p:sldId id="281" r:id="rId21"/>
    <p:sldId id="269" r:id="rId22"/>
    <p:sldId id="282" r:id="rId23"/>
    <p:sldId id="268" r:id="rId24"/>
    <p:sldId id="283" r:id="rId25"/>
    <p:sldId id="266" r:id="rId26"/>
    <p:sldId id="284" r:id="rId27"/>
    <p:sldId id="265" r:id="rId28"/>
    <p:sldId id="285" r:id="rId29"/>
    <p:sldId id="264" r:id="rId30"/>
    <p:sldId id="295" r:id="rId31"/>
    <p:sldId id="263" r:id="rId32"/>
    <p:sldId id="296" r:id="rId33"/>
    <p:sldId id="260" r:id="rId34"/>
    <p:sldId id="318" r:id="rId35"/>
    <p:sldId id="297" r:id="rId36"/>
    <p:sldId id="317" r:id="rId37"/>
    <p:sldId id="334" r:id="rId38"/>
    <p:sldId id="333" r:id="rId39"/>
    <p:sldId id="298" r:id="rId40"/>
    <p:sldId id="319" r:id="rId41"/>
    <p:sldId id="299" r:id="rId42"/>
    <p:sldId id="320" r:id="rId43"/>
    <p:sldId id="302" r:id="rId44"/>
    <p:sldId id="323" r:id="rId45"/>
    <p:sldId id="300" r:id="rId46"/>
    <p:sldId id="321" r:id="rId47"/>
    <p:sldId id="301" r:id="rId48"/>
    <p:sldId id="322" r:id="rId49"/>
    <p:sldId id="337" r:id="rId50"/>
    <p:sldId id="338" r:id="rId51"/>
    <p:sldId id="305" r:id="rId52"/>
    <p:sldId id="325" r:id="rId53"/>
    <p:sldId id="306" r:id="rId54"/>
    <p:sldId id="326" r:id="rId55"/>
    <p:sldId id="307" r:id="rId56"/>
    <p:sldId id="327" r:id="rId57"/>
    <p:sldId id="339" r:id="rId58"/>
    <p:sldId id="340" r:id="rId59"/>
    <p:sldId id="308" r:id="rId60"/>
    <p:sldId id="328" r:id="rId61"/>
    <p:sldId id="309" r:id="rId62"/>
    <p:sldId id="330" r:id="rId63"/>
    <p:sldId id="329" r:id="rId6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1C6EE-BB2C-4BF7-8920-D43227C6A637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57821-4C6B-41A4-8C9C-4D1295ED2D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1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95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Ноутбук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8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Программа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22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Программист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63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Редактор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357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Администратор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60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1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72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27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6 раз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23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 раза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4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67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50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62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4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мониторе</a:t>
            </a:r>
          </a:p>
          <a:p>
            <a:r>
              <a:rPr lang="ru-RU" dirty="0"/>
              <a:t>На дисководе</a:t>
            </a:r>
          </a:p>
          <a:p>
            <a:r>
              <a:rPr lang="ru-RU" dirty="0"/>
              <a:t>В системном блоке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0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мониторе</a:t>
            </a:r>
          </a:p>
          <a:p>
            <a:r>
              <a:rPr lang="ru-RU" dirty="0"/>
              <a:t>На дисководе</a:t>
            </a:r>
          </a:p>
          <a:p>
            <a:r>
              <a:rPr lang="ru-RU" dirty="0"/>
              <a:t>В системном блоке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7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2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8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11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88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Логика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57821-4C6B-41A4-8C9C-4D1295ED2DC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3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A9579-9211-4534-ABB8-323250B6A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9B1D83-708D-4DBC-A33A-8CF43AADD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8ACCB-2849-488B-AD55-E1DB5C72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364-7D4B-4A2C-AA11-701D98E369C8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AE088-6018-47B6-A3EC-B8A84F07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4F5E33-15E9-4A9B-80D4-67358D14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31C8-6EF1-4F66-A70E-55344D76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8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64112-9EA0-491E-98E6-0BB16D65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667898-BA2A-4316-92F2-1CF683F55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74240D-2465-4734-91A8-FBE1886D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364-7D4B-4A2C-AA11-701D98E369C8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A0F8C-6D26-4220-BED0-0F1AA945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C65FA6-88EB-475A-BAAE-11754A5F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31C8-6EF1-4F66-A70E-55344D76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0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BB2F9A-5C8D-44D8-958D-152403755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C17056-1677-448F-B32A-E8ECBF0B9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A4459-3577-4509-87AF-99036DCD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364-7D4B-4A2C-AA11-701D98E369C8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25CB7-5180-439F-85BF-C3878994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197FB-E6EE-465D-B843-68BF8708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31C8-6EF1-4F66-A70E-55344D76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3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F3A49-8282-434C-B2EA-A9B68F34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FB443-AC0D-465B-B62E-C678982B9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5469A-007B-4D44-A3F5-177F7EBE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364-7D4B-4A2C-AA11-701D98E369C8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EDAD5C-B7D5-4229-8477-028788CA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357CE5-3402-4870-B360-7C839892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31C8-6EF1-4F66-A70E-55344D76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9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E571A-B779-47EC-B75E-D1726BD0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59DD76-1A60-433F-99A0-0D4D0CEE9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7DE50-1CB6-4C7C-9740-4B74CBBF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364-7D4B-4A2C-AA11-701D98E369C8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610C5-D817-463A-BF1C-C74EBE6E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A4688-39DA-4B2D-AEE3-C0EC825B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31C8-6EF1-4F66-A70E-55344D76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2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E2CA9-DF98-46B6-9429-BD4A1D55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9AC0E-DCEB-4703-BDF9-28F587BE6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3007EF-3720-4F33-A603-BB4FA0800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79DDB-3AD1-4D79-941F-8EBD5A11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364-7D4B-4A2C-AA11-701D98E369C8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AFCD6F-8BEB-409C-BCAA-AF44018C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EFE0D4-69C3-456D-8EE1-E24EC440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31C8-6EF1-4F66-A70E-55344D76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4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09242-5233-4A2F-8BEE-1E1CB0C4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B60ED3-B5D0-4C26-99D4-78AC5EF3D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11F767-86C0-4584-B127-D71A0EED0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0DAEFC-40D8-4F96-AC61-C807EB01B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02CDEF-C4C3-4161-A65D-3618D3B66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13B4B8-DD0A-445B-BC46-9FB6DEC5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364-7D4B-4A2C-AA11-701D98E369C8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6AF71A-9246-493B-A0D9-750B5A12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561B67-CF76-4DE8-9A80-43188F36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31C8-6EF1-4F66-A70E-55344D76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2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DDCED-04D6-407F-992F-DB7AB2A8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ECC198-ADED-45B5-B94A-98E6C622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364-7D4B-4A2C-AA11-701D98E369C8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E4DCE2-C175-4085-8244-7AC1976C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53EABD-8C72-4A11-B6DB-9F08A6A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31C8-6EF1-4F66-A70E-55344D76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7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0B87A4-303D-44DD-B21E-47DE5F5F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364-7D4B-4A2C-AA11-701D98E369C8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8F92ED-583C-48AB-AAA7-03F5BFA6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0AE255-9BD9-491A-9D10-2AB1A572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31C8-6EF1-4F66-A70E-55344D76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9E8B3E-4C23-4D75-97AE-BD402BF6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1B565D-E97D-4DD6-AAA2-393C88AB8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F4BB7D-A13D-424E-A28D-4E69D11A8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EC4BE4-9732-4FB1-86FB-AD43F935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364-7D4B-4A2C-AA11-701D98E369C8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79B071-6D49-4E7E-8570-C8020560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436A4A-8231-492B-9FF1-CC2F61CC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31C8-6EF1-4F66-A70E-55344D76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4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BBA46-0A50-4550-A942-D1CD09C1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59FEA2-BE00-4C10-B14D-09DE1D5C8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19A1DD-4CF2-4BDE-974C-3062D37F3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0F1E29-BD31-4795-9968-03777551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D364-7D4B-4A2C-AA11-701D98E369C8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780D12-6112-411B-92CA-F7BE2227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BBC452-4A5E-477F-8F3A-8E8BAF99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31C8-6EF1-4F66-A70E-55344D76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4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6B569-6B99-4E4C-98CE-7ED705A0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511D10-AC89-42CB-B832-6F89B3A0B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D390B-3AD9-4EC1-8121-41362656F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9D364-7D4B-4A2C-AA11-701D98E369C8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21440-8883-4D7F-82ED-B00D1B08E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955C0-7C21-4150-884E-D30A7D23C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31C8-6EF1-4F66-A70E-55344D760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6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slide" Target="slide2.xml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slide" Target="slide9.xml"/><Relationship Id="rId18" Type="http://schemas.openxmlformats.org/officeDocument/2006/relationships/slide" Target="slide21.xml"/><Relationship Id="rId26" Type="http://schemas.openxmlformats.org/officeDocument/2006/relationships/slide" Target="slide33.xml"/><Relationship Id="rId3" Type="http://schemas.openxmlformats.org/officeDocument/2006/relationships/image" Target="../media/image1.png"/><Relationship Id="rId21" Type="http://schemas.openxmlformats.org/officeDocument/2006/relationships/slide" Target="slide27.xml"/><Relationship Id="rId7" Type="http://schemas.openxmlformats.org/officeDocument/2006/relationships/slide" Target="slide59.xml"/><Relationship Id="rId12" Type="http://schemas.openxmlformats.org/officeDocument/2006/relationships/slide" Target="slide7.xml"/><Relationship Id="rId17" Type="http://schemas.openxmlformats.org/officeDocument/2006/relationships/slide" Target="slide19.xml"/><Relationship Id="rId25" Type="http://schemas.openxmlformats.org/officeDocument/2006/relationships/slide" Target="slide35.xml"/><Relationship Id="rId33" Type="http://schemas.openxmlformats.org/officeDocument/2006/relationships/slide" Target="slide49.xml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openxmlformats.org/officeDocument/2006/relationships/slide" Target="slide23.xml"/><Relationship Id="rId29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11" Type="http://schemas.openxmlformats.org/officeDocument/2006/relationships/slide" Target="slide5.xml"/><Relationship Id="rId24" Type="http://schemas.openxmlformats.org/officeDocument/2006/relationships/slide" Target="slide37.xml"/><Relationship Id="rId32" Type="http://schemas.openxmlformats.org/officeDocument/2006/relationships/slide" Target="slide47.xml"/><Relationship Id="rId5" Type="http://schemas.openxmlformats.org/officeDocument/2006/relationships/slide" Target="slide57.xml"/><Relationship Id="rId15" Type="http://schemas.openxmlformats.org/officeDocument/2006/relationships/slide" Target="slide13.xml"/><Relationship Id="rId23" Type="http://schemas.openxmlformats.org/officeDocument/2006/relationships/slide" Target="slide31.xml"/><Relationship Id="rId28" Type="http://schemas.openxmlformats.org/officeDocument/2006/relationships/slide" Target="slide39.xml"/><Relationship Id="rId10" Type="http://schemas.openxmlformats.org/officeDocument/2006/relationships/slide" Target="slide3.xml"/><Relationship Id="rId19" Type="http://schemas.openxmlformats.org/officeDocument/2006/relationships/slide" Target="slide25.xml"/><Relationship Id="rId31" Type="http://schemas.openxmlformats.org/officeDocument/2006/relationships/slide" Target="slide45.xml"/><Relationship Id="rId4" Type="http://schemas.openxmlformats.org/officeDocument/2006/relationships/slide" Target="slide55.xml"/><Relationship Id="rId9" Type="http://schemas.openxmlformats.org/officeDocument/2006/relationships/slide" Target="slide53.xml"/><Relationship Id="rId14" Type="http://schemas.openxmlformats.org/officeDocument/2006/relationships/slide" Target="slide11.xml"/><Relationship Id="rId22" Type="http://schemas.openxmlformats.org/officeDocument/2006/relationships/slide" Target="slide29.xml"/><Relationship Id="rId27" Type="http://schemas.openxmlformats.org/officeDocument/2006/relationships/slide" Target="slide15.xml"/><Relationship Id="rId30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7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795EC3-4D34-49E8-B132-5885B7026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931D1-9573-46B7-B576-276285465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5639" y="1490328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ru-RU" sz="167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Своя игра</a:t>
            </a:r>
            <a:br>
              <a:rPr lang="ru-RU" sz="1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98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«Знатоки математики»</a:t>
            </a:r>
            <a:endParaRPr lang="ru-RU" sz="11500" dirty="0">
              <a:solidFill>
                <a:schemeClr val="accent1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9F966F-9174-4008-8809-BA4D537E5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4427" y="5685865"/>
            <a:ext cx="9144000" cy="1098395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«Математику нельзя изучать, наблюдая, как это делает сосед»</a:t>
            </a:r>
          </a:p>
          <a:p>
            <a:pPr algn="r"/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Д. Пойа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416B0E-22F3-4D9E-A040-922AE31316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667">
                        <a14:foregroundMark x1="26500" y1="30333" x2="25833" y2="27083"/>
                        <a14:foregroundMark x1="31250" y1="23583" x2="24833" y2="25167"/>
                        <a14:foregroundMark x1="72083" y1="19417" x2="45500" y2="14917"/>
                        <a14:foregroundMark x1="53417" y1="33083" x2="50333" y2="26167"/>
                        <a14:foregroundMark x1="89667" y1="32917" x2="84083" y2="36667"/>
                        <a14:foregroundMark x1="89000" y1="37333" x2="89000" y2="37333"/>
                        <a14:foregroundMark x1="85417" y1="57250" x2="90667" y2="54417"/>
                        <a14:foregroundMark x1="89500" y1="59750" x2="74083" y2="55167"/>
                        <a14:foregroundMark x1="27417" y1="28667" x2="25583" y2="29000"/>
                        <a14:foregroundMark x1="29833" y1="23250" x2="23333" y2="26083"/>
                        <a14:foregroundMark x1="23333" y1="26083" x2="20167" y2="26417"/>
                        <a14:foregroundMark x1="27500" y1="20750" x2="21500" y2="25000"/>
                        <a14:foregroundMark x1="21500" y1="25000" x2="24250" y2="21167"/>
                        <a14:foregroundMark x1="19750" y1="23833" x2="15417" y2="32583"/>
                        <a14:foregroundMark x1="15417" y1="32583" x2="22667" y2="35333"/>
                        <a14:foregroundMark x1="22667" y1="35333" x2="27167" y2="29583"/>
                        <a14:foregroundMark x1="27500" y1="25250" x2="30667" y2="32583"/>
                        <a14:foregroundMark x1="30667" y1="32583" x2="27167" y2="36917"/>
                        <a14:foregroundMark x1="32833" y1="31667" x2="24083" y2="39833"/>
                        <a14:foregroundMark x1="24083" y1="39833" x2="17750" y2="30500"/>
                        <a14:foregroundMark x1="17750" y1="30500" x2="19750" y2="29583"/>
                        <a14:foregroundMark x1="10833" y1="28667" x2="10667" y2="29667"/>
                        <a14:foregroundMark x1="14833" y1="29833" x2="13500" y2="29333"/>
                        <a14:foregroundMark x1="24167" y1="33917" x2="31250" y2="31917"/>
                        <a14:foregroundMark x1="31250" y1="31917" x2="31417" y2="31333"/>
                        <a14:foregroundMark x1="85000" y1="32917" x2="85000" y2="32917"/>
                        <a14:foregroundMark x1="21264" y1="83833" x2="19417" y2="86000"/>
                        <a14:foregroundMark x1="21761" y1="83250" x2="21264" y2="83833"/>
                        <a14:foregroundMark x1="25596" y1="78750" x2="23163" y2="81604"/>
                        <a14:foregroundMark x1="30000" y1="73583" x2="25596" y2="78750"/>
                        <a14:foregroundMark x1="19417" y1="86000" x2="19750" y2="85750"/>
                        <a14:foregroundMark x1="26250" y1="82500" x2="42250" y2="77500"/>
                        <a14:foregroundMark x1="42250" y1="77500" x2="42833" y2="76917"/>
                        <a14:foregroundMark x1="32122" y1="81083" x2="26000" y2="72500"/>
                        <a14:foregroundMark x1="34083" y1="83833" x2="32122" y2="81083"/>
                        <a14:backgroundMark x1="29500" y1="80333" x2="29500" y2="80333"/>
                        <a14:backgroundMark x1="29083" y1="79000" x2="28000" y2="80417"/>
                        <a14:backgroundMark x1="22500" y1="83250" x2="22500" y2="83250"/>
                        <a14:backgroundMark x1="23083" y1="83250" x2="23083" y2="83250"/>
                        <a14:backgroundMark x1="23083" y1="83250" x2="23083" y2="83250"/>
                        <a14:backgroundMark x1="23083" y1="83250" x2="23083" y2="83250"/>
                        <a14:backgroundMark x1="22583" y1="82500" x2="22583" y2="82500"/>
                        <a14:backgroundMark x1="22583" y1="82500" x2="22583" y2="82500"/>
                        <a14:backgroundMark x1="22583" y1="82500" x2="22583" y2="82500"/>
                        <a14:backgroundMark x1="22583" y1="82500" x2="22583" y2="82500"/>
                        <a14:backgroundMark x1="22583" y1="82500" x2="22583" y2="82500"/>
                        <a14:backgroundMark x1="22583" y1="82500" x2="22583" y2="82500"/>
                        <a14:backgroundMark x1="22583" y1="82500" x2="22583" y2="82500"/>
                        <a14:backgroundMark x1="22500" y1="82250" x2="22500" y2="82250"/>
                        <a14:backgroundMark x1="22500" y1="82250" x2="22500" y2="82250"/>
                        <a14:backgroundMark x1="22500" y1="82250" x2="22500" y2="82250"/>
                        <a14:backgroundMark x1="22500" y1="82250" x2="22500" y2="82250"/>
                        <a14:backgroundMark x1="22500" y1="82250" x2="22500" y2="82250"/>
                        <a14:backgroundMark x1="22500" y1="82083" x2="22500" y2="82083"/>
                        <a14:backgroundMark x1="22583" y1="82333" x2="22583" y2="82750"/>
                        <a14:backgroundMark x1="22583" y1="82750" x2="22583" y2="82750"/>
                        <a14:backgroundMark x1="28333" y1="73083" x2="28333" y2="73083"/>
                        <a14:backgroundMark x1="28333" y1="73083" x2="28333" y2="73083"/>
                        <a14:backgroundMark x1="28333" y1="73083" x2="28333" y2="73083"/>
                        <a14:backgroundMark x1="28333" y1="73083" x2="28333" y2="73083"/>
                        <a14:backgroundMark x1="22833" y1="81750" x2="22833" y2="81750"/>
                        <a14:backgroundMark x1="22500" y1="82333" x2="22500" y2="82333"/>
                        <a14:backgroundMark x1="22500" y1="82333" x2="22500" y2="82333"/>
                        <a14:backgroundMark x1="22500" y1="82333" x2="22500" y2="82333"/>
                        <a14:backgroundMark x1="22500" y1="82333" x2="22500" y2="82333"/>
                        <a14:backgroundMark x1="23083" y1="81583" x2="22583" y2="83500"/>
                        <a14:backgroundMark x1="23417" y1="81833" x2="22500" y2="82000"/>
                        <a14:backgroundMark x1="33333" y1="81083" x2="33333" y2="81083"/>
                        <a14:backgroundMark x1="33333" y1="81083" x2="33333" y2="81083"/>
                        <a14:backgroundMark x1="21667" y1="83833" x2="21667" y2="83833"/>
                        <a14:backgroundMark x1="22250" y1="83250" x2="22250" y2="83250"/>
                        <a14:backgroundMark x1="22250" y1="83250" x2="22250" y2="83250"/>
                        <a14:backgroundMark x1="22250" y1="83250" x2="22250" y2="83250"/>
                        <a14:backgroundMark x1="22083" y1="83250" x2="22083" y2="83250"/>
                        <a14:backgroundMark x1="22083" y1="83250" x2="22083" y2="83250"/>
                        <a14:backgroundMark x1="21833" y1="83167" x2="21833" y2="83167"/>
                        <a14:backgroundMark x1="21833" y1="83167" x2="21833" y2="83167"/>
                        <a14:backgroundMark x1="21833" y1="83167" x2="21833" y2="83167"/>
                        <a14:backgroundMark x1="21833" y1="83167" x2="21833" y2="83167"/>
                        <a14:backgroundMark x1="21833" y1="83167" x2="21833" y2="83167"/>
                        <a14:backgroundMark x1="21833" y1="83167" x2="21833" y2="83167"/>
                        <a14:backgroundMark x1="21833" y1="83167" x2="21833" y2="83167"/>
                        <a14:backgroundMark x1="21833" y1="83250" x2="21833" y2="83250"/>
                        <a14:backgroundMark x1="21833" y1="83250" x2="21833" y2="83250"/>
                        <a14:backgroundMark x1="21833" y1="83250" x2="21833" y2="83250"/>
                        <a14:backgroundMark x1="21833" y1="83250" x2="21833" y2="83250"/>
                        <a14:backgroundMark x1="21833" y1="83250" x2="21833" y2="83250"/>
                        <a14:backgroundMark x1="21833" y1="83250" x2="21833" y2="83250"/>
                        <a14:backgroundMark x1="21833" y1="83250" x2="21833" y2="83250"/>
                        <a14:backgroundMark x1="25167" y1="78750" x2="25167" y2="78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3540">
            <a:off x="-1301318" y="1890944"/>
            <a:ext cx="5319442" cy="53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74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DDC586-91E5-4383-9B97-7C0AEEC8A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58EEB3A-1E84-47A9-84BB-8977F99ED880}"/>
              </a:ext>
            </a:extLst>
          </p:cNvPr>
          <p:cNvSpPr/>
          <p:nvPr/>
        </p:nvSpPr>
        <p:spPr>
          <a:xfrm>
            <a:off x="745724" y="5734975"/>
            <a:ext cx="852257" cy="852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Пустой&quot; 6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B8FE816C-4D5D-4DCC-99B4-3A2E527BEE00}"/>
              </a:ext>
            </a:extLst>
          </p:cNvPr>
          <p:cNvSpPr/>
          <p:nvPr/>
        </p:nvSpPr>
        <p:spPr>
          <a:xfrm>
            <a:off x="10576265" y="5734975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543CF8-7A1B-4F12-AF62-682E787A6C88}"/>
              </a:ext>
            </a:extLst>
          </p:cNvPr>
          <p:cNvSpPr txBox="1"/>
          <p:nvPr/>
        </p:nvSpPr>
        <p:spPr>
          <a:xfrm>
            <a:off x="4019364" y="-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Шарады 400</a:t>
            </a:r>
            <a:endParaRPr lang="ru-RU" sz="7200" u="sng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6AAFE4-3B0B-4292-B2C8-F1717A9B2C19}"/>
              </a:ext>
            </a:extLst>
          </p:cNvPr>
          <p:cNvSpPr txBox="1"/>
          <p:nvPr/>
        </p:nvSpPr>
        <p:spPr>
          <a:xfrm>
            <a:off x="580009" y="970896"/>
            <a:ext cx="46400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 буквой «Р» - с овцы стригут,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В нити прочные прядут.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А без «Р» - нужна для счёта,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Цифрой быть - её работа.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D657C-DE96-4BE6-ACCB-3EF624DEED04}"/>
              </a:ext>
            </a:extLst>
          </p:cNvPr>
          <p:cNvSpPr txBox="1"/>
          <p:nvPr/>
        </p:nvSpPr>
        <p:spPr>
          <a:xfrm>
            <a:off x="4360366" y="5803663"/>
            <a:ext cx="37463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highlight>
                  <a:srgbClr val="0000FF"/>
                </a:highlight>
                <a:latin typeface="Bahnschrift SemiBold SemiConden" panose="020B0502040204020203" pitchFamily="34" charset="0"/>
              </a:rPr>
              <a:t>Площадь</a:t>
            </a:r>
            <a:endParaRPr lang="ru-RU" dirty="0">
              <a:highlight>
                <a:srgbClr val="0000FF"/>
              </a:highlight>
              <a:latin typeface="Bahnschrift SemiBold SemiConden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A22427-4000-48D6-AB76-8AF43510D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854" y="2726261"/>
            <a:ext cx="4365858" cy="291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01C49F-0D3A-4208-8D66-1322D0AF4E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83" t="24156" r="48641" b="56456"/>
          <a:stretch/>
        </p:blipFill>
        <p:spPr>
          <a:xfrm>
            <a:off x="6622742" y="1358479"/>
            <a:ext cx="4465970" cy="136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3808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3CA73-0B00-4D5C-9610-3916E351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D958DFC-6025-4711-BE43-84A83CF2FDE5}"/>
              </a:ext>
            </a:extLst>
          </p:cNvPr>
          <p:cNvSpPr/>
          <p:nvPr/>
        </p:nvSpPr>
        <p:spPr>
          <a:xfrm>
            <a:off x="10926147" y="5561045"/>
            <a:ext cx="895739" cy="895739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0981FB-C150-468B-867D-0BC06CD78A11}"/>
              </a:ext>
            </a:extLst>
          </p:cNvPr>
          <p:cNvSpPr txBox="1"/>
          <p:nvPr/>
        </p:nvSpPr>
        <p:spPr>
          <a:xfrm>
            <a:off x="4019364" y="-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Шарады 500</a:t>
            </a:r>
            <a:endParaRPr lang="ru-RU" sz="7200" u="sng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4B6DE-CBAB-4C6D-9599-419F749959BC}"/>
              </a:ext>
            </a:extLst>
          </p:cNvPr>
          <p:cNvSpPr txBox="1"/>
          <p:nvPr/>
        </p:nvSpPr>
        <p:spPr>
          <a:xfrm>
            <a:off x="624396" y="1635581"/>
            <a:ext cx="67795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Две ноты - два слога,</a:t>
            </a:r>
          </a:p>
          <a:p>
            <a:r>
              <a:rPr lang="ru-RU" sz="480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А слово - одно,</a:t>
            </a:r>
          </a:p>
          <a:p>
            <a:r>
              <a:rPr lang="ru-RU" sz="480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И меру длины</a:t>
            </a:r>
          </a:p>
          <a:p>
            <a:r>
              <a:rPr lang="ru-RU" sz="480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Означает оно.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4A2FEB-FE28-45DD-B159-FB1038360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21883">
            <a:off x="4323249" y="837728"/>
            <a:ext cx="7859697" cy="43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98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0E5BF8-10BF-4F68-B27B-6A0B7D4F3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Управляющая кнопка: &quot;На главную&quot;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ED6367C-3CFB-49F1-B81E-C393AB7D53D6}"/>
              </a:ext>
            </a:extLst>
          </p:cNvPr>
          <p:cNvSpPr/>
          <p:nvPr/>
        </p:nvSpPr>
        <p:spPr>
          <a:xfrm>
            <a:off x="834501" y="5601810"/>
            <a:ext cx="914400" cy="8611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&quot;Пустой&quot; 9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F6B3375E-190B-467A-92DC-8959707C0DD3}"/>
              </a:ext>
            </a:extLst>
          </p:cNvPr>
          <p:cNvSpPr/>
          <p:nvPr/>
        </p:nvSpPr>
        <p:spPr>
          <a:xfrm>
            <a:off x="10591060" y="5601810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F5A7F-F366-4A8D-8C8B-EAA0438766DC}"/>
              </a:ext>
            </a:extLst>
          </p:cNvPr>
          <p:cNvSpPr txBox="1"/>
          <p:nvPr/>
        </p:nvSpPr>
        <p:spPr>
          <a:xfrm>
            <a:off x="4019364" y="-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Шарады 500</a:t>
            </a:r>
            <a:endParaRPr lang="ru-RU" sz="7200" u="sng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E2BCB-5FB8-48AE-94BF-828BED346283}"/>
              </a:ext>
            </a:extLst>
          </p:cNvPr>
          <p:cNvSpPr txBox="1"/>
          <p:nvPr/>
        </p:nvSpPr>
        <p:spPr>
          <a:xfrm>
            <a:off x="597764" y="1474618"/>
            <a:ext cx="46400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Две ноты - два слога,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А слово - одно,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И меру длины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Означает оно.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F8CF08-56B7-4DE4-9394-A34AA596E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600" l="10000" r="90000">
                        <a14:foregroundMark x1="30800" y1="15200" x2="30800" y2="15200"/>
                        <a14:foregroundMark x1="55800" y1="32000" x2="55800" y2="32000"/>
                        <a14:foregroundMark x1="61200" y1="33800" x2="61200" y2="33800"/>
                        <a14:foregroundMark x1="57800" y1="49400" x2="57800" y2="49400"/>
                        <a14:foregroundMark x1="53800" y1="67000" x2="53800" y2="67000"/>
                        <a14:foregroundMark x1="53400" y1="80800" x2="53400" y2="80800"/>
                        <a14:foregroundMark x1="66000" y1="84000" x2="66000" y2="84000"/>
                        <a14:foregroundMark x1="49400" y1="90600" x2="49400" y2="91600"/>
                        <a14:foregroundMark x1="46200" y1="91200" x2="46200" y2="91200"/>
                        <a14:foregroundMark x1="34000" y1="84000" x2="34000" y2="84000"/>
                        <a14:foregroundMark x1="55200" y1="67600" x2="55200" y2="67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553" y="914400"/>
            <a:ext cx="2762894" cy="27628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D13268-D407-464B-8818-F7836A22F5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531" y="1809794"/>
            <a:ext cx="972105" cy="972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83668F-DC6F-4289-9E86-E32957C571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" b="90000" l="10000" r="90000">
                        <a14:foregroundMark x1="58800" y1="4000" x2="58800" y2="4000"/>
                        <a14:foregroundMark x1="59800" y1="83800" x2="59800" y2="83800"/>
                        <a14:foregroundMark x1="57800" y1="61600" x2="57800" y2="61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2112" y="1020618"/>
            <a:ext cx="3054128" cy="30541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300440-184A-4D2D-BCA2-10290B4EB0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97204" y="1809794"/>
            <a:ext cx="1221419" cy="12214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DB0BEB-00C4-4D78-A8E7-406922D7139D}"/>
              </a:ext>
            </a:extLst>
          </p:cNvPr>
          <p:cNvSpPr txBox="1"/>
          <p:nvPr/>
        </p:nvSpPr>
        <p:spPr>
          <a:xfrm>
            <a:off x="5237826" y="3780219"/>
            <a:ext cx="33313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 dirty="0">
                <a:solidFill>
                  <a:schemeClr val="bg1"/>
                </a:solidFill>
              </a:rPr>
              <a:t>МИЛЯ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9C07C6-299A-4D8D-9DB6-E7EB1AEF87C0}"/>
              </a:ext>
            </a:extLst>
          </p:cNvPr>
          <p:cNvSpPr txBox="1"/>
          <p:nvPr/>
        </p:nvSpPr>
        <p:spPr>
          <a:xfrm>
            <a:off x="4019364" y="5837382"/>
            <a:ext cx="40873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highlight>
                  <a:srgbClr val="0000FF"/>
                </a:highlight>
                <a:latin typeface="Bahnschrift SemiBold SemiConden" panose="020B0502040204020203" pitchFamily="34" charset="0"/>
              </a:rPr>
              <a:t>МИ + ЛЯ = МИЛЯ</a:t>
            </a:r>
            <a:endParaRPr lang="ru-RU" dirty="0">
              <a:highlight>
                <a:srgbClr val="0000FF"/>
              </a:highligh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19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3CA73-0B00-4D5C-9610-3916E351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D958DFC-6025-4711-BE43-84A83CF2FDE5}"/>
              </a:ext>
            </a:extLst>
          </p:cNvPr>
          <p:cNvSpPr/>
          <p:nvPr/>
        </p:nvSpPr>
        <p:spPr>
          <a:xfrm>
            <a:off x="10926147" y="5561045"/>
            <a:ext cx="895739" cy="895739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0981FB-C150-468B-867D-0BC06CD78A11}"/>
              </a:ext>
            </a:extLst>
          </p:cNvPr>
          <p:cNvSpPr txBox="1"/>
          <p:nvPr/>
        </p:nvSpPr>
        <p:spPr>
          <a:xfrm>
            <a:off x="4019364" y="-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Шарады 600</a:t>
            </a:r>
            <a:endParaRPr lang="ru-RU" sz="7200" u="sng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66E85-BC1D-40AE-A6CC-3444D7069176}"/>
              </a:ext>
            </a:extLst>
          </p:cNvPr>
          <p:cNvSpPr txBox="1"/>
          <p:nvPr/>
        </p:nvSpPr>
        <p:spPr>
          <a:xfrm>
            <a:off x="575569" y="960878"/>
            <a:ext cx="110408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Пользуясь подсказками в скобках, отгадайте сами слова и названия геометрических фигур, которые в них «вписались».</a:t>
            </a:r>
          </a:p>
          <a:p>
            <a:endParaRPr lang="ru-RU" sz="4000" dirty="0">
              <a:solidFill>
                <a:schemeClr val="accent1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◘ ЗА _ _ _ _ _ (Процесс заострения предмета).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◘ ВЫ _ _ _ _ _ (Конструктивный элемент одежды).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◘ ФОР _ _ _ _ _ (Часть окна).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◘ ЛАС _ _ _ _ _ (Птица).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◘ КИС _ _ _ _ _ (Инструмент художника).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◘ КАР _ _ _ _ _ (Жёлтая, электронная, телефонная...)</a:t>
            </a:r>
          </a:p>
        </p:txBody>
      </p:sp>
    </p:spTree>
    <p:extLst>
      <p:ext uri="{BB962C8B-B14F-4D97-AF65-F5344CB8AC3E}">
        <p14:creationId xmlns:p14="http://schemas.microsoft.com/office/powerpoint/2010/main" val="1395456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0E5BF8-10BF-4F68-B27B-6A0B7D4F3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Управляющая кнопка: &quot;На главную&quot;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ED6367C-3CFB-49F1-B81E-C393AB7D53D6}"/>
              </a:ext>
            </a:extLst>
          </p:cNvPr>
          <p:cNvSpPr/>
          <p:nvPr/>
        </p:nvSpPr>
        <p:spPr>
          <a:xfrm>
            <a:off x="834501" y="5601810"/>
            <a:ext cx="914400" cy="8611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&quot;Пустой&quot; 9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F6B3375E-190B-467A-92DC-8959707C0DD3}"/>
              </a:ext>
            </a:extLst>
          </p:cNvPr>
          <p:cNvSpPr/>
          <p:nvPr/>
        </p:nvSpPr>
        <p:spPr>
          <a:xfrm>
            <a:off x="10591060" y="5601810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F5A7F-F366-4A8D-8C8B-EAA0438766DC}"/>
              </a:ext>
            </a:extLst>
          </p:cNvPr>
          <p:cNvSpPr txBox="1"/>
          <p:nvPr/>
        </p:nvSpPr>
        <p:spPr>
          <a:xfrm>
            <a:off x="4019364" y="-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Шарады 600</a:t>
            </a:r>
            <a:endParaRPr lang="ru-RU" sz="7200" u="sng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1AE1C-E076-4595-AB25-3D7DD08AE722}"/>
              </a:ext>
            </a:extLst>
          </p:cNvPr>
          <p:cNvSpPr txBox="1"/>
          <p:nvPr/>
        </p:nvSpPr>
        <p:spPr>
          <a:xfrm>
            <a:off x="580008" y="970896"/>
            <a:ext cx="11611991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Пользуясь подсказками в скобках, отгадайте сами слова и названия геометрических фигур, которые в них «вписались».</a:t>
            </a:r>
          </a:p>
          <a:p>
            <a:endParaRPr lang="ru-RU" sz="3200" dirty="0">
              <a:solidFill>
                <a:schemeClr val="accent1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◘ ЗА</a:t>
            </a:r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ТОЧКА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(Процесс заострения предмета).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◘ ВЫ</a:t>
            </a:r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ТОЧКА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(Конструктивный элемент одежды).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◘ ФОР</a:t>
            </a:r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ТОЧКА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(Часть окна).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◘ ЛАС</a:t>
            </a:r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ТОЧКА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(Птица).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◘ КИС</a:t>
            </a:r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ТОЧКА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(Инструмент художника).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◘ КАР</a:t>
            </a:r>
            <a:r>
              <a:rPr lang="ru-RU" sz="3200" u="sng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ТОЧКА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(Жёлтая, электронная, телефонная...)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42604-EAC9-4932-94A8-27898486F7EA}"/>
              </a:ext>
            </a:extLst>
          </p:cNvPr>
          <p:cNvSpPr txBox="1"/>
          <p:nvPr/>
        </p:nvSpPr>
        <p:spPr>
          <a:xfrm>
            <a:off x="5363543" y="5791884"/>
            <a:ext cx="37463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highlight>
                  <a:srgbClr val="0000FF"/>
                </a:highlight>
                <a:latin typeface="Bahnschrift SemiBold SemiConden" panose="020B0502040204020203" pitchFamily="34" charset="0"/>
              </a:rPr>
              <a:t>Точка</a:t>
            </a:r>
            <a:endParaRPr lang="ru-RU" dirty="0">
              <a:highlight>
                <a:srgbClr val="0000FF"/>
              </a:highligh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0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3CA73-0B00-4D5C-9610-3916E351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86252"/>
            <a:ext cx="9144000" cy="290051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Найдите углы равнобедренного треугольника, если градусные меры двух из них относятся как 2 : 5.</a:t>
            </a:r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D958DFC-6025-4711-BE43-84A83CF2FDE5}"/>
              </a:ext>
            </a:extLst>
          </p:cNvPr>
          <p:cNvSpPr/>
          <p:nvPr/>
        </p:nvSpPr>
        <p:spPr>
          <a:xfrm>
            <a:off x="10926147" y="5561045"/>
            <a:ext cx="895739" cy="895739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D090F-7C57-44AD-988D-88DBDA8413DD}"/>
              </a:ext>
            </a:extLst>
          </p:cNvPr>
          <p:cNvSpPr txBox="1"/>
          <p:nvPr/>
        </p:nvSpPr>
        <p:spPr>
          <a:xfrm>
            <a:off x="1478132" y="-148286"/>
            <a:ext cx="9783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«Всё вокруг – геометрия» 600</a:t>
            </a:r>
          </a:p>
        </p:txBody>
      </p:sp>
    </p:spTree>
    <p:extLst>
      <p:ext uri="{BB962C8B-B14F-4D97-AF65-F5344CB8AC3E}">
        <p14:creationId xmlns:p14="http://schemas.microsoft.com/office/powerpoint/2010/main" val="1643319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049084-5A78-4CF3-92EB-40F5A9D7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0E5BF8-10BF-4F68-B27B-6A0B7D4F3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707"/>
            <a:ext cx="12192000" cy="6858000"/>
          </a:xfrm>
          <a:prstGeom prst="rect">
            <a:avLst/>
          </a:prstGeom>
        </p:spPr>
      </p:pic>
      <p:sp>
        <p:nvSpPr>
          <p:cNvPr id="7" name="Управляющая кнопка: &quot;На главную&quot;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ED6367C-3CFB-49F1-B81E-C393AB7D53D6}"/>
              </a:ext>
            </a:extLst>
          </p:cNvPr>
          <p:cNvSpPr/>
          <p:nvPr/>
        </p:nvSpPr>
        <p:spPr>
          <a:xfrm>
            <a:off x="780234" y="5764514"/>
            <a:ext cx="914400" cy="86113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&quot;Пустой&quot; 9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F6B3375E-190B-467A-92DC-8959707C0DD3}"/>
              </a:ext>
            </a:extLst>
          </p:cNvPr>
          <p:cNvSpPr/>
          <p:nvPr/>
        </p:nvSpPr>
        <p:spPr>
          <a:xfrm>
            <a:off x="10590095" y="5755517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5AFAB1-2270-4413-A880-D45B0B5E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45" y="677511"/>
            <a:ext cx="11539092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Найдите углы равнобедренного треугольника, если градусные меры двух из них относятся как 2 : 5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D976BD-734A-4438-8E0B-A47044A35095}"/>
                  </a:ext>
                </a:extLst>
              </p:cNvPr>
              <p:cNvSpPr txBox="1"/>
              <p:nvPr/>
            </p:nvSpPr>
            <p:spPr>
              <a:xfrm>
                <a:off x="177945" y="1716928"/>
                <a:ext cx="7787936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Решение: </a:t>
                </a:r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Так как треугольник равнобедренный, то углы относятся как 2:2:5 </a:t>
                </a:r>
              </a:p>
              <a:p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Пусть х – одна часть, тогда сумма углов равняется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2х+2х+5х</m:t>
                      </m:r>
                    </m:oMath>
                  </m:oMathPara>
                </a14:m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Известно, что сумма углов в треугольнике равна 180, тогда составим уравнение: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2х+2х+5х=180</m:t>
                      </m:r>
                    </m:oMath>
                  </m:oMathPara>
                </a14:m>
                <a:endParaRPr lang="ru-RU" sz="2400" b="0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ru-R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х=180</m:t>
                      </m:r>
                    </m:oMath>
                  </m:oMathPara>
                </a14:m>
                <a:endParaRPr lang="ru-RU" sz="2400" b="0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х=20</m:t>
                      </m:r>
                    </m:oMath>
                  </m:oMathPara>
                </a14:m>
                <a:endParaRPr lang="ru-RU" sz="2400" b="0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Тогда углы при основании равны 2х = 40°, а угол при вершине 5х = 100°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D976BD-734A-4438-8E0B-A47044A35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5" y="1716928"/>
                <a:ext cx="7787936" cy="4154984"/>
              </a:xfrm>
              <a:prstGeom prst="rect">
                <a:avLst/>
              </a:prstGeom>
              <a:blipFill>
                <a:blip r:embed="rId4"/>
                <a:stretch>
                  <a:fillRect l="-1174" t="-1175" r="-1643" b="-2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4DCDB4D-157A-47A6-88AC-40323B414CBE}"/>
              </a:ext>
            </a:extLst>
          </p:cNvPr>
          <p:cNvSpPr txBox="1"/>
          <p:nvPr/>
        </p:nvSpPr>
        <p:spPr>
          <a:xfrm>
            <a:off x="4536120" y="5451835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>
                <a:highlight>
                  <a:srgbClr val="800080"/>
                </a:highlight>
                <a:latin typeface="Bahnschrift SemiBold Condensed" panose="020B0502040204020203" pitchFamily="34" charset="0"/>
              </a:rPr>
              <a:t>40; 40; 100 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B4180CA-6611-4CB9-97C7-119E3B07B90D}"/>
              </a:ext>
            </a:extLst>
          </p:cNvPr>
          <p:cNvGrpSpPr/>
          <p:nvPr/>
        </p:nvGrpSpPr>
        <p:grpSpPr>
          <a:xfrm>
            <a:off x="7663734" y="1411025"/>
            <a:ext cx="4765747" cy="3990449"/>
            <a:chOff x="7594043" y="1167389"/>
            <a:chExt cx="4765747" cy="3990449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696F1ECD-0372-4673-A580-721D42ADD8C5}"/>
                </a:ext>
              </a:extLst>
            </p:cNvPr>
            <p:cNvGrpSpPr/>
            <p:nvPr/>
          </p:nvGrpSpPr>
          <p:grpSpPr>
            <a:xfrm>
              <a:off x="7594043" y="1167389"/>
              <a:ext cx="4765747" cy="3584565"/>
              <a:chOff x="3322172" y="1790714"/>
              <a:chExt cx="5934278" cy="4527954"/>
            </a:xfrm>
          </p:grpSpPr>
          <p:sp>
            <p:nvSpPr>
              <p:cNvPr id="34" name="Равнобедренный треугольник 33">
                <a:extLst>
                  <a:ext uri="{FF2B5EF4-FFF2-40B4-BE49-F238E27FC236}">
                    <a16:creationId xmlns:a16="http://schemas.microsoft.com/office/drawing/2014/main" id="{0C3D05FB-D36D-420D-B87D-9020FC88DC3E}"/>
                  </a:ext>
                </a:extLst>
              </p:cNvPr>
              <p:cNvSpPr/>
              <p:nvPr/>
            </p:nvSpPr>
            <p:spPr>
              <a:xfrm>
                <a:off x="3676097" y="2218467"/>
                <a:ext cx="4793942" cy="3988622"/>
              </a:xfrm>
              <a:prstGeom prst="triangl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708B2FB-B5F2-4B2A-BA90-56FCC8E2B047}"/>
                  </a:ext>
                </a:extLst>
              </p:cNvPr>
              <p:cNvSpPr txBox="1"/>
              <p:nvPr/>
            </p:nvSpPr>
            <p:spPr>
              <a:xfrm>
                <a:off x="3322172" y="5818170"/>
                <a:ext cx="7634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В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17A0595-8FA7-4770-AC2B-CDFE1948929D}"/>
                  </a:ext>
                </a:extLst>
              </p:cNvPr>
              <p:cNvSpPr txBox="1"/>
              <p:nvPr/>
            </p:nvSpPr>
            <p:spPr>
              <a:xfrm>
                <a:off x="5847279" y="1790714"/>
                <a:ext cx="7634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А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73EFDC2-8803-491C-B420-2C0B5617D700}"/>
                  </a:ext>
                </a:extLst>
              </p:cNvPr>
              <p:cNvSpPr txBox="1"/>
              <p:nvPr/>
            </p:nvSpPr>
            <p:spPr>
              <a:xfrm>
                <a:off x="8492971" y="5857003"/>
                <a:ext cx="7634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С</a:t>
                </a:r>
              </a:p>
            </p:txBody>
          </p:sp>
        </p:grpSp>
        <p:sp>
          <p:nvSpPr>
            <p:cNvPr id="38" name="Дуга 37">
              <a:extLst>
                <a:ext uri="{FF2B5EF4-FFF2-40B4-BE49-F238E27FC236}">
                  <a16:creationId xmlns:a16="http://schemas.microsoft.com/office/drawing/2014/main" id="{BC3CA197-7F44-4E73-AEE6-CF93258E53E2}"/>
                </a:ext>
              </a:extLst>
            </p:cNvPr>
            <p:cNvSpPr/>
            <p:nvPr/>
          </p:nvSpPr>
          <p:spPr>
            <a:xfrm>
              <a:off x="7614452" y="4150941"/>
              <a:ext cx="1260629" cy="1006897"/>
            </a:xfrm>
            <a:prstGeom prst="arc">
              <a:avLst>
                <a:gd name="adj1" fmla="val 16200000"/>
                <a:gd name="adj2" fmla="val 16358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Дуга 38">
              <a:extLst>
                <a:ext uri="{FF2B5EF4-FFF2-40B4-BE49-F238E27FC236}">
                  <a16:creationId xmlns:a16="http://schemas.microsoft.com/office/drawing/2014/main" id="{082B0878-61CE-4813-9A3B-907B32976280}"/>
                </a:ext>
              </a:extLst>
            </p:cNvPr>
            <p:cNvSpPr/>
            <p:nvPr/>
          </p:nvSpPr>
          <p:spPr>
            <a:xfrm rot="7744061">
              <a:off x="9274343" y="1330736"/>
              <a:ext cx="1260629" cy="1006897"/>
            </a:xfrm>
            <a:prstGeom prst="arc">
              <a:avLst>
                <a:gd name="adj1" fmla="val 16505424"/>
                <a:gd name="adj2" fmla="val 71981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Дуга 39">
              <a:extLst>
                <a:ext uri="{FF2B5EF4-FFF2-40B4-BE49-F238E27FC236}">
                  <a16:creationId xmlns:a16="http://schemas.microsoft.com/office/drawing/2014/main" id="{98136D7C-1EC1-4A3F-B0B8-3196FD1DC8B9}"/>
                </a:ext>
              </a:extLst>
            </p:cNvPr>
            <p:cNvSpPr/>
            <p:nvPr/>
          </p:nvSpPr>
          <p:spPr>
            <a:xfrm rot="8215336">
              <a:off x="9360576" y="1358965"/>
              <a:ext cx="1069437" cy="778639"/>
            </a:xfrm>
            <a:prstGeom prst="arc">
              <a:avLst>
                <a:gd name="adj1" fmla="val 16200000"/>
                <a:gd name="adj2" fmla="val 16358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8B7011-4865-49B5-87ED-41D18E9976B7}"/>
                </a:ext>
              </a:extLst>
            </p:cNvPr>
            <p:cNvSpPr txBox="1"/>
            <p:nvPr/>
          </p:nvSpPr>
          <p:spPr>
            <a:xfrm>
              <a:off x="10587280" y="4004151"/>
              <a:ext cx="613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rPr>
                <a:t>2х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869902-9ECD-47AE-8F7F-6FF7AF8DEB04}"/>
                </a:ext>
              </a:extLst>
            </p:cNvPr>
            <p:cNvSpPr txBox="1"/>
            <p:nvPr/>
          </p:nvSpPr>
          <p:spPr>
            <a:xfrm>
              <a:off x="9621925" y="2340949"/>
              <a:ext cx="613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rPr>
                <a:t>5х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73CA6EE-738D-4BD7-BEC4-C0F0AB687797}"/>
                </a:ext>
              </a:extLst>
            </p:cNvPr>
            <p:cNvSpPr txBox="1"/>
            <p:nvPr/>
          </p:nvSpPr>
          <p:spPr>
            <a:xfrm>
              <a:off x="8765669" y="3968201"/>
              <a:ext cx="613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rPr>
                <a:t>2х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0AC49D0-DA96-4C59-9E3A-02C1A54876AF}"/>
              </a:ext>
            </a:extLst>
          </p:cNvPr>
          <p:cNvSpPr txBox="1"/>
          <p:nvPr/>
        </p:nvSpPr>
        <p:spPr>
          <a:xfrm>
            <a:off x="1478132" y="-148286"/>
            <a:ext cx="9783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«Всё вокруг – геометрия» 600</a:t>
            </a:r>
          </a:p>
        </p:txBody>
      </p:sp>
    </p:spTree>
    <p:extLst>
      <p:ext uri="{BB962C8B-B14F-4D97-AF65-F5344CB8AC3E}">
        <p14:creationId xmlns:p14="http://schemas.microsoft.com/office/powerpoint/2010/main" val="1434244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18258C-7206-4B8A-B538-D3A825BC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Управляющая кнопка: &quot;Получить сведения&quot; 5">
            <a:hlinkClick r:id="" action="ppaction://hlinkshowjump?jump=nextslide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8A719A1B-7FBB-418F-A9EA-73C15C8CCD14}"/>
              </a:ext>
            </a:extLst>
          </p:cNvPr>
          <p:cNvSpPr/>
          <p:nvPr/>
        </p:nvSpPr>
        <p:spPr>
          <a:xfrm>
            <a:off x="10688714" y="5526348"/>
            <a:ext cx="949910" cy="887767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189083-9A5A-43F5-B5C7-3579AA56908E}"/>
              </a:ext>
            </a:extLst>
          </p:cNvPr>
          <p:cNvSpPr txBox="1"/>
          <p:nvPr/>
        </p:nvSpPr>
        <p:spPr>
          <a:xfrm>
            <a:off x="2012270" y="1259368"/>
            <a:ext cx="81652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Решите ребус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E35C3E-B813-47C9-9267-AA152ACD3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8350" y="2459698"/>
            <a:ext cx="5875297" cy="3696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C039D7-2A8E-46B3-9C27-F090E1C83695}"/>
              </a:ext>
            </a:extLst>
          </p:cNvPr>
          <p:cNvSpPr txBox="1"/>
          <p:nvPr/>
        </p:nvSpPr>
        <p:spPr>
          <a:xfrm>
            <a:off x="3491327" y="-165829"/>
            <a:ext cx="52071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Ребусы 100</a:t>
            </a:r>
          </a:p>
        </p:txBody>
      </p:sp>
    </p:spTree>
    <p:extLst>
      <p:ext uri="{BB962C8B-B14F-4D97-AF65-F5344CB8AC3E}">
        <p14:creationId xmlns:p14="http://schemas.microsoft.com/office/powerpoint/2010/main" val="2976248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0B7F2A-C17B-4AA8-9175-57B0017D4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563B56-84B5-47B6-841E-CA7B66B61F33}"/>
              </a:ext>
            </a:extLst>
          </p:cNvPr>
          <p:cNvSpPr txBox="1"/>
          <p:nvPr/>
        </p:nvSpPr>
        <p:spPr>
          <a:xfrm>
            <a:off x="4569936" y="5465069"/>
            <a:ext cx="61566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ЦИФРА</a:t>
            </a:r>
          </a:p>
        </p:txBody>
      </p:sp>
      <p:sp>
        <p:nvSpPr>
          <p:cNvPr id="12" name="Управляющая кнопка: &quot;На главную&quot;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599A8E50-4A18-41FF-BA4C-538677004D7C}"/>
              </a:ext>
            </a:extLst>
          </p:cNvPr>
          <p:cNvSpPr/>
          <p:nvPr/>
        </p:nvSpPr>
        <p:spPr>
          <a:xfrm>
            <a:off x="447427" y="5459767"/>
            <a:ext cx="1017973" cy="10653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&quot;Пустой&quot; 9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65FD6E12-6D2E-49E0-9542-4691A67232B5}"/>
              </a:ext>
            </a:extLst>
          </p:cNvPr>
          <p:cNvSpPr/>
          <p:nvPr/>
        </p:nvSpPr>
        <p:spPr>
          <a:xfrm>
            <a:off x="10591060" y="5597626"/>
            <a:ext cx="1047136" cy="92746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37A51F-8E62-478E-A377-8DA125BED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8350" y="1901247"/>
            <a:ext cx="5875297" cy="3696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6688A9-55F7-46F7-9A9A-D257E4382218}"/>
              </a:ext>
            </a:extLst>
          </p:cNvPr>
          <p:cNvSpPr txBox="1"/>
          <p:nvPr/>
        </p:nvSpPr>
        <p:spPr>
          <a:xfrm>
            <a:off x="3491327" y="-165829"/>
            <a:ext cx="52071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Ребусы 100</a:t>
            </a:r>
          </a:p>
        </p:txBody>
      </p:sp>
    </p:spTree>
    <p:extLst>
      <p:ext uri="{BB962C8B-B14F-4D97-AF65-F5344CB8AC3E}">
        <p14:creationId xmlns:p14="http://schemas.microsoft.com/office/powerpoint/2010/main" val="1567621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3308D1-AE3E-4A10-8A31-EDC9DC1AD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532" y="178043"/>
            <a:ext cx="9144000" cy="22777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Решите ребус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Управляющая кнопка: &quot;Получить сведения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175341-94E4-4751-A6FD-4720E18EDAF2}"/>
              </a:ext>
            </a:extLst>
          </p:cNvPr>
          <p:cNvSpPr/>
          <p:nvPr/>
        </p:nvSpPr>
        <p:spPr>
          <a:xfrm>
            <a:off x="10774532" y="5632881"/>
            <a:ext cx="943992" cy="816746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30A25E-B2ED-4A18-9BA6-5DD653589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259" y="2455829"/>
            <a:ext cx="5729481" cy="366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7A12D7-FC88-4081-B331-11271157DDE0}"/>
              </a:ext>
            </a:extLst>
          </p:cNvPr>
          <p:cNvSpPr txBox="1"/>
          <p:nvPr/>
        </p:nvSpPr>
        <p:spPr>
          <a:xfrm>
            <a:off x="3491327" y="-165829"/>
            <a:ext cx="53597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Ребусы 200</a:t>
            </a:r>
          </a:p>
        </p:txBody>
      </p:sp>
    </p:spTree>
    <p:extLst>
      <p:ext uri="{BB962C8B-B14F-4D97-AF65-F5344CB8AC3E}">
        <p14:creationId xmlns:p14="http://schemas.microsoft.com/office/powerpoint/2010/main" val="554011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351296-4F22-4D8C-B5D0-8CF5C0EA9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graphicFrame>
        <p:nvGraphicFramePr>
          <p:cNvPr id="6" name="Group 26">
            <a:extLst>
              <a:ext uri="{FF2B5EF4-FFF2-40B4-BE49-F238E27FC236}">
                <a16:creationId xmlns:a16="http://schemas.microsoft.com/office/drawing/2014/main" id="{439416FF-4ACC-4198-8253-0AB3774F6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401817"/>
              </p:ext>
            </p:extLst>
          </p:nvPr>
        </p:nvGraphicFramePr>
        <p:xfrm>
          <a:off x="158619" y="130628"/>
          <a:ext cx="11915012" cy="6394103"/>
        </p:xfrm>
        <a:graphic>
          <a:graphicData uri="http://schemas.openxmlformats.org/drawingml/2006/table">
            <a:tbl>
              <a:tblPr/>
              <a:tblGrid>
                <a:gridCol w="2571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0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06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«Математика начинается с осмысления слов…»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6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Шарады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Ребусы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2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«Всё вокруг – геометрия»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2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2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2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2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2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2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4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Секретный вопрос</a:t>
                      </a:r>
                    </a:p>
                  </a:txBody>
                  <a:tcPr marT="45712" marB="45712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2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2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3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3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3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hlinkClick r:id="rId3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600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414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B770B8-8551-42DA-851A-5A9443820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6A1111-123C-46D6-813E-4517F66FBB07}"/>
              </a:ext>
            </a:extLst>
          </p:cNvPr>
          <p:cNvSpPr txBox="1"/>
          <p:nvPr/>
        </p:nvSpPr>
        <p:spPr>
          <a:xfrm>
            <a:off x="4000870" y="5456092"/>
            <a:ext cx="41902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ФОРМУЛА</a:t>
            </a:r>
          </a:p>
        </p:txBody>
      </p:sp>
      <p:sp>
        <p:nvSpPr>
          <p:cNvPr id="7" name="Управляющая кнопка: &quot;На главную&quot;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BDAD948-5446-49D9-9454-31946BDB2E46}"/>
              </a:ext>
            </a:extLst>
          </p:cNvPr>
          <p:cNvSpPr/>
          <p:nvPr/>
        </p:nvSpPr>
        <p:spPr>
          <a:xfrm>
            <a:off x="636233" y="5456092"/>
            <a:ext cx="1038687" cy="937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&quot;Пустой&quot; 9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4C904789-0069-4B3E-8A38-E963A0B06E9A}"/>
              </a:ext>
            </a:extLst>
          </p:cNvPr>
          <p:cNvSpPr/>
          <p:nvPr/>
        </p:nvSpPr>
        <p:spPr>
          <a:xfrm>
            <a:off x="10517080" y="5628569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50D0D4-F57B-4D23-9192-531C1CC12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259" y="1790768"/>
            <a:ext cx="5729481" cy="366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73ECE5-A16A-4F01-B607-D93AFC63B397}"/>
              </a:ext>
            </a:extLst>
          </p:cNvPr>
          <p:cNvSpPr txBox="1"/>
          <p:nvPr/>
        </p:nvSpPr>
        <p:spPr>
          <a:xfrm>
            <a:off x="3491327" y="-165829"/>
            <a:ext cx="53952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Ребусы 200</a:t>
            </a:r>
          </a:p>
        </p:txBody>
      </p:sp>
    </p:spTree>
    <p:extLst>
      <p:ext uri="{BB962C8B-B14F-4D97-AF65-F5344CB8AC3E}">
        <p14:creationId xmlns:p14="http://schemas.microsoft.com/office/powerpoint/2010/main" val="1063997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44CE33-8F5E-44FF-B6AD-FC87077AE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335565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Решите ребус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Управляющая кнопка: &quot;Получить сведения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267BA36-C554-4DE2-9F58-06B6937DEC8E}"/>
              </a:ext>
            </a:extLst>
          </p:cNvPr>
          <p:cNvSpPr/>
          <p:nvPr/>
        </p:nvSpPr>
        <p:spPr>
          <a:xfrm>
            <a:off x="10821880" y="5465472"/>
            <a:ext cx="906700" cy="823361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AE736F-BE9B-4D2E-9BEC-C28B0C400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6974" y="2564954"/>
            <a:ext cx="6778052" cy="290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A8EC3D-37E4-4FE5-8B09-12228049DFCC}"/>
              </a:ext>
            </a:extLst>
          </p:cNvPr>
          <p:cNvSpPr txBox="1"/>
          <p:nvPr/>
        </p:nvSpPr>
        <p:spPr>
          <a:xfrm>
            <a:off x="3491327" y="-165829"/>
            <a:ext cx="53774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Ребусы 300</a:t>
            </a:r>
          </a:p>
        </p:txBody>
      </p:sp>
    </p:spTree>
    <p:extLst>
      <p:ext uri="{BB962C8B-B14F-4D97-AF65-F5344CB8AC3E}">
        <p14:creationId xmlns:p14="http://schemas.microsoft.com/office/powerpoint/2010/main" val="2524742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F4E96C-00E5-4FEC-85CD-0EC7A2E14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A3CE524-ED59-4B21-B434-478300773938}"/>
              </a:ext>
            </a:extLst>
          </p:cNvPr>
          <p:cNvSpPr/>
          <p:nvPr/>
        </p:nvSpPr>
        <p:spPr>
          <a:xfrm>
            <a:off x="447869" y="5579706"/>
            <a:ext cx="933062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4B32C-8A14-4615-876D-B3F8239D67B5}"/>
              </a:ext>
            </a:extLst>
          </p:cNvPr>
          <p:cNvSpPr txBox="1"/>
          <p:nvPr/>
        </p:nvSpPr>
        <p:spPr>
          <a:xfrm>
            <a:off x="3879877" y="5313631"/>
            <a:ext cx="44322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УРАВНЕНИЕ</a:t>
            </a:r>
          </a:p>
        </p:txBody>
      </p:sp>
      <p:sp>
        <p:nvSpPr>
          <p:cNvPr id="8" name="Управляющая кнопка: &quot;Пустой&quot; 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380975E8-49AF-47FF-8957-69948FD1B3E1}"/>
              </a:ext>
            </a:extLst>
          </p:cNvPr>
          <p:cNvSpPr/>
          <p:nvPr/>
        </p:nvSpPr>
        <p:spPr>
          <a:xfrm>
            <a:off x="10785343" y="5619655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79FC76-3447-4C6D-B7B0-5B4DC93BB9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6973" y="2409405"/>
            <a:ext cx="6778052" cy="2900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4246AB-9D37-48DE-8A34-39FAE3C9F62F}"/>
              </a:ext>
            </a:extLst>
          </p:cNvPr>
          <p:cNvSpPr txBox="1"/>
          <p:nvPr/>
        </p:nvSpPr>
        <p:spPr>
          <a:xfrm>
            <a:off x="3491327" y="-165829"/>
            <a:ext cx="53863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Ребусы 300</a:t>
            </a:r>
          </a:p>
        </p:txBody>
      </p:sp>
    </p:spTree>
    <p:extLst>
      <p:ext uri="{BB962C8B-B14F-4D97-AF65-F5344CB8AC3E}">
        <p14:creationId xmlns:p14="http://schemas.microsoft.com/office/powerpoint/2010/main" val="2956422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0D2E75-45B2-4933-BA96-B171E3FB1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28F6FC-0359-46A6-8652-3E50D22A2850}"/>
              </a:ext>
            </a:extLst>
          </p:cNvPr>
          <p:cNvSpPr txBox="1"/>
          <p:nvPr/>
        </p:nvSpPr>
        <p:spPr>
          <a:xfrm>
            <a:off x="2081904" y="1227936"/>
            <a:ext cx="82051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Решите ребус</a:t>
            </a:r>
            <a:endParaRPr lang="ru-RU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Управляющая кнопка: &quot;Получить сведения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F47EADA-1054-44A7-98C0-2FB607B68BC5}"/>
              </a:ext>
            </a:extLst>
          </p:cNvPr>
          <p:cNvSpPr/>
          <p:nvPr/>
        </p:nvSpPr>
        <p:spPr>
          <a:xfrm>
            <a:off x="10683551" y="5425689"/>
            <a:ext cx="979714" cy="900466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307229-94DE-49DC-81B0-975D681FF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899" y="2486545"/>
            <a:ext cx="4294195" cy="3276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5407F6-359A-4ACB-B519-1D7F21CA0FB5}"/>
              </a:ext>
            </a:extLst>
          </p:cNvPr>
          <p:cNvSpPr txBox="1"/>
          <p:nvPr/>
        </p:nvSpPr>
        <p:spPr>
          <a:xfrm>
            <a:off x="3402824" y="-133123"/>
            <a:ext cx="538634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Ребусы 400</a:t>
            </a:r>
          </a:p>
        </p:txBody>
      </p:sp>
    </p:spTree>
    <p:extLst>
      <p:ext uri="{BB962C8B-B14F-4D97-AF65-F5344CB8AC3E}">
        <p14:creationId xmlns:p14="http://schemas.microsoft.com/office/powerpoint/2010/main" val="2142474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638341-F5E0-4EB6-8927-3A122C790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Управляющая кнопка: &quot;На главную&quot;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957B6FC-A354-4F6C-AE63-CE6FE95FC417}"/>
              </a:ext>
            </a:extLst>
          </p:cNvPr>
          <p:cNvSpPr/>
          <p:nvPr/>
        </p:nvSpPr>
        <p:spPr>
          <a:xfrm>
            <a:off x="585926" y="5699464"/>
            <a:ext cx="887767" cy="8522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90EDA-D916-4F26-B494-F26901D5AEAB}"/>
              </a:ext>
            </a:extLst>
          </p:cNvPr>
          <p:cNvSpPr txBox="1"/>
          <p:nvPr/>
        </p:nvSpPr>
        <p:spPr>
          <a:xfrm>
            <a:off x="3756730" y="5343102"/>
            <a:ext cx="61566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ДИАГОНАЛЬ</a:t>
            </a:r>
          </a:p>
        </p:txBody>
      </p:sp>
      <p:sp>
        <p:nvSpPr>
          <p:cNvPr id="8" name="Управляющая кнопка: &quot;Пустой&quot; 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A01E24CF-2113-4889-A2E4-BA5223D9BBAC}"/>
              </a:ext>
            </a:extLst>
          </p:cNvPr>
          <p:cNvSpPr/>
          <p:nvPr/>
        </p:nvSpPr>
        <p:spPr>
          <a:xfrm>
            <a:off x="10573303" y="5606248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8C768F-15CA-405D-9404-64D45C3BE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902" y="2163513"/>
            <a:ext cx="4294195" cy="3276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486C29-3C0F-47EB-B68C-2E32A403B465}"/>
              </a:ext>
            </a:extLst>
          </p:cNvPr>
          <p:cNvSpPr txBox="1"/>
          <p:nvPr/>
        </p:nvSpPr>
        <p:spPr>
          <a:xfrm>
            <a:off x="3491327" y="-165829"/>
            <a:ext cx="54040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Ребусы 400</a:t>
            </a:r>
          </a:p>
        </p:txBody>
      </p:sp>
    </p:spTree>
    <p:extLst>
      <p:ext uri="{BB962C8B-B14F-4D97-AF65-F5344CB8AC3E}">
        <p14:creationId xmlns:p14="http://schemas.microsoft.com/office/powerpoint/2010/main" val="2899257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F896A7-4972-44CB-8F33-5D73F4EFE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616644"/>
            <a:ext cx="9144000" cy="12838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Решите ребус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Управляющая кнопка: &quot;Получить сведения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71A7D6-8F55-4C56-AA2F-A5544E42C84E}"/>
              </a:ext>
            </a:extLst>
          </p:cNvPr>
          <p:cNvSpPr/>
          <p:nvPr/>
        </p:nvSpPr>
        <p:spPr>
          <a:xfrm>
            <a:off x="10668000" y="5159829"/>
            <a:ext cx="967273" cy="933061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F3ECBC-40E0-4DA8-BD69-76B4F1B39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383" y="2900518"/>
            <a:ext cx="6973233" cy="234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B124A4-38DB-4058-A42F-D4CAFFE4E23C}"/>
              </a:ext>
            </a:extLst>
          </p:cNvPr>
          <p:cNvSpPr txBox="1"/>
          <p:nvPr/>
        </p:nvSpPr>
        <p:spPr>
          <a:xfrm>
            <a:off x="3491327" y="-165829"/>
            <a:ext cx="54307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Ребусы 500</a:t>
            </a:r>
          </a:p>
        </p:txBody>
      </p:sp>
    </p:spTree>
    <p:extLst>
      <p:ext uri="{BB962C8B-B14F-4D97-AF65-F5344CB8AC3E}">
        <p14:creationId xmlns:p14="http://schemas.microsoft.com/office/powerpoint/2010/main" val="663959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A5FBBF-6539-48D7-8188-30150B6DC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98052C-15BA-4CE3-8925-D94B647EE3E2}"/>
              </a:ext>
            </a:extLst>
          </p:cNvPr>
          <p:cNvSpPr txBox="1"/>
          <p:nvPr/>
        </p:nvSpPr>
        <p:spPr>
          <a:xfrm>
            <a:off x="2530136" y="5153997"/>
            <a:ext cx="692566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ДОКАЗАТЕЛЬСТВО</a:t>
            </a:r>
          </a:p>
        </p:txBody>
      </p:sp>
      <p:sp>
        <p:nvSpPr>
          <p:cNvPr id="7" name="Управляющая кнопка: &quot;На главную&quot;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4A02F5B-FB4B-40E3-8475-02D491288F16}"/>
              </a:ext>
            </a:extLst>
          </p:cNvPr>
          <p:cNvSpPr/>
          <p:nvPr/>
        </p:nvSpPr>
        <p:spPr>
          <a:xfrm>
            <a:off x="577049" y="5539666"/>
            <a:ext cx="946951" cy="8700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&quot;Пустой&quot; 9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533CAC31-D77B-4CB4-A2A0-1E17122CFED8}"/>
              </a:ext>
            </a:extLst>
          </p:cNvPr>
          <p:cNvSpPr/>
          <p:nvPr/>
        </p:nvSpPr>
        <p:spPr>
          <a:xfrm>
            <a:off x="10765259" y="5766046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70A6AA-E22E-4E7D-8A96-91A28D7A1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383" y="2666953"/>
            <a:ext cx="6973233" cy="2340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B5C17A-B72A-49FA-A739-9C2E439272E8}"/>
              </a:ext>
            </a:extLst>
          </p:cNvPr>
          <p:cNvSpPr txBox="1"/>
          <p:nvPr/>
        </p:nvSpPr>
        <p:spPr>
          <a:xfrm>
            <a:off x="3491327" y="-165829"/>
            <a:ext cx="54928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Ребусы 500</a:t>
            </a:r>
          </a:p>
        </p:txBody>
      </p:sp>
    </p:spTree>
    <p:extLst>
      <p:ext uri="{BB962C8B-B14F-4D97-AF65-F5344CB8AC3E}">
        <p14:creationId xmlns:p14="http://schemas.microsoft.com/office/powerpoint/2010/main" val="232633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0E81CF-99F4-4D6A-8424-FE7DB5764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93796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Решите ребус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Управляющая кнопка: &quot;Получить сведения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A6DF7C-CBC8-4C7F-BA66-E1DECEC6BDD9}"/>
              </a:ext>
            </a:extLst>
          </p:cNvPr>
          <p:cNvSpPr/>
          <p:nvPr/>
        </p:nvSpPr>
        <p:spPr>
          <a:xfrm>
            <a:off x="10668000" y="5299788"/>
            <a:ext cx="1023257" cy="923730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490E35-745B-4B83-830C-2ADF9420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140" y="2706723"/>
            <a:ext cx="8843717" cy="2593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51F87A-D0A4-4D7B-A9D5-EA03E0A954D1}"/>
              </a:ext>
            </a:extLst>
          </p:cNvPr>
          <p:cNvSpPr txBox="1"/>
          <p:nvPr/>
        </p:nvSpPr>
        <p:spPr>
          <a:xfrm>
            <a:off x="3491327" y="-165829"/>
            <a:ext cx="54396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Ребусы 600</a:t>
            </a:r>
          </a:p>
        </p:txBody>
      </p:sp>
    </p:spTree>
    <p:extLst>
      <p:ext uri="{BB962C8B-B14F-4D97-AF65-F5344CB8AC3E}">
        <p14:creationId xmlns:p14="http://schemas.microsoft.com/office/powerpoint/2010/main" val="2704831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4D0516-CEEC-4E71-815C-ABCBCA2EB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Управляющая кнопка: &quot;На главную&quot;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12E0D15-9485-4478-8E43-82D8FE913FEF}"/>
              </a:ext>
            </a:extLst>
          </p:cNvPr>
          <p:cNvSpPr/>
          <p:nvPr/>
        </p:nvSpPr>
        <p:spPr>
          <a:xfrm>
            <a:off x="585926" y="5566299"/>
            <a:ext cx="870012" cy="8078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6FC93-A1B3-4C57-8D1B-9529EFCF21D3}"/>
              </a:ext>
            </a:extLst>
          </p:cNvPr>
          <p:cNvSpPr txBox="1"/>
          <p:nvPr/>
        </p:nvSpPr>
        <p:spPr>
          <a:xfrm>
            <a:off x="2712498" y="5167314"/>
            <a:ext cx="67670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ПРЯМОУГОЛЬНИК</a:t>
            </a:r>
          </a:p>
        </p:txBody>
      </p:sp>
      <p:sp>
        <p:nvSpPr>
          <p:cNvPr id="8" name="Управляющая кнопка: &quot;Пустой&quot; 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D9045C65-3DB0-40DA-B3F8-65049BF42E41}"/>
              </a:ext>
            </a:extLst>
          </p:cNvPr>
          <p:cNvSpPr/>
          <p:nvPr/>
        </p:nvSpPr>
        <p:spPr>
          <a:xfrm>
            <a:off x="10771573" y="5650892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0424F-FDDC-46F8-8DCD-F8169C2F6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140" y="2574248"/>
            <a:ext cx="8843717" cy="2593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054A45-72BB-49E6-BA2E-2BA325C6156E}"/>
              </a:ext>
            </a:extLst>
          </p:cNvPr>
          <p:cNvSpPr txBox="1"/>
          <p:nvPr/>
        </p:nvSpPr>
        <p:spPr>
          <a:xfrm>
            <a:off x="3491327" y="-165829"/>
            <a:ext cx="55994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Ребусы 600</a:t>
            </a:r>
          </a:p>
        </p:txBody>
      </p:sp>
    </p:spTree>
    <p:extLst>
      <p:ext uri="{BB962C8B-B14F-4D97-AF65-F5344CB8AC3E}">
        <p14:creationId xmlns:p14="http://schemas.microsoft.com/office/powerpoint/2010/main" val="2565581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248F89-78FC-4404-9156-F25979E7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6" y="671988"/>
            <a:ext cx="11611992" cy="38843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88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Какой отрезок «бегает по углам и делит угол пополам»?</a:t>
            </a:r>
            <a:endParaRPr lang="en-US" sz="8800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6D3F93F-5C20-4349-982C-E44955660821}"/>
              </a:ext>
            </a:extLst>
          </p:cNvPr>
          <p:cNvSpPr/>
          <p:nvPr/>
        </p:nvSpPr>
        <p:spPr>
          <a:xfrm>
            <a:off x="10804124" y="5655076"/>
            <a:ext cx="914400" cy="843378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A05CD-8C2E-4147-AA22-7E8BFBADB5CB}"/>
              </a:ext>
            </a:extLst>
          </p:cNvPr>
          <p:cNvSpPr txBox="1"/>
          <p:nvPr/>
        </p:nvSpPr>
        <p:spPr>
          <a:xfrm>
            <a:off x="1478132" y="-148286"/>
            <a:ext cx="9783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«Всё вокруг – геометрия» 100</a:t>
            </a:r>
          </a:p>
        </p:txBody>
      </p:sp>
    </p:spTree>
    <p:extLst>
      <p:ext uri="{BB962C8B-B14F-4D97-AF65-F5344CB8AC3E}">
        <p14:creationId xmlns:p14="http://schemas.microsoft.com/office/powerpoint/2010/main" val="17579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BA3791-751F-4940-A879-142A323E2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95501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Шарады 100</a:t>
            </a:r>
            <a:br>
              <a:rPr lang="ru-RU" sz="6000" u="sng" dirty="0">
                <a:solidFill>
                  <a:srgbClr val="FFFFFF"/>
                </a:solidFill>
              </a:rPr>
            </a:br>
            <a:endParaRPr lang="en-US" sz="6000" u="sng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AC424-A578-4A86-9DF4-EC428DF652CF}"/>
              </a:ext>
            </a:extLst>
          </p:cNvPr>
          <p:cNvSpPr txBox="1"/>
          <p:nvPr/>
        </p:nvSpPr>
        <p:spPr>
          <a:xfrm>
            <a:off x="624396" y="1635581"/>
            <a:ext cx="67795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 буквой «Р» - с овцы стригут,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В нити прочные прядут.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А без «Р» - нужна для счёта,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Цифрой быть - её работа.</a:t>
            </a:r>
          </a:p>
        </p:txBody>
      </p:sp>
      <p:sp>
        <p:nvSpPr>
          <p:cNvPr id="6" name="Управляющая кнопка: &quot;Получить сведения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4E863F-8868-4C3A-BFF9-015F1FFA9039}"/>
              </a:ext>
            </a:extLst>
          </p:cNvPr>
          <p:cNvSpPr/>
          <p:nvPr/>
        </p:nvSpPr>
        <p:spPr>
          <a:xfrm>
            <a:off x="10668000" y="5388746"/>
            <a:ext cx="899604" cy="870011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4DA603-D1CF-422F-838D-1BCB8DB13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105" y="1199777"/>
            <a:ext cx="4145499" cy="41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880978-948A-4457-85FE-4A972E9D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B2D8E-ECA7-49B1-AEEE-F6FC19AC7BBD}"/>
              </a:ext>
            </a:extLst>
          </p:cNvPr>
          <p:cNvSpPr txBox="1"/>
          <p:nvPr/>
        </p:nvSpPr>
        <p:spPr>
          <a:xfrm>
            <a:off x="3539970" y="4963089"/>
            <a:ext cx="61566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dirty="0">
                <a:highlight>
                  <a:srgbClr val="800080"/>
                </a:highlight>
                <a:latin typeface="Bahnschrift SemiBold Condensed" panose="020B0502040204020203" pitchFamily="34" charset="0"/>
              </a:rPr>
              <a:t>Биссектриса </a:t>
            </a:r>
          </a:p>
        </p:txBody>
      </p:sp>
      <p:sp>
        <p:nvSpPr>
          <p:cNvPr id="6" name="Управляющая кнопка: &quot;На главную&quot;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93E38C5-E2DA-4482-9520-921B1BA24869}"/>
              </a:ext>
            </a:extLst>
          </p:cNvPr>
          <p:cNvSpPr/>
          <p:nvPr/>
        </p:nvSpPr>
        <p:spPr>
          <a:xfrm>
            <a:off x="426869" y="5622778"/>
            <a:ext cx="816745" cy="86047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&quot;Пустой&quot; 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C727FA74-DCA0-488A-84D1-2846F094A78B}"/>
              </a:ext>
            </a:extLst>
          </p:cNvPr>
          <p:cNvSpPr/>
          <p:nvPr/>
        </p:nvSpPr>
        <p:spPr>
          <a:xfrm>
            <a:off x="10679097" y="5606248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DB1C33-CE13-4602-89BA-9F3D1DF06B8E}"/>
              </a:ext>
            </a:extLst>
          </p:cNvPr>
          <p:cNvSpPr txBox="1"/>
          <p:nvPr/>
        </p:nvSpPr>
        <p:spPr>
          <a:xfrm>
            <a:off x="193536" y="1145506"/>
            <a:ext cx="676478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Какой отрезок «бегает по углам и делит угол пополам»</a:t>
            </a:r>
            <a:endParaRPr lang="ru-RU" sz="6600" dirty="0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D4F06A3-BF32-45C1-B59D-20B706F761B1}"/>
              </a:ext>
            </a:extLst>
          </p:cNvPr>
          <p:cNvGrpSpPr/>
          <p:nvPr/>
        </p:nvGrpSpPr>
        <p:grpSpPr>
          <a:xfrm>
            <a:off x="7545625" y="1017843"/>
            <a:ext cx="4092260" cy="3861787"/>
            <a:chOff x="7545625" y="372862"/>
            <a:chExt cx="2981072" cy="309250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EA94E3A4-91D6-4ED9-B79F-5FBE2EE12040}"/>
                </a:ext>
              </a:extLst>
            </p:cNvPr>
            <p:cNvCxnSpPr/>
            <p:nvPr/>
          </p:nvCxnSpPr>
          <p:spPr>
            <a:xfrm>
              <a:off x="7705817" y="372862"/>
              <a:ext cx="0" cy="3056137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083C81C1-E881-4F40-9A65-0EC70030F0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5817" y="3414942"/>
              <a:ext cx="2820880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6F40AB06-AB36-4179-914A-DA536D7636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5816" y="727969"/>
              <a:ext cx="2343706" cy="2715089"/>
            </a:xfrm>
            <a:prstGeom prst="line">
              <a:avLst/>
            </a:prstGeom>
            <a:ln w="28575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" name="Арка 23">
              <a:extLst>
                <a:ext uri="{FF2B5EF4-FFF2-40B4-BE49-F238E27FC236}">
                  <a16:creationId xmlns:a16="http://schemas.microsoft.com/office/drawing/2014/main" id="{A64F10F1-3C13-45ED-9F70-82EA5FE8911E}"/>
                </a:ext>
              </a:extLst>
            </p:cNvPr>
            <p:cNvSpPr/>
            <p:nvPr/>
          </p:nvSpPr>
          <p:spPr>
            <a:xfrm rot="2189886">
              <a:off x="7545625" y="2483015"/>
              <a:ext cx="783451" cy="221170"/>
            </a:xfrm>
            <a:prstGeom prst="blockArc">
              <a:avLst>
                <a:gd name="adj1" fmla="val 11553455"/>
                <a:gd name="adj2" fmla="val 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Арка 24">
              <a:extLst>
                <a:ext uri="{FF2B5EF4-FFF2-40B4-BE49-F238E27FC236}">
                  <a16:creationId xmlns:a16="http://schemas.microsoft.com/office/drawing/2014/main" id="{1BFF50A8-C456-472B-A82A-415B95077E78}"/>
                </a:ext>
              </a:extLst>
            </p:cNvPr>
            <p:cNvSpPr/>
            <p:nvPr/>
          </p:nvSpPr>
          <p:spPr>
            <a:xfrm rot="3086930">
              <a:off x="8115032" y="3003836"/>
              <a:ext cx="715876" cy="207183"/>
            </a:xfrm>
            <a:prstGeom prst="blockArc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341BDB9-3409-4D23-8E78-5C6FDF8E7D76}"/>
              </a:ext>
            </a:extLst>
          </p:cNvPr>
          <p:cNvSpPr txBox="1"/>
          <p:nvPr/>
        </p:nvSpPr>
        <p:spPr>
          <a:xfrm>
            <a:off x="1478132" y="-148286"/>
            <a:ext cx="9783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«Всё вокруг – геометрия» 100</a:t>
            </a:r>
          </a:p>
        </p:txBody>
      </p:sp>
    </p:spTree>
    <p:extLst>
      <p:ext uri="{BB962C8B-B14F-4D97-AF65-F5344CB8AC3E}">
        <p14:creationId xmlns:p14="http://schemas.microsoft.com/office/powerpoint/2010/main" val="1074333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338EF4-A0A3-4930-867E-AC17D89CB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52" y="3033224"/>
            <a:ext cx="11372295" cy="290051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80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Геометрическая фигура, состоящая из точки и двух лучей, исходящих из этой точки, называется …</a:t>
            </a:r>
            <a:endParaRPr lang="en-US" sz="8000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2C35AC3-ED7B-47FE-B8AC-DAB8F490CCC2}"/>
              </a:ext>
            </a:extLst>
          </p:cNvPr>
          <p:cNvSpPr/>
          <p:nvPr/>
        </p:nvSpPr>
        <p:spPr>
          <a:xfrm>
            <a:off x="10814482" y="5714998"/>
            <a:ext cx="912920" cy="836721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8FF3C-9E80-486F-9A37-FA03BE0E0ED6}"/>
              </a:ext>
            </a:extLst>
          </p:cNvPr>
          <p:cNvSpPr txBox="1"/>
          <p:nvPr/>
        </p:nvSpPr>
        <p:spPr>
          <a:xfrm>
            <a:off x="1478132" y="-148286"/>
            <a:ext cx="9783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«Всё вокруг – геометрия» 200</a:t>
            </a:r>
          </a:p>
        </p:txBody>
      </p:sp>
    </p:spTree>
    <p:extLst>
      <p:ext uri="{BB962C8B-B14F-4D97-AF65-F5344CB8AC3E}">
        <p14:creationId xmlns:p14="http://schemas.microsoft.com/office/powerpoint/2010/main" val="2748319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E85A5D-CCA4-4595-ACE9-8DF754FB0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9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0" y="2746094"/>
            <a:ext cx="7173157" cy="207973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60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Геометрическая фигура, состоящая из точки и двух лучей, исходящих из этой точки, называется …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3A6EF-D827-4251-966B-54E28B4DF84E}"/>
              </a:ext>
            </a:extLst>
          </p:cNvPr>
          <p:cNvSpPr txBox="1"/>
          <p:nvPr/>
        </p:nvSpPr>
        <p:spPr>
          <a:xfrm>
            <a:off x="3159710" y="5526624"/>
            <a:ext cx="6156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highlight>
                  <a:srgbClr val="800080"/>
                </a:highlight>
                <a:latin typeface="Bahnschrift SemiBold Condensed" panose="020B0502040204020203" pitchFamily="34" charset="0"/>
              </a:rPr>
              <a:t>Угол</a:t>
            </a:r>
          </a:p>
        </p:txBody>
      </p:sp>
      <p:sp>
        <p:nvSpPr>
          <p:cNvPr id="6" name="Управляющая кнопка: &quot;На главную&quot;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10A264E-6B19-464F-A625-3342B52E7E3B}"/>
              </a:ext>
            </a:extLst>
          </p:cNvPr>
          <p:cNvSpPr/>
          <p:nvPr/>
        </p:nvSpPr>
        <p:spPr>
          <a:xfrm>
            <a:off x="541538" y="5739414"/>
            <a:ext cx="807868" cy="7457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&quot;Пустой&quot; 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5844E987-973D-4BA9-A923-1A9DA04E1B7B}"/>
              </a:ext>
            </a:extLst>
          </p:cNvPr>
          <p:cNvSpPr/>
          <p:nvPr/>
        </p:nvSpPr>
        <p:spPr>
          <a:xfrm>
            <a:off x="10668000" y="5656060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15A70C3-6109-4839-8EB6-71E2D71DFDBE}"/>
              </a:ext>
            </a:extLst>
          </p:cNvPr>
          <p:cNvGrpSpPr/>
          <p:nvPr/>
        </p:nvGrpSpPr>
        <p:grpSpPr>
          <a:xfrm>
            <a:off x="8025417" y="1653057"/>
            <a:ext cx="3790762" cy="3469962"/>
            <a:chOff x="8016539" y="452760"/>
            <a:chExt cx="3790762" cy="3469962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5A9C33EF-53EE-4890-9C32-4C27F934F320}"/>
                </a:ext>
              </a:extLst>
            </p:cNvPr>
            <p:cNvGrpSpPr/>
            <p:nvPr/>
          </p:nvGrpSpPr>
          <p:grpSpPr>
            <a:xfrm>
              <a:off x="8105313" y="452760"/>
              <a:ext cx="3701988" cy="3417299"/>
              <a:chOff x="7705817" y="372862"/>
              <a:chExt cx="3043521" cy="3056137"/>
            </a:xfrm>
          </p:grpSpPr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4B7F99F6-A413-4EAC-A6A5-A3C72C8B5DC3}"/>
                  </a:ext>
                </a:extLst>
              </p:cNvPr>
              <p:cNvCxnSpPr/>
              <p:nvPr/>
            </p:nvCxnSpPr>
            <p:spPr>
              <a:xfrm>
                <a:off x="7705817" y="372862"/>
                <a:ext cx="0" cy="3056137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26E001F5-18D0-4CF3-B3B8-97FBE6B5F9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05817" y="2086924"/>
                <a:ext cx="3043521" cy="132801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9EF93CF7-782B-44F9-98B7-9C85E37477F7}"/>
                </a:ext>
              </a:extLst>
            </p:cNvPr>
            <p:cNvSpPr/>
            <p:nvPr/>
          </p:nvSpPr>
          <p:spPr>
            <a:xfrm>
              <a:off x="8016539" y="3785960"/>
              <a:ext cx="162684" cy="1367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2ADAEFE-79BB-44E2-96F5-720755A2B396}"/>
              </a:ext>
            </a:extLst>
          </p:cNvPr>
          <p:cNvSpPr txBox="1"/>
          <p:nvPr/>
        </p:nvSpPr>
        <p:spPr>
          <a:xfrm>
            <a:off x="1478132" y="-148286"/>
            <a:ext cx="9783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«Всё вокруг – геометрия» 200</a:t>
            </a:r>
          </a:p>
        </p:txBody>
      </p:sp>
    </p:spTree>
    <p:extLst>
      <p:ext uri="{BB962C8B-B14F-4D97-AF65-F5344CB8AC3E}">
        <p14:creationId xmlns:p14="http://schemas.microsoft.com/office/powerpoint/2010/main" val="2445000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454D3F-5E38-4829-BC47-D352D8DF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EC4E697-C67B-432F-B1F5-738C6EAE40E5}"/>
              </a:ext>
            </a:extLst>
          </p:cNvPr>
          <p:cNvSpPr/>
          <p:nvPr/>
        </p:nvSpPr>
        <p:spPr>
          <a:xfrm>
            <a:off x="10963921" y="5673492"/>
            <a:ext cx="790114" cy="807868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627D0C2-6B96-419B-A684-D324B933A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7071F8-2A2B-4FBB-AD48-51DB11244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12" y="1127982"/>
            <a:ext cx="762873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трех углов, образовавшихся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пересечении двух прямых,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равна 325°.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остальные углы.</a:t>
            </a:r>
            <a:endParaRPr kumimoji="0" lang="ru-RU" altLang="ru-RU" sz="5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ahnschrift SemiBold SemiConden" panose="020B0502040204020203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64375A9-BC5C-46ED-988F-68A07C8D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3410" t="38229" r="384" b="32961"/>
          <a:stretch/>
        </p:blipFill>
        <p:spPr>
          <a:xfrm>
            <a:off x="6728841" y="1563174"/>
            <a:ext cx="5265323" cy="3142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6C6D14-21DE-4B29-8726-6CEAC32B9CF2}"/>
              </a:ext>
            </a:extLst>
          </p:cNvPr>
          <p:cNvSpPr txBox="1"/>
          <p:nvPr/>
        </p:nvSpPr>
        <p:spPr>
          <a:xfrm>
            <a:off x="1478132" y="-148286"/>
            <a:ext cx="9783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«Всё вокруг – геометрия» 500</a:t>
            </a:r>
          </a:p>
        </p:txBody>
      </p:sp>
    </p:spTree>
    <p:extLst>
      <p:ext uri="{BB962C8B-B14F-4D97-AF65-F5344CB8AC3E}">
        <p14:creationId xmlns:p14="http://schemas.microsoft.com/office/powerpoint/2010/main" val="302129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CD930A-0421-42EC-A46D-199439DDA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AAC74A0-BA53-466D-8D06-5414D2F1B0B6}"/>
              </a:ext>
            </a:extLst>
          </p:cNvPr>
          <p:cNvSpPr/>
          <p:nvPr/>
        </p:nvSpPr>
        <p:spPr>
          <a:xfrm>
            <a:off x="514905" y="5761608"/>
            <a:ext cx="831540" cy="7901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3919E-6866-428D-8885-E6BBF24C1428}"/>
              </a:ext>
            </a:extLst>
          </p:cNvPr>
          <p:cNvSpPr txBox="1"/>
          <p:nvPr/>
        </p:nvSpPr>
        <p:spPr>
          <a:xfrm>
            <a:off x="4331564" y="5749748"/>
            <a:ext cx="28859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highlight>
                  <a:srgbClr val="800080"/>
                </a:highlight>
                <a:latin typeface="Bahnschrift SemiBold Condensed" panose="020B0502040204020203" pitchFamily="34" charset="0"/>
              </a:rPr>
              <a:t>145°, 35°, 145°.</a:t>
            </a:r>
          </a:p>
        </p:txBody>
      </p:sp>
      <p:sp>
        <p:nvSpPr>
          <p:cNvPr id="7" name="Управляющая кнопка: &quot;Пустой&quot; 6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9FDD4F48-E51F-4C14-9661-043CF3BA5E70}"/>
              </a:ext>
            </a:extLst>
          </p:cNvPr>
          <p:cNvSpPr/>
          <p:nvPr/>
        </p:nvSpPr>
        <p:spPr>
          <a:xfrm>
            <a:off x="10845554" y="5717219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11952-8FB1-4836-8BA1-C76C8780F05E}"/>
              </a:ext>
            </a:extLst>
          </p:cNvPr>
          <p:cNvSpPr txBox="1"/>
          <p:nvPr/>
        </p:nvSpPr>
        <p:spPr>
          <a:xfrm>
            <a:off x="200118" y="1518569"/>
            <a:ext cx="82628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трех углов, образовавшихся при пересечении двух прямых, равна 325°.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Bahnschrift SemiBold SemiConden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остальные углы.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Bahnschrift SemiBold SemiConden" panose="020B05020402040202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485C92-6992-4729-8E42-14B64E622A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10" t="38229" r="384" b="32961"/>
          <a:stretch/>
        </p:blipFill>
        <p:spPr>
          <a:xfrm>
            <a:off x="8202844" y="1339833"/>
            <a:ext cx="3989156" cy="238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918D05-4328-47D9-9847-A7EA499A4CF4}"/>
              </a:ext>
            </a:extLst>
          </p:cNvPr>
          <p:cNvSpPr txBox="1"/>
          <p:nvPr/>
        </p:nvSpPr>
        <p:spPr>
          <a:xfrm>
            <a:off x="363982" y="3209843"/>
            <a:ext cx="114403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Решение</a:t>
            </a:r>
            <a:r>
              <a:rPr lang="ru-RU" sz="3600" b="0" i="1" dirty="0">
                <a:solidFill>
                  <a:schemeClr val="accent1">
                    <a:lumMod val="75000"/>
                  </a:schemeClr>
                </a:solidFill>
                <a:effectLst/>
                <a:latin typeface="Bahnschrift SemiBold SemiConden" panose="020B0502040204020203" pitchFamily="34" charset="0"/>
              </a:rPr>
              <a:t>: </a:t>
            </a:r>
            <a:r>
              <a:rPr lang="ru-RU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Bahnschrift SemiBold SemiConden" panose="020B0502040204020203" pitchFamily="34" charset="0"/>
              </a:rPr>
              <a:t>Пусть ∠1 + ∠2 + ∠3 = 325°, </a:t>
            </a:r>
          </a:p>
          <a:p>
            <a:r>
              <a:rPr lang="ru-RU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Bahnschrift SemiBold SemiConden" panose="020B0502040204020203" pitchFamily="34" charset="0"/>
              </a:rPr>
              <a:t>тогда ∠4 = 360° – 325° = 35°, ∠4 = ∠2 как вертикальные, тогда ∠2 = 35°.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</a:br>
            <a:r>
              <a:rPr lang="ru-RU" sz="3600" b="0" i="0" dirty="0">
                <a:solidFill>
                  <a:schemeClr val="accent1">
                    <a:lumMod val="75000"/>
                  </a:schemeClr>
                </a:solidFill>
                <a:effectLst/>
                <a:latin typeface="Bahnschrift SemiBold SemiConden" panose="020B0502040204020203" pitchFamily="34" charset="0"/>
              </a:rPr>
              <a:t>∠1 + ∠2 = 180°, ∠4 + ∠3 = 180°, тогда ∠1 = ∠3 = 145°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E5550-308F-4D87-8B82-36FE4F11437C}"/>
              </a:ext>
            </a:extLst>
          </p:cNvPr>
          <p:cNvSpPr txBox="1"/>
          <p:nvPr/>
        </p:nvSpPr>
        <p:spPr>
          <a:xfrm>
            <a:off x="1504765" y="-169021"/>
            <a:ext cx="9783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«Всё вокруг – геометрия» 500</a:t>
            </a:r>
          </a:p>
        </p:txBody>
      </p:sp>
    </p:spTree>
    <p:extLst>
      <p:ext uri="{BB962C8B-B14F-4D97-AF65-F5344CB8AC3E}">
        <p14:creationId xmlns:p14="http://schemas.microsoft.com/office/powerpoint/2010/main" val="618385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C7C868-EE0D-4DD4-B988-1E08CA6F2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3615"/>
            <a:ext cx="12464249" cy="34318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Вычислите периметр треугольника BAC, если FC – медиана треугольника, BC = 30мм, FA = 25мм, AC = 40мм.</a:t>
            </a:r>
            <a:endParaRPr lang="en-US" sz="8800" dirty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09C8D16-D34C-4B87-A05D-ED841EBA15F5}"/>
              </a:ext>
            </a:extLst>
          </p:cNvPr>
          <p:cNvSpPr/>
          <p:nvPr/>
        </p:nvSpPr>
        <p:spPr>
          <a:xfrm>
            <a:off x="10919534" y="5646198"/>
            <a:ext cx="861134" cy="807868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6CB694E-07C9-4C53-A838-F0B472A60010}"/>
              </a:ext>
            </a:extLst>
          </p:cNvPr>
          <p:cNvGrpSpPr/>
          <p:nvPr/>
        </p:nvGrpSpPr>
        <p:grpSpPr>
          <a:xfrm>
            <a:off x="3472649" y="2707689"/>
            <a:ext cx="5680229" cy="4052870"/>
            <a:chOff x="3428260" y="2119875"/>
            <a:chExt cx="5845945" cy="44404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A120BF-02B5-4B0A-8EBB-739128DB3D38}"/>
                </a:ext>
              </a:extLst>
            </p:cNvPr>
            <p:cNvSpPr txBox="1"/>
            <p:nvPr/>
          </p:nvSpPr>
          <p:spPr>
            <a:xfrm>
              <a:off x="4669654" y="3932339"/>
              <a:ext cx="763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50000"/>
                    </a:schemeClr>
                  </a:solidFill>
                  <a:latin typeface="Bahnschrift SemiBold SemiConden" panose="020B0502040204020203" pitchFamily="34" charset="0"/>
                </a:rPr>
                <a:t>F</a:t>
              </a:r>
              <a:endParaRPr lang="ru-RU" sz="24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1BAFE904-7F38-49E2-9DEE-B6799463E117}"/>
                </a:ext>
              </a:extLst>
            </p:cNvPr>
            <p:cNvGrpSpPr/>
            <p:nvPr/>
          </p:nvGrpSpPr>
          <p:grpSpPr>
            <a:xfrm>
              <a:off x="3428260" y="2119875"/>
              <a:ext cx="5845945" cy="4440489"/>
              <a:chOff x="3410505" y="1878179"/>
              <a:chExt cx="5845945" cy="4440489"/>
            </a:xfrm>
          </p:grpSpPr>
          <p:sp>
            <p:nvSpPr>
              <p:cNvPr id="4" name="Равнобедренный треугольник 3">
                <a:extLst>
                  <a:ext uri="{FF2B5EF4-FFF2-40B4-BE49-F238E27FC236}">
                    <a16:creationId xmlns:a16="http://schemas.microsoft.com/office/drawing/2014/main" id="{29202341-12CA-4D01-8537-51D01D1E4D39}"/>
                  </a:ext>
                </a:extLst>
              </p:cNvPr>
              <p:cNvSpPr/>
              <p:nvPr/>
            </p:nvSpPr>
            <p:spPr>
              <a:xfrm>
                <a:off x="3699029" y="2252379"/>
                <a:ext cx="4793942" cy="3988623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6B8B81E3-62D7-463C-BE16-2CE1D71967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3639" y="4056088"/>
                <a:ext cx="3459332" cy="2184914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44E008-5BBC-4978-B1EE-8DDFE31DECBB}"/>
                  </a:ext>
                </a:extLst>
              </p:cNvPr>
              <p:cNvSpPr txBox="1"/>
              <p:nvPr/>
            </p:nvSpPr>
            <p:spPr>
              <a:xfrm>
                <a:off x="3410505" y="5857003"/>
                <a:ext cx="7634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В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8AC2FB-859D-49A4-AA43-DA6743C42BD6}"/>
                  </a:ext>
                </a:extLst>
              </p:cNvPr>
              <p:cNvSpPr txBox="1"/>
              <p:nvPr/>
            </p:nvSpPr>
            <p:spPr>
              <a:xfrm>
                <a:off x="5924366" y="1878179"/>
                <a:ext cx="7634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А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3D2AAE-36AF-448A-9416-9EF3A1A8501E}"/>
                  </a:ext>
                </a:extLst>
              </p:cNvPr>
              <p:cNvSpPr txBox="1"/>
              <p:nvPr/>
            </p:nvSpPr>
            <p:spPr>
              <a:xfrm>
                <a:off x="8492971" y="5857003"/>
                <a:ext cx="7634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С</a:t>
                </a:r>
              </a:p>
            </p:txBody>
          </p: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B1437E35-B5CD-4572-841A-735BD063D2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39" y="3131388"/>
                <a:ext cx="228970" cy="13315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DC6AE976-FBA9-46C4-8A12-A87B49A3AD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5411" y="4929278"/>
                <a:ext cx="228970" cy="13315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1FC18FB-7FA6-4582-B3D2-3055FDB751F7}"/>
              </a:ext>
            </a:extLst>
          </p:cNvPr>
          <p:cNvSpPr txBox="1"/>
          <p:nvPr/>
        </p:nvSpPr>
        <p:spPr>
          <a:xfrm>
            <a:off x="1478132" y="-148286"/>
            <a:ext cx="9783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«Всё вокруг – геометрия» 400</a:t>
            </a:r>
          </a:p>
        </p:txBody>
      </p:sp>
    </p:spTree>
    <p:extLst>
      <p:ext uri="{BB962C8B-B14F-4D97-AF65-F5344CB8AC3E}">
        <p14:creationId xmlns:p14="http://schemas.microsoft.com/office/powerpoint/2010/main" val="97823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38A570-DE91-4EDF-BA7A-3D5C4D96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23" y="-316235"/>
            <a:ext cx="9851254" cy="343188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Вычислите периметр треугольника BAC, если FC – медиана треугольника, BC = 30мм, FA = 25мм, AC = 40мм.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F19D8-D8C0-4FBA-856B-D509F7A3551A}"/>
              </a:ext>
            </a:extLst>
          </p:cNvPr>
          <p:cNvSpPr txBox="1"/>
          <p:nvPr/>
        </p:nvSpPr>
        <p:spPr>
          <a:xfrm>
            <a:off x="5358413" y="5725400"/>
            <a:ext cx="1421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highlight>
                  <a:srgbClr val="800080"/>
                </a:highlight>
                <a:latin typeface="Bahnschrift SemiBold Condensed" panose="020B0502040204020203" pitchFamily="34" charset="0"/>
              </a:rPr>
              <a:t>120</a:t>
            </a:r>
            <a:endParaRPr lang="ru-RU" dirty="0">
              <a:highlight>
                <a:srgbClr val="800080"/>
              </a:highlight>
              <a:latin typeface="Bahnschrift SemiBold Condensed" panose="020B0502040204020203" pitchFamily="34" charset="0"/>
            </a:endParaRPr>
          </a:p>
        </p:txBody>
      </p:sp>
      <p:sp>
        <p:nvSpPr>
          <p:cNvPr id="8" name="Управляющая кнопка: &quot;На главную&quot;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069A2AA-AB8B-44A6-8A2C-AC4B27D53240}"/>
              </a:ext>
            </a:extLst>
          </p:cNvPr>
          <p:cNvSpPr/>
          <p:nvPr/>
        </p:nvSpPr>
        <p:spPr>
          <a:xfrm>
            <a:off x="355106" y="5584054"/>
            <a:ext cx="1012055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&quot;Пустой&quot; 9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834DF902-6596-4053-A757-8D5AADD47CF8}"/>
              </a:ext>
            </a:extLst>
          </p:cNvPr>
          <p:cNvSpPr/>
          <p:nvPr/>
        </p:nvSpPr>
        <p:spPr>
          <a:xfrm>
            <a:off x="10855912" y="5663953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097D3AA-AABF-4510-9FD4-5C44741EA030}"/>
              </a:ext>
            </a:extLst>
          </p:cNvPr>
          <p:cNvGrpSpPr/>
          <p:nvPr/>
        </p:nvGrpSpPr>
        <p:grpSpPr>
          <a:xfrm>
            <a:off x="7497192" y="1719843"/>
            <a:ext cx="4694808" cy="3584565"/>
            <a:chOff x="3428260" y="2032410"/>
            <a:chExt cx="5845945" cy="45279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C3F64E-10E7-4536-B43D-562B1E1CE31D}"/>
                </a:ext>
              </a:extLst>
            </p:cNvPr>
            <p:cNvSpPr txBox="1"/>
            <p:nvPr/>
          </p:nvSpPr>
          <p:spPr>
            <a:xfrm>
              <a:off x="4669654" y="3932339"/>
              <a:ext cx="7634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50000"/>
                    </a:schemeClr>
                  </a:solidFill>
                  <a:latin typeface="Bahnschrift SemiBold SemiConden" panose="020B0502040204020203" pitchFamily="34" charset="0"/>
                </a:rPr>
                <a:t>F</a:t>
              </a:r>
              <a:endParaRPr lang="ru-RU" sz="2400" dirty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54A63224-1788-4BB7-9888-4D0DA118B43A}"/>
                </a:ext>
              </a:extLst>
            </p:cNvPr>
            <p:cNvGrpSpPr/>
            <p:nvPr/>
          </p:nvGrpSpPr>
          <p:grpSpPr>
            <a:xfrm>
              <a:off x="3428260" y="2032410"/>
              <a:ext cx="5845945" cy="4527954"/>
              <a:chOff x="3410505" y="1790714"/>
              <a:chExt cx="5845945" cy="4527954"/>
            </a:xfrm>
          </p:grpSpPr>
          <p:sp>
            <p:nvSpPr>
              <p:cNvPr id="14" name="Равнобедренный треугольник 13">
                <a:extLst>
                  <a:ext uri="{FF2B5EF4-FFF2-40B4-BE49-F238E27FC236}">
                    <a16:creationId xmlns:a16="http://schemas.microsoft.com/office/drawing/2014/main" id="{BAE76603-CC19-4AF5-AF6F-D2846FE58009}"/>
                  </a:ext>
                </a:extLst>
              </p:cNvPr>
              <p:cNvSpPr/>
              <p:nvPr/>
            </p:nvSpPr>
            <p:spPr>
              <a:xfrm>
                <a:off x="3699029" y="2252379"/>
                <a:ext cx="4793942" cy="3988623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9D4351FB-3D31-4707-A614-7FAA020D2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3639" y="4056088"/>
                <a:ext cx="3459332" cy="2184914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3DCC5F-08FE-4531-9792-ABFDA6C2F2A0}"/>
                  </a:ext>
                </a:extLst>
              </p:cNvPr>
              <p:cNvSpPr txBox="1"/>
              <p:nvPr/>
            </p:nvSpPr>
            <p:spPr>
              <a:xfrm>
                <a:off x="3410505" y="5857003"/>
                <a:ext cx="7634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В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BB0EE3-9A07-49E7-A657-B82A71FA312C}"/>
                  </a:ext>
                </a:extLst>
              </p:cNvPr>
              <p:cNvSpPr txBox="1"/>
              <p:nvPr/>
            </p:nvSpPr>
            <p:spPr>
              <a:xfrm>
                <a:off x="5847279" y="1790714"/>
                <a:ext cx="7634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А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7CDE46-A982-4D80-9602-5CB8C4E3B00B}"/>
                  </a:ext>
                </a:extLst>
              </p:cNvPr>
              <p:cNvSpPr txBox="1"/>
              <p:nvPr/>
            </p:nvSpPr>
            <p:spPr>
              <a:xfrm>
                <a:off x="8492971" y="5857003"/>
                <a:ext cx="7634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С</a:t>
                </a:r>
              </a:p>
            </p:txBody>
          </p: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B9E8E955-6D39-43A6-850F-B34EE88AA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52739" y="3131388"/>
                <a:ext cx="228970" cy="13315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2B91AE7E-FA93-4166-A72A-F8C5B6F56D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5411" y="4929278"/>
                <a:ext cx="228970" cy="13315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5FB535-7CFC-4C5C-BA7E-088E576965C0}"/>
                  </a:ext>
                </a:extLst>
              </p:cNvPr>
              <p:cNvSpPr txBox="1"/>
              <p:nvPr/>
            </p:nvSpPr>
            <p:spPr>
              <a:xfrm>
                <a:off x="355106" y="3344023"/>
                <a:ext cx="627651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Решение: 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Поскольку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FC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-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медиана, то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AF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=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BF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=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25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см,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AB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=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2AF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=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50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см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sub>
                    </m:sSub>
                  </m:oMath>
                </a14:m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=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30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+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40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+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50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=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120 </a:t>
                </a:r>
                <a:r>
                  <a:rPr lang="ru-RU" sz="32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см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5FB535-7CFC-4C5C-BA7E-088E5769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06" y="3344023"/>
                <a:ext cx="6276513" cy="1569660"/>
              </a:xfrm>
              <a:prstGeom prst="rect">
                <a:avLst/>
              </a:prstGeom>
              <a:blipFill>
                <a:blip r:embed="rId5"/>
                <a:stretch>
                  <a:fillRect l="-2427" t="-5058" b="-11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0B97EF2-6F93-4E22-A276-F53A712E1412}"/>
              </a:ext>
            </a:extLst>
          </p:cNvPr>
          <p:cNvSpPr txBox="1"/>
          <p:nvPr/>
        </p:nvSpPr>
        <p:spPr>
          <a:xfrm>
            <a:off x="1478132" y="-148286"/>
            <a:ext cx="9783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«Всё вокруг – геометрия» 400</a:t>
            </a:r>
          </a:p>
        </p:txBody>
      </p:sp>
    </p:spTree>
    <p:extLst>
      <p:ext uri="{BB962C8B-B14F-4D97-AF65-F5344CB8AC3E}">
        <p14:creationId xmlns:p14="http://schemas.microsoft.com/office/powerpoint/2010/main" val="2398575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C7C868-EE0D-4DD4-B988-1E08CA6F2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8" y="438829"/>
            <a:ext cx="11996691" cy="34318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Угол, равный 120⁰, разделили тремя лучами на четыре равных угла.</a:t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</a:b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Сколько углов, </a:t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</a:b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равных 60⁰, при этом образовалось?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09C8D16-D34C-4B87-A05D-ED841EBA15F5}"/>
              </a:ext>
            </a:extLst>
          </p:cNvPr>
          <p:cNvSpPr/>
          <p:nvPr/>
        </p:nvSpPr>
        <p:spPr>
          <a:xfrm>
            <a:off x="10919534" y="5646198"/>
            <a:ext cx="861134" cy="807868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441E6C4-55D8-4BC3-8C30-83D1E4FB2F9D}"/>
              </a:ext>
            </a:extLst>
          </p:cNvPr>
          <p:cNvGrpSpPr/>
          <p:nvPr/>
        </p:nvGrpSpPr>
        <p:grpSpPr>
          <a:xfrm>
            <a:off x="2956263" y="3745761"/>
            <a:ext cx="7102137" cy="3479876"/>
            <a:chOff x="2956263" y="3745761"/>
            <a:chExt cx="7102137" cy="34798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56050B-A64C-41B7-BA7B-FF3D9DFDC6A9}"/>
                </a:ext>
              </a:extLst>
            </p:cNvPr>
            <p:cNvSpPr txBox="1"/>
            <p:nvPr/>
          </p:nvSpPr>
          <p:spPr>
            <a:xfrm>
              <a:off x="9268287" y="4085778"/>
              <a:ext cx="790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rPr>
                <a:t>С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7DBEF5-D9C9-48AA-B374-531C253E9221}"/>
                </a:ext>
              </a:extLst>
            </p:cNvPr>
            <p:cNvSpPr txBox="1"/>
            <p:nvPr/>
          </p:nvSpPr>
          <p:spPr>
            <a:xfrm>
              <a:off x="5113538" y="6391922"/>
              <a:ext cx="790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rPr>
                <a:t>В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91C1AA-BF06-4107-935F-39E893A1BDC1}"/>
                </a:ext>
              </a:extLst>
            </p:cNvPr>
            <p:cNvSpPr txBox="1"/>
            <p:nvPr/>
          </p:nvSpPr>
          <p:spPr>
            <a:xfrm>
              <a:off x="2956263" y="3745761"/>
              <a:ext cx="790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rPr>
                <a:t>А</a:t>
              </a:r>
            </a:p>
          </p:txBody>
        </p:sp>
        <p:sp>
          <p:nvSpPr>
            <p:cNvPr id="12" name="Дуга 11">
              <a:extLst>
                <a:ext uri="{FF2B5EF4-FFF2-40B4-BE49-F238E27FC236}">
                  <a16:creationId xmlns:a16="http://schemas.microsoft.com/office/drawing/2014/main" id="{47BF737F-5DF8-4530-AC37-F79CBF3F7679}"/>
                </a:ext>
              </a:extLst>
            </p:cNvPr>
            <p:cNvSpPr/>
            <p:nvPr/>
          </p:nvSpPr>
          <p:spPr>
            <a:xfrm rot="17939584">
              <a:off x="4317391" y="5441110"/>
              <a:ext cx="1929644" cy="1639410"/>
            </a:xfrm>
            <a:prstGeom prst="arc">
              <a:avLst>
                <a:gd name="adj1" fmla="val 16832338"/>
                <a:gd name="adj2" fmla="val 2663090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0BEE5E4D-ACCE-4A9B-AB56-853533CC87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2214" y="4455110"/>
              <a:ext cx="4126636" cy="19368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79FCD7C4-E786-4EC8-AD41-A4A8B4F8B7D5}"/>
                </a:ext>
              </a:extLst>
            </p:cNvPr>
            <p:cNvCxnSpPr/>
            <p:nvPr/>
          </p:nvCxnSpPr>
          <p:spPr>
            <a:xfrm>
              <a:off x="3089429" y="4128116"/>
              <a:ext cx="2192785" cy="228156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BD250CE-E9C3-492A-8D9C-C048FC287108}"/>
              </a:ext>
            </a:extLst>
          </p:cNvPr>
          <p:cNvSpPr txBox="1"/>
          <p:nvPr/>
        </p:nvSpPr>
        <p:spPr>
          <a:xfrm>
            <a:off x="1478132" y="-148286"/>
            <a:ext cx="9783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«Всё вокруг – геометрия» 300</a:t>
            </a:r>
          </a:p>
        </p:txBody>
      </p:sp>
    </p:spTree>
    <p:extLst>
      <p:ext uri="{BB962C8B-B14F-4D97-AF65-F5344CB8AC3E}">
        <p14:creationId xmlns:p14="http://schemas.microsoft.com/office/powerpoint/2010/main" val="2452127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38A570-DE91-4EDF-BA7A-3D5C4D96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944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95" y="-762046"/>
            <a:ext cx="12061794" cy="343188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Угол, равный 120⁰, разделили тремя лучами на четыре равных угла.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Сколько углов, 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равных 60⁰, при этом образовалось?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F19D8-D8C0-4FBA-856B-D509F7A3551A}"/>
              </a:ext>
            </a:extLst>
          </p:cNvPr>
          <p:cNvSpPr txBox="1"/>
          <p:nvPr/>
        </p:nvSpPr>
        <p:spPr>
          <a:xfrm>
            <a:off x="6228761" y="5718734"/>
            <a:ext cx="14211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highlight>
                  <a:srgbClr val="800080"/>
                </a:highlight>
                <a:latin typeface="Bahnschrift SemiBold Condensed" panose="020B0502040204020203" pitchFamily="34" charset="0"/>
              </a:rPr>
              <a:t>3</a:t>
            </a:r>
            <a:endParaRPr lang="ru-RU" dirty="0">
              <a:highlight>
                <a:srgbClr val="800080"/>
              </a:highlight>
              <a:latin typeface="Bahnschrift SemiBold Condensed" panose="020B0502040204020203" pitchFamily="34" charset="0"/>
            </a:endParaRPr>
          </a:p>
        </p:txBody>
      </p:sp>
      <p:sp>
        <p:nvSpPr>
          <p:cNvPr id="8" name="Управляющая кнопка: &quot;На главную&quot;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069A2AA-AB8B-44A6-8A2C-AC4B27D53240}"/>
              </a:ext>
            </a:extLst>
          </p:cNvPr>
          <p:cNvSpPr/>
          <p:nvPr/>
        </p:nvSpPr>
        <p:spPr>
          <a:xfrm>
            <a:off x="355106" y="5584054"/>
            <a:ext cx="1012055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&quot;Пустой&quot; 9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834DF902-6596-4053-A757-8D5AADD47CF8}"/>
              </a:ext>
            </a:extLst>
          </p:cNvPr>
          <p:cNvSpPr/>
          <p:nvPr/>
        </p:nvSpPr>
        <p:spPr>
          <a:xfrm>
            <a:off x="10855912" y="5663953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5FB535-7CFC-4C5C-BA7E-088E576965C0}"/>
              </a:ext>
            </a:extLst>
          </p:cNvPr>
          <p:cNvSpPr txBox="1"/>
          <p:nvPr/>
        </p:nvSpPr>
        <p:spPr>
          <a:xfrm>
            <a:off x="247095" y="2679560"/>
            <a:ext cx="116844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Решение: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Разделим угол на 4 равных. Следовательно, 120 : 4 = 30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⁰ - каждый угол. 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На рисунке составим пары.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47712BB-6030-4981-8075-4780FA3EE01B}"/>
              </a:ext>
            </a:extLst>
          </p:cNvPr>
          <p:cNvGrpSpPr/>
          <p:nvPr/>
        </p:nvGrpSpPr>
        <p:grpSpPr>
          <a:xfrm>
            <a:off x="5464574" y="3468433"/>
            <a:ext cx="5700944" cy="2642511"/>
            <a:chOff x="5375798" y="3009622"/>
            <a:chExt cx="5700944" cy="2642511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2E507EFC-B5B1-4C4E-854A-B12FE4B97369}"/>
                </a:ext>
              </a:extLst>
            </p:cNvPr>
            <p:cNvGrpSpPr/>
            <p:nvPr/>
          </p:nvGrpSpPr>
          <p:grpSpPr>
            <a:xfrm>
              <a:off x="5375798" y="3009622"/>
              <a:ext cx="5700944" cy="2642511"/>
              <a:chOff x="2956263" y="3745761"/>
              <a:chExt cx="7102137" cy="304627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7886C9-0536-43AB-A2B4-FBE34C309D47}"/>
                  </a:ext>
                </a:extLst>
              </p:cNvPr>
              <p:cNvSpPr txBox="1"/>
              <p:nvPr/>
            </p:nvSpPr>
            <p:spPr>
              <a:xfrm>
                <a:off x="9268287" y="4085778"/>
                <a:ext cx="790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С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6E3915-CE5B-44A9-A341-FDDE0718B49A}"/>
                  </a:ext>
                </a:extLst>
              </p:cNvPr>
              <p:cNvSpPr txBox="1"/>
              <p:nvPr/>
            </p:nvSpPr>
            <p:spPr>
              <a:xfrm>
                <a:off x="5113538" y="6391922"/>
                <a:ext cx="790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В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9E2312E-CAB1-42AB-9683-3064786F2A3A}"/>
                  </a:ext>
                </a:extLst>
              </p:cNvPr>
              <p:cNvSpPr txBox="1"/>
              <p:nvPr/>
            </p:nvSpPr>
            <p:spPr>
              <a:xfrm>
                <a:off x="2956263" y="3745761"/>
                <a:ext cx="790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А</a:t>
                </a:r>
              </a:p>
            </p:txBody>
          </p: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A1C19124-82CE-4A70-AD3B-444772145D7E}"/>
                  </a:ext>
                </a:extLst>
              </p:cNvPr>
              <p:cNvCxnSpPr/>
              <p:nvPr/>
            </p:nvCxnSpPr>
            <p:spPr>
              <a:xfrm>
                <a:off x="3089429" y="4128116"/>
                <a:ext cx="2192785" cy="2281561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6E27A420-623B-4694-93CF-20DE56FA16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82214" y="4455110"/>
                <a:ext cx="4126636" cy="193681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DE8D3C3F-C554-47E3-B512-4059F6E51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2563" y="3073168"/>
              <a:ext cx="262424" cy="2231886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1E2B411A-D33C-4715-9DC3-856184B9C4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7658" y="3478111"/>
              <a:ext cx="1245158" cy="1836666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4A85F900-4F86-4B84-9AD0-EDD2FB79BE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1095" y="3183161"/>
              <a:ext cx="665632" cy="2128345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8" name="Дуга 37">
              <a:extLst>
                <a:ext uri="{FF2B5EF4-FFF2-40B4-BE49-F238E27FC236}">
                  <a16:creationId xmlns:a16="http://schemas.microsoft.com/office/drawing/2014/main" id="{32C00A1A-F742-47AD-BC3C-6B171527D169}"/>
                </a:ext>
              </a:extLst>
            </p:cNvPr>
            <p:cNvSpPr/>
            <p:nvPr/>
          </p:nvSpPr>
          <p:spPr>
            <a:xfrm rot="18378115">
              <a:off x="6320899" y="4113674"/>
              <a:ext cx="1135599" cy="1149502"/>
            </a:xfrm>
            <a:prstGeom prst="arc">
              <a:avLst>
                <a:gd name="adj1" fmla="val 16200000"/>
                <a:gd name="adj2" fmla="val 1115150"/>
              </a:avLst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Дуга 38">
              <a:extLst>
                <a:ext uri="{FF2B5EF4-FFF2-40B4-BE49-F238E27FC236}">
                  <a16:creationId xmlns:a16="http://schemas.microsoft.com/office/drawing/2014/main" id="{FF977285-5535-4760-81BE-D97F5B6F404E}"/>
                </a:ext>
              </a:extLst>
            </p:cNvPr>
            <p:cNvSpPr/>
            <p:nvPr/>
          </p:nvSpPr>
          <p:spPr>
            <a:xfrm rot="18733696">
              <a:off x="6920933" y="3612205"/>
              <a:ext cx="1242763" cy="1695940"/>
            </a:xfrm>
            <a:prstGeom prst="arc">
              <a:avLst>
                <a:gd name="adj1" fmla="val 15680336"/>
                <a:gd name="adj2" fmla="val 1158905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Дуга 39">
              <a:extLst>
                <a:ext uri="{FF2B5EF4-FFF2-40B4-BE49-F238E27FC236}">
                  <a16:creationId xmlns:a16="http://schemas.microsoft.com/office/drawing/2014/main" id="{77359565-9FED-4774-ABCD-CB3F1DFDE604}"/>
                </a:ext>
              </a:extLst>
            </p:cNvPr>
            <p:cNvSpPr/>
            <p:nvPr/>
          </p:nvSpPr>
          <p:spPr>
            <a:xfrm rot="18904924">
              <a:off x="7190167" y="4455752"/>
              <a:ext cx="1135599" cy="1149502"/>
            </a:xfrm>
            <a:prstGeom prst="arc">
              <a:avLst>
                <a:gd name="adj1" fmla="val 16200000"/>
                <a:gd name="adj2" fmla="val 111515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E9A06CA-712C-4862-A509-E3D75004A0A7}"/>
              </a:ext>
            </a:extLst>
          </p:cNvPr>
          <p:cNvSpPr txBox="1"/>
          <p:nvPr/>
        </p:nvSpPr>
        <p:spPr>
          <a:xfrm>
            <a:off x="1478132" y="-148286"/>
            <a:ext cx="9783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«Всё вокруг – геометрия» 300</a:t>
            </a:r>
          </a:p>
        </p:txBody>
      </p:sp>
    </p:spTree>
    <p:extLst>
      <p:ext uri="{BB962C8B-B14F-4D97-AF65-F5344CB8AC3E}">
        <p14:creationId xmlns:p14="http://schemas.microsoft.com/office/powerpoint/2010/main" val="1371805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039A5E-FA03-46FD-B33A-AB097049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609" y="-1882066"/>
            <a:ext cx="9522781" cy="28954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Секретный вопрос 100</a:t>
            </a:r>
            <a:endParaRPr lang="en-US" sz="7200" u="sng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" name="Управляющая кнопка: &quot;Получить сведения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5693778-90F6-4C3D-80BC-5056A6B98ED5}"/>
              </a:ext>
            </a:extLst>
          </p:cNvPr>
          <p:cNvSpPr/>
          <p:nvPr/>
        </p:nvSpPr>
        <p:spPr>
          <a:xfrm>
            <a:off x="10546672" y="5486400"/>
            <a:ext cx="887767" cy="834501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95C08-323E-41F3-9639-0662C1764256}"/>
              </a:ext>
            </a:extLst>
          </p:cNvPr>
          <p:cNvSpPr txBox="1"/>
          <p:nvPr/>
        </p:nvSpPr>
        <p:spPr>
          <a:xfrm>
            <a:off x="1118587" y="1680215"/>
            <a:ext cx="52555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К числу 77 справа приписали 0? На сколько увеличилось число?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8B4BBE-7488-45EA-9BF5-C43F8674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316" y="938332"/>
            <a:ext cx="3930786" cy="57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40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F4EAE5-04CD-4188-AAE3-F939156C7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0308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ru-RU" sz="6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Управляющая кнопка: &quot;На главную&quot;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7097BA3-6ADF-43B5-98D2-1CFE4FAC9579}"/>
              </a:ext>
            </a:extLst>
          </p:cNvPr>
          <p:cNvSpPr/>
          <p:nvPr/>
        </p:nvSpPr>
        <p:spPr>
          <a:xfrm>
            <a:off x="674703" y="5606248"/>
            <a:ext cx="849297" cy="83450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&quot;Пустой&quot; 5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8C5CFB67-8242-484D-8FEC-5123051B242D}"/>
              </a:ext>
            </a:extLst>
          </p:cNvPr>
          <p:cNvSpPr/>
          <p:nvPr/>
        </p:nvSpPr>
        <p:spPr>
          <a:xfrm>
            <a:off x="10558509" y="5606248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873641-A7AF-4017-A06D-FABF99CABD2F}"/>
              </a:ext>
            </a:extLst>
          </p:cNvPr>
          <p:cNvSpPr txBox="1"/>
          <p:nvPr/>
        </p:nvSpPr>
        <p:spPr>
          <a:xfrm>
            <a:off x="4019364" y="-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Шарады 100</a:t>
            </a:r>
            <a:endParaRPr lang="ru-RU" sz="7200" u="sng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BB39AC-DE11-45E3-8D3F-AD2A89417919}"/>
              </a:ext>
            </a:extLst>
          </p:cNvPr>
          <p:cNvSpPr txBox="1"/>
          <p:nvPr/>
        </p:nvSpPr>
        <p:spPr>
          <a:xfrm>
            <a:off x="580009" y="970896"/>
            <a:ext cx="46400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 буквой «Р» - с овцы стригут,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В нити прочные прядут.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А без «Р» - нужна для счёта,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Цифрой быть - её работа.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51693C9B-6C8F-477C-9817-56C06A025294}"/>
              </a:ext>
            </a:extLst>
          </p:cNvPr>
          <p:cNvSpPr/>
          <p:nvPr/>
        </p:nvSpPr>
        <p:spPr>
          <a:xfrm>
            <a:off x="8740782" y="2946815"/>
            <a:ext cx="243420" cy="62458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898BF6-A253-4B00-8668-24C9CA7EA8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6233555" y="1157423"/>
            <a:ext cx="5378436" cy="196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13349B-650C-48A3-9758-74B8E89E7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6" b="96324" l="5111" r="94000">
                        <a14:foregroundMark x1="60000" y1="9158" x2="28000" y2="7553"/>
                        <a14:foregroundMark x1="28000" y1="7553" x2="21000" y2="12166"/>
                        <a14:foregroundMark x1="82111" y1="17580" x2="74000" y2="11564"/>
                        <a14:foregroundMark x1="74000" y1="11564" x2="50333" y2="4078"/>
                        <a14:foregroundMark x1="50333" y1="4078" x2="46000" y2="3476"/>
                        <a14:foregroundMark x1="65778" y1="12968" x2="53444" y2="14238"/>
                        <a14:foregroundMark x1="53444" y1="14238" x2="42333" y2="17848"/>
                        <a14:foregroundMark x1="75222" y1="19786" x2="44444" y2="17447"/>
                        <a14:foregroundMark x1="44444" y1="17447" x2="34778" y2="22059"/>
                        <a14:foregroundMark x1="34778" y1="22059" x2="27222" y2="32019"/>
                        <a14:foregroundMark x1="27222" y1="32019" x2="25111" y2="45922"/>
                        <a14:foregroundMark x1="25111" y1="45922" x2="49556" y2="40842"/>
                        <a14:foregroundMark x1="49556" y1="40842" x2="63000" y2="43182"/>
                        <a14:foregroundMark x1="63000" y1="43182" x2="78111" y2="55080"/>
                        <a14:foregroundMark x1="78111" y1="55080" x2="83778" y2="77206"/>
                        <a14:foregroundMark x1="83778" y1="77206" x2="71889" y2="91444"/>
                        <a14:foregroundMark x1="71889" y1="91444" x2="51667" y2="93115"/>
                        <a14:foregroundMark x1="51667" y1="93115" x2="37333" y2="89037"/>
                        <a14:foregroundMark x1="37333" y1="89037" x2="24556" y2="82353"/>
                        <a14:foregroundMark x1="24556" y1="82353" x2="12889" y2="70655"/>
                        <a14:foregroundMark x1="6556" y1="65642" x2="11778" y2="73997"/>
                        <a14:foregroundMark x1="11778" y1="73997" x2="30111" y2="85094"/>
                        <a14:foregroundMark x1="30111" y1="85094" x2="36111" y2="86965"/>
                        <a14:foregroundMark x1="60222" y1="93316" x2="32667" y2="89372"/>
                        <a14:foregroundMark x1="32667" y1="89372" x2="23222" y2="78209"/>
                        <a14:foregroundMark x1="65111" y1="42313" x2="44556" y2="41578"/>
                        <a14:foregroundMark x1="44556" y1="41578" x2="23333" y2="56350"/>
                        <a14:foregroundMark x1="23333" y1="56350" x2="22222" y2="75334"/>
                        <a14:foregroundMark x1="22222" y1="75334" x2="31444" y2="89037"/>
                        <a14:foregroundMark x1="31444" y1="89037" x2="46667" y2="94719"/>
                        <a14:foregroundMark x1="46667" y1="94719" x2="61444" y2="96524"/>
                        <a14:foregroundMark x1="61444" y1="96524" x2="61444" y2="95789"/>
                        <a14:foregroundMark x1="85333" y1="16845" x2="90889" y2="23463"/>
                        <a14:foregroundMark x1="90889" y1="23463" x2="91000" y2="23797"/>
                        <a14:foregroundMark x1="84444" y1="54211" x2="93889" y2="63636"/>
                        <a14:foregroundMark x1="93889" y1="63636" x2="94000" y2="63837"/>
                        <a14:foregroundMark x1="15444" y1="74198" x2="5111" y2="56618"/>
                        <a14:foregroundMark x1="5111" y1="56618" x2="5111" y2="518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4858" y="3613548"/>
            <a:ext cx="1375267" cy="228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8BE566-BDC7-4593-84FA-11AB6DBD3E9E}"/>
              </a:ext>
            </a:extLst>
          </p:cNvPr>
          <p:cNvSpPr txBox="1"/>
          <p:nvPr/>
        </p:nvSpPr>
        <p:spPr>
          <a:xfrm>
            <a:off x="4360366" y="5803663"/>
            <a:ext cx="37463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highlight>
                  <a:srgbClr val="0000FF"/>
                </a:highlight>
                <a:latin typeface="Bahnschrift SemiBold SemiConden" panose="020B0502040204020203" pitchFamily="34" charset="0"/>
              </a:rPr>
              <a:t>Шерсть</a:t>
            </a:r>
            <a:r>
              <a:rPr lang="ru-RU" dirty="0">
                <a:highlight>
                  <a:srgbClr val="0000FF"/>
                </a:highlight>
                <a:latin typeface="Bahnschrift SemiBold SemiConden" panose="020B0502040204020203" pitchFamily="34" charset="0"/>
              </a:rPr>
              <a:t> </a:t>
            </a:r>
            <a:r>
              <a:rPr lang="ru-RU" sz="4400" dirty="0">
                <a:highlight>
                  <a:srgbClr val="0000FF"/>
                </a:highlight>
                <a:latin typeface="Bahnschrift SemiBold SemiConden" panose="020B0502040204020203" pitchFamily="34" charset="0"/>
              </a:rPr>
              <a:t>- шесть</a:t>
            </a:r>
            <a:endParaRPr lang="ru-RU" dirty="0">
              <a:highlight>
                <a:srgbClr val="0000FF"/>
              </a:highligh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36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18ECB4-E8B0-4BF3-A9F7-E81194DAE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4"/>
            <a:ext cx="12192000" cy="6858000"/>
          </a:xfrm>
          <a:prstGeom prst="rect">
            <a:avLst/>
          </a:prstGeom>
        </p:spPr>
      </p:pic>
      <p:sp>
        <p:nvSpPr>
          <p:cNvPr id="6" name="Управляющая кнопка: &quot;На главную&quot;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F2390B3-FF91-422C-87DB-EBFA9EFA24F0}"/>
              </a:ext>
            </a:extLst>
          </p:cNvPr>
          <p:cNvSpPr/>
          <p:nvPr/>
        </p:nvSpPr>
        <p:spPr>
          <a:xfrm>
            <a:off x="603682" y="5635100"/>
            <a:ext cx="730927" cy="7102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2D78B8-09B6-4D57-94C2-81132E839A3E}"/>
              </a:ext>
            </a:extLst>
          </p:cNvPr>
          <p:cNvSpPr txBox="1"/>
          <p:nvPr/>
        </p:nvSpPr>
        <p:spPr>
          <a:xfrm>
            <a:off x="5746072" y="5544518"/>
            <a:ext cx="6156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highlight>
                  <a:srgbClr val="000080"/>
                </a:highlight>
                <a:latin typeface="Bahnschrift SemiBold Condensed" panose="020B0502040204020203" pitchFamily="34" charset="0"/>
              </a:rPr>
              <a:t>693</a:t>
            </a:r>
          </a:p>
        </p:txBody>
      </p:sp>
      <p:sp>
        <p:nvSpPr>
          <p:cNvPr id="11" name="Управляющая кнопка: &quot;Пустой&quot; 10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9646C586-834C-4CED-9F69-B1D726474769}"/>
              </a:ext>
            </a:extLst>
          </p:cNvPr>
          <p:cNvSpPr/>
          <p:nvPr/>
        </p:nvSpPr>
        <p:spPr>
          <a:xfrm>
            <a:off x="10629530" y="5635100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3010CEA-871B-44C0-BE12-AA24EF77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609" y="-2314"/>
            <a:ext cx="9522781" cy="10156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Секретный вопрос 100</a:t>
            </a:r>
            <a:endParaRPr lang="en-US" sz="7200" u="sng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CFB7E3-4816-4944-8185-17FA2B5044DE}"/>
              </a:ext>
            </a:extLst>
          </p:cNvPr>
          <p:cNvSpPr txBox="1"/>
          <p:nvPr/>
        </p:nvSpPr>
        <p:spPr>
          <a:xfrm>
            <a:off x="798990" y="2725822"/>
            <a:ext cx="101826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Если справа приписать число нуль, то получится 770.</a:t>
            </a:r>
          </a:p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Изначально было 77</a:t>
            </a:r>
          </a:p>
          <a:p>
            <a:endParaRPr lang="ru-RU" sz="3600" i="1" dirty="0">
              <a:solidFill>
                <a:schemeClr val="accent1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Следовательно, 770 – 77 = 693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0269FD-E284-4596-95E5-721E417E870E}"/>
              </a:ext>
            </a:extLst>
          </p:cNvPr>
          <p:cNvSpPr txBox="1"/>
          <p:nvPr/>
        </p:nvSpPr>
        <p:spPr>
          <a:xfrm>
            <a:off x="432787" y="1186133"/>
            <a:ext cx="83916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 числу 77 справа приписали 0? На сколько увеличилось число?</a:t>
            </a:r>
          </a:p>
        </p:txBody>
      </p:sp>
    </p:spTree>
    <p:extLst>
      <p:ext uri="{BB962C8B-B14F-4D97-AF65-F5344CB8AC3E}">
        <p14:creationId xmlns:p14="http://schemas.microsoft.com/office/powerpoint/2010/main" val="3405575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9C4190-BE49-48CC-9B00-3F2CAF47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690C0CC-EF8D-471F-809C-EA2A8239CBE8}"/>
              </a:ext>
            </a:extLst>
          </p:cNvPr>
          <p:cNvSpPr/>
          <p:nvPr/>
        </p:nvSpPr>
        <p:spPr>
          <a:xfrm>
            <a:off x="10699072" y="5672830"/>
            <a:ext cx="847818" cy="772357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C6761EA-56A9-41ED-ADB0-F965A894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609" y="-2"/>
            <a:ext cx="9522781" cy="10133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Секретный вопрос 200</a:t>
            </a:r>
            <a:endParaRPr lang="en-US" sz="7200" u="sng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CEB46-A5A9-4B93-81D0-C9E61501D980}"/>
              </a:ext>
            </a:extLst>
          </p:cNvPr>
          <p:cNvSpPr txBox="1"/>
          <p:nvPr/>
        </p:nvSpPr>
        <p:spPr>
          <a:xfrm>
            <a:off x="926236" y="1269505"/>
            <a:ext cx="48797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Если в бутыль, на три четверти заполненную водой, долить 2 литра, то она будет полная. Сколько литров в бутыли?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B31B8CA-C8B7-4630-BC22-6E3745E8C771}"/>
              </a:ext>
            </a:extLst>
          </p:cNvPr>
          <p:cNvGrpSpPr/>
          <p:nvPr/>
        </p:nvGrpSpPr>
        <p:grpSpPr>
          <a:xfrm>
            <a:off x="6648062" y="1269505"/>
            <a:ext cx="4051010" cy="5260020"/>
            <a:chOff x="6627025" y="1367808"/>
            <a:chExt cx="4051010" cy="526002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1E5674E-BF1D-4356-A7BB-F4AE2866D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393" y="1367808"/>
              <a:ext cx="3158642" cy="5260020"/>
            </a:xfrm>
            <a:prstGeom prst="rect">
              <a:avLst/>
            </a:prstGeom>
          </p:spPr>
        </p:pic>
        <p:sp>
          <p:nvSpPr>
            <p:cNvPr id="2" name="Стрелка: изогнутая вправо 1">
              <a:extLst>
                <a:ext uri="{FF2B5EF4-FFF2-40B4-BE49-F238E27FC236}">
                  <a16:creationId xmlns:a16="http://schemas.microsoft.com/office/drawing/2014/main" id="{32FA4299-A2FD-48C5-A3E4-FFCB5E6D327C}"/>
                </a:ext>
              </a:extLst>
            </p:cNvPr>
            <p:cNvSpPr/>
            <p:nvPr/>
          </p:nvSpPr>
          <p:spPr>
            <a:xfrm>
              <a:off x="6627025" y="3544084"/>
              <a:ext cx="979503" cy="284751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714613B-0923-4407-BE49-C30884DE5644}"/>
                    </a:ext>
                  </a:extLst>
                </p:cNvPr>
                <p:cNvSpPr txBox="1"/>
                <p:nvPr/>
              </p:nvSpPr>
              <p:spPr>
                <a:xfrm>
                  <a:off x="7026998" y="3997818"/>
                  <a:ext cx="492395" cy="1359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440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4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714613B-0923-4407-BE49-C30884DE56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6998" y="3997818"/>
                  <a:ext cx="492395" cy="1359988"/>
                </a:xfrm>
                <a:prstGeom prst="rect">
                  <a:avLst/>
                </a:prstGeom>
                <a:blipFill>
                  <a:blip r:embed="rId4"/>
                  <a:stretch>
                    <a:fillRect b="-224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4575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2181BD-2A8E-46FF-A030-F3EEC890D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66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B182C79-E093-4ED8-A89E-0EA4F44B00EA}"/>
              </a:ext>
            </a:extLst>
          </p:cNvPr>
          <p:cNvSpPr/>
          <p:nvPr/>
        </p:nvSpPr>
        <p:spPr>
          <a:xfrm>
            <a:off x="532660" y="5699464"/>
            <a:ext cx="878890" cy="763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F90A5-066C-497D-B2D1-4FAA4AFCA508}"/>
              </a:ext>
            </a:extLst>
          </p:cNvPr>
          <p:cNvSpPr txBox="1"/>
          <p:nvPr/>
        </p:nvSpPr>
        <p:spPr>
          <a:xfrm>
            <a:off x="4700726" y="5546050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>
                <a:highlight>
                  <a:srgbClr val="000080"/>
                </a:highlight>
                <a:latin typeface="Bahnschrift SemiBold Condensed" panose="020B0502040204020203" pitchFamily="34" charset="0"/>
              </a:rPr>
              <a:t>8 литров</a:t>
            </a:r>
          </a:p>
        </p:txBody>
      </p:sp>
      <p:sp>
        <p:nvSpPr>
          <p:cNvPr id="10" name="Управляющая кнопка: &quot;Пустой&quot; 9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455E9F03-1862-4F78-B16C-265E9B4974D8}"/>
              </a:ext>
            </a:extLst>
          </p:cNvPr>
          <p:cNvSpPr/>
          <p:nvPr/>
        </p:nvSpPr>
        <p:spPr>
          <a:xfrm>
            <a:off x="10700552" y="5663953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7C03B2F-09BA-4218-A474-10F4284B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609" y="-2"/>
            <a:ext cx="9522781" cy="10133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Секретный вопрос 200</a:t>
            </a:r>
            <a:endParaRPr lang="en-US" sz="7200" u="sng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913DDB7-3686-4B69-A439-21F491C11E0A}"/>
              </a:ext>
            </a:extLst>
          </p:cNvPr>
          <p:cNvGrpSpPr/>
          <p:nvPr/>
        </p:nvGrpSpPr>
        <p:grpSpPr>
          <a:xfrm>
            <a:off x="8288951" y="847546"/>
            <a:ext cx="3465084" cy="4450579"/>
            <a:chOff x="6627025" y="1367808"/>
            <a:chExt cx="4051010" cy="526002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3FBE5B99-5EE5-477D-9A7A-39139F82A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9393" y="1367808"/>
              <a:ext cx="3158642" cy="5260020"/>
            </a:xfrm>
            <a:prstGeom prst="rect">
              <a:avLst/>
            </a:prstGeom>
          </p:spPr>
        </p:pic>
        <p:sp>
          <p:nvSpPr>
            <p:cNvPr id="14" name="Стрелка: изогнутая вправо 13">
              <a:extLst>
                <a:ext uri="{FF2B5EF4-FFF2-40B4-BE49-F238E27FC236}">
                  <a16:creationId xmlns:a16="http://schemas.microsoft.com/office/drawing/2014/main" id="{95534659-993C-4611-98E0-6CB637E85D7E}"/>
                </a:ext>
              </a:extLst>
            </p:cNvPr>
            <p:cNvSpPr/>
            <p:nvPr/>
          </p:nvSpPr>
          <p:spPr>
            <a:xfrm>
              <a:off x="6627025" y="3544084"/>
              <a:ext cx="979503" cy="284751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8A7C927-CB46-476C-952B-299AB1A233A3}"/>
                    </a:ext>
                  </a:extLst>
                </p:cNvPr>
                <p:cNvSpPr txBox="1"/>
                <p:nvPr/>
              </p:nvSpPr>
              <p:spPr>
                <a:xfrm>
                  <a:off x="7026998" y="3997818"/>
                  <a:ext cx="492395" cy="1359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440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4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8A7C927-CB46-476C-952B-299AB1A23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6998" y="3997818"/>
                  <a:ext cx="492395" cy="1359988"/>
                </a:xfrm>
                <a:prstGeom prst="rect">
                  <a:avLst/>
                </a:prstGeom>
                <a:blipFill>
                  <a:blip r:embed="rId5"/>
                  <a:stretch>
                    <a:fillRect r="-15942" b="-2063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6DD0346-8F01-4B35-ABFB-1A4791B18B0A}"/>
              </a:ext>
            </a:extLst>
          </p:cNvPr>
          <p:cNvSpPr txBox="1"/>
          <p:nvPr/>
        </p:nvSpPr>
        <p:spPr>
          <a:xfrm>
            <a:off x="467556" y="849122"/>
            <a:ext cx="85846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Если в бутыль, на три четверти заполненную водой, долить 2 литра, то она будет полная. Сколько литров в бутыли?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DFD1F2-2AF1-4082-8F2A-2AA73E29BFE3}"/>
                  </a:ext>
                </a:extLst>
              </p:cNvPr>
              <p:cNvSpPr txBox="1"/>
              <p:nvPr/>
            </p:nvSpPr>
            <p:spPr>
              <a:xfrm>
                <a:off x="278317" y="2135714"/>
                <a:ext cx="8429549" cy="3583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Пусть х – всего литров в бутыли. Тогда</a:t>
                </a:r>
                <a:r>
                  <a:rPr lang="en-US" sz="20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:r>
                  <a:rPr lang="ru-RU" sz="20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х</m:t>
                    </m:r>
                  </m:oMath>
                </a14:m>
                <a:r>
                  <a:rPr lang="ru-RU" sz="20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- на сколько она заполнена изначально по условию. Также сказано, что если долить 2 литра, то есть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х</m:t>
                    </m:r>
                    <m:r>
                      <a:rPr lang="ru-RU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0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, то она станет полной. Составим уравнение: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х</m:t>
                      </m:r>
                      <m:r>
                        <a:rPr lang="ru-RU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+2=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b="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0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х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х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b="0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х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ru-RU" sz="200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endParaRPr lang="ru-RU" sz="180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DFD1F2-2AF1-4082-8F2A-2AA73E29B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17" y="2135714"/>
                <a:ext cx="8429549" cy="3583930"/>
              </a:xfrm>
              <a:prstGeom prst="rect">
                <a:avLst/>
              </a:prstGeom>
              <a:blipFill>
                <a:blip r:embed="rId6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967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CB1A35-90EF-47BC-B014-2FA3D4714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07" y="1367161"/>
            <a:ext cx="10413505" cy="18814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Сколько четырёхугольников на рисунке?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31ECBC6-B7FA-4F8C-ACA3-8E6294C7D310}"/>
              </a:ext>
            </a:extLst>
          </p:cNvPr>
          <p:cNvSpPr/>
          <p:nvPr/>
        </p:nvSpPr>
        <p:spPr>
          <a:xfrm>
            <a:off x="10715348" y="5548544"/>
            <a:ext cx="861134" cy="790112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EE41D77-14AF-43E7-B026-D20AE1C05FCE}"/>
              </a:ext>
            </a:extLst>
          </p:cNvPr>
          <p:cNvGrpSpPr/>
          <p:nvPr/>
        </p:nvGrpSpPr>
        <p:grpSpPr>
          <a:xfrm>
            <a:off x="2887461" y="3359545"/>
            <a:ext cx="6408198" cy="3300189"/>
            <a:chOff x="3037643" y="2796467"/>
            <a:chExt cx="6408198" cy="3300189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809ABDC8-FBFF-42AD-AAC5-F5B86140AE39}"/>
                </a:ext>
              </a:extLst>
            </p:cNvPr>
            <p:cNvCxnSpPr/>
            <p:nvPr/>
          </p:nvCxnSpPr>
          <p:spPr>
            <a:xfrm>
              <a:off x="3626528" y="2831977"/>
              <a:ext cx="4518734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486FDE7C-C039-419D-8527-A08952D38A5F}"/>
                </a:ext>
              </a:extLst>
            </p:cNvPr>
            <p:cNvCxnSpPr>
              <a:cxnSpLocks/>
            </p:cNvCxnSpPr>
            <p:nvPr/>
          </p:nvCxnSpPr>
          <p:spPr>
            <a:xfrm>
              <a:off x="3037643" y="6064770"/>
              <a:ext cx="6408198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305B4F2-540F-4B94-A9A6-84DE1F0A9E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7643" y="2796467"/>
              <a:ext cx="588885" cy="330018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3B2F668A-1C33-438E-8FDD-1E994D7B921A}"/>
                </a:ext>
              </a:extLst>
            </p:cNvPr>
            <p:cNvCxnSpPr>
              <a:cxnSpLocks/>
            </p:cNvCxnSpPr>
            <p:nvPr/>
          </p:nvCxnSpPr>
          <p:spPr>
            <a:xfrm>
              <a:off x="8069802" y="2796467"/>
              <a:ext cx="1376039" cy="330018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1FAA4181-D42C-4301-9271-501B328DDDD5}"/>
                </a:ext>
              </a:extLst>
            </p:cNvPr>
            <p:cNvCxnSpPr>
              <a:cxnSpLocks/>
            </p:cNvCxnSpPr>
            <p:nvPr/>
          </p:nvCxnSpPr>
          <p:spPr>
            <a:xfrm>
              <a:off x="5779363" y="2831976"/>
              <a:ext cx="701336" cy="323279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3F209BC-0825-4BCA-BEDC-B233CE74874C}"/>
                </a:ext>
              </a:extLst>
            </p:cNvPr>
            <p:cNvCxnSpPr>
              <a:cxnSpLocks/>
            </p:cNvCxnSpPr>
            <p:nvPr/>
          </p:nvCxnSpPr>
          <p:spPr>
            <a:xfrm>
              <a:off x="3332085" y="4446561"/>
              <a:ext cx="5425736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261B44FD-568C-4897-93C6-5EBB3A7619C6}"/>
              </a:ext>
            </a:extLst>
          </p:cNvPr>
          <p:cNvSpPr txBox="1">
            <a:spLocks/>
          </p:cNvSpPr>
          <p:nvPr/>
        </p:nvSpPr>
        <p:spPr>
          <a:xfrm>
            <a:off x="1334609" y="-2"/>
            <a:ext cx="9522781" cy="1013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Секретный вопрос 300</a:t>
            </a:r>
            <a:endParaRPr lang="en-US" sz="7200" u="sng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4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B08D8C-09EF-4B90-A288-8C4E03BFA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FBC463-D076-401A-B03C-EB5AD1364F0C}"/>
              </a:ext>
            </a:extLst>
          </p:cNvPr>
          <p:cNvSpPr txBox="1"/>
          <p:nvPr/>
        </p:nvSpPr>
        <p:spPr>
          <a:xfrm>
            <a:off x="6184641" y="5353235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>
                <a:highlight>
                  <a:srgbClr val="000080"/>
                </a:highlight>
                <a:latin typeface="Bahnschrift SemiBold Condensed" panose="020B0502040204020203" pitchFamily="34" charset="0"/>
              </a:rPr>
              <a:t>9</a:t>
            </a:r>
          </a:p>
        </p:txBody>
      </p:sp>
      <p:sp>
        <p:nvSpPr>
          <p:cNvPr id="6" name="Управляющая кнопка: &quot;На главную&quot;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E373636-E785-460C-B432-3C0B944F5D49}"/>
              </a:ext>
            </a:extLst>
          </p:cNvPr>
          <p:cNvSpPr/>
          <p:nvPr/>
        </p:nvSpPr>
        <p:spPr>
          <a:xfrm>
            <a:off x="763480" y="5353235"/>
            <a:ext cx="967666" cy="87888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&quot;Пустой&quot; 9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44ED333D-6A43-43EF-89AD-7F4364E287D7}"/>
              </a:ext>
            </a:extLst>
          </p:cNvPr>
          <p:cNvSpPr/>
          <p:nvPr/>
        </p:nvSpPr>
        <p:spPr>
          <a:xfrm>
            <a:off x="10788588" y="5474886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79749E4-D627-4D59-93FD-660BC68B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81" y="2074911"/>
            <a:ext cx="6991905" cy="1325563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Сколько четырёхугольников на рисунке?</a:t>
            </a:r>
            <a:endParaRPr lang="ru-RU" sz="720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5B7BBCB-48AF-48F9-A847-CF2CF0660220}"/>
              </a:ext>
            </a:extLst>
          </p:cNvPr>
          <p:cNvGrpSpPr/>
          <p:nvPr/>
        </p:nvGrpSpPr>
        <p:grpSpPr>
          <a:xfrm>
            <a:off x="6683135" y="1952758"/>
            <a:ext cx="5159677" cy="2952484"/>
            <a:chOff x="3037643" y="2796467"/>
            <a:chExt cx="6408198" cy="3300189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B9B7EE9-88F1-4E9D-96C6-EF181E180E39}"/>
                </a:ext>
              </a:extLst>
            </p:cNvPr>
            <p:cNvCxnSpPr/>
            <p:nvPr/>
          </p:nvCxnSpPr>
          <p:spPr>
            <a:xfrm>
              <a:off x="3626528" y="2831977"/>
              <a:ext cx="4518734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96F7174-8ACE-4E01-A118-E4EB10F9569F}"/>
                </a:ext>
              </a:extLst>
            </p:cNvPr>
            <p:cNvCxnSpPr>
              <a:cxnSpLocks/>
            </p:cNvCxnSpPr>
            <p:nvPr/>
          </p:nvCxnSpPr>
          <p:spPr>
            <a:xfrm>
              <a:off x="3037643" y="6064770"/>
              <a:ext cx="6408198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8712E32C-9441-41D3-8D8E-C40A6F64CC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7643" y="2796467"/>
              <a:ext cx="588885" cy="330018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7A3779CB-ED31-4116-BFF3-88810957D08C}"/>
                </a:ext>
              </a:extLst>
            </p:cNvPr>
            <p:cNvCxnSpPr>
              <a:cxnSpLocks/>
            </p:cNvCxnSpPr>
            <p:nvPr/>
          </p:nvCxnSpPr>
          <p:spPr>
            <a:xfrm>
              <a:off x="8069802" y="2796467"/>
              <a:ext cx="1376039" cy="3300189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0E712E29-1624-40C2-B6A7-BF4CDE03F8F0}"/>
                </a:ext>
              </a:extLst>
            </p:cNvPr>
            <p:cNvCxnSpPr>
              <a:cxnSpLocks/>
            </p:cNvCxnSpPr>
            <p:nvPr/>
          </p:nvCxnSpPr>
          <p:spPr>
            <a:xfrm>
              <a:off x="5779363" y="2831976"/>
              <a:ext cx="701336" cy="323279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5F5A0EDC-C54A-41A2-A51E-05BB842FF6A4}"/>
                </a:ext>
              </a:extLst>
            </p:cNvPr>
            <p:cNvCxnSpPr>
              <a:cxnSpLocks/>
            </p:cNvCxnSpPr>
            <p:nvPr/>
          </p:nvCxnSpPr>
          <p:spPr>
            <a:xfrm>
              <a:off x="3332085" y="4446561"/>
              <a:ext cx="5425736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FCD08A5-5883-4044-8229-40430A449E11}"/>
              </a:ext>
            </a:extLst>
          </p:cNvPr>
          <p:cNvSpPr txBox="1">
            <a:spLocks/>
          </p:cNvSpPr>
          <p:nvPr/>
        </p:nvSpPr>
        <p:spPr>
          <a:xfrm>
            <a:off x="1334609" y="-2"/>
            <a:ext cx="9522781" cy="10133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Секретный вопрос 300</a:t>
            </a:r>
            <a:endParaRPr lang="en-US" sz="7200" u="sng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A2FFCF-680F-45A1-9478-947885EE8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3220A0B-4F36-4436-B1D8-903855CC6B82}"/>
              </a:ext>
            </a:extLst>
          </p:cNvPr>
          <p:cNvSpPr/>
          <p:nvPr/>
        </p:nvSpPr>
        <p:spPr>
          <a:xfrm>
            <a:off x="10579224" y="5690586"/>
            <a:ext cx="881848" cy="807868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0D4DF13-D079-4209-8605-8639AB99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609" y="-2"/>
            <a:ext cx="9522781" cy="10133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Секретный вопрос 400</a:t>
            </a:r>
            <a:endParaRPr lang="en-US" sz="7200" u="sng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F8BD88-3CF5-420F-868D-0202E036B722}"/>
              </a:ext>
            </a:extLst>
          </p:cNvPr>
          <p:cNvSpPr txBox="1"/>
          <p:nvPr/>
        </p:nvSpPr>
        <p:spPr>
          <a:xfrm>
            <a:off x="665825" y="1120675"/>
            <a:ext cx="111325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Сколько различных чисел можно записать цифрами 2;3;7, используя каждую в числе один раз?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79E633-0693-4DF6-99DB-426A8FDB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01" y="3839084"/>
            <a:ext cx="7939596" cy="260882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BE87C96C-9B88-42B0-8955-97FDBB824C2F}"/>
              </a:ext>
            </a:extLst>
          </p:cNvPr>
          <p:cNvSpPr/>
          <p:nvPr/>
        </p:nvSpPr>
        <p:spPr>
          <a:xfrm>
            <a:off x="5363592" y="3684232"/>
            <a:ext cx="1464816" cy="149144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13A3808-8D5B-46E6-85B8-B2C5C44E1641}"/>
              </a:ext>
            </a:extLst>
          </p:cNvPr>
          <p:cNvSpPr/>
          <p:nvPr/>
        </p:nvSpPr>
        <p:spPr>
          <a:xfrm>
            <a:off x="3718263" y="3689340"/>
            <a:ext cx="1464816" cy="149144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4891284-ED83-4AEB-94DF-9EB4A76BC94F}"/>
              </a:ext>
            </a:extLst>
          </p:cNvPr>
          <p:cNvSpPr/>
          <p:nvPr/>
        </p:nvSpPr>
        <p:spPr>
          <a:xfrm>
            <a:off x="3700508" y="5116864"/>
            <a:ext cx="1464816" cy="149144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683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645F91-9366-4612-94EB-C547ACCF2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19C1A01-F749-41F9-A224-FF9B4C4194EA}"/>
              </a:ext>
            </a:extLst>
          </p:cNvPr>
          <p:cNvSpPr/>
          <p:nvPr/>
        </p:nvSpPr>
        <p:spPr>
          <a:xfrm>
            <a:off x="612559" y="5814874"/>
            <a:ext cx="822665" cy="7013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Пустой&quot; 6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06497D6A-7A6E-4930-B1D2-83F2DE820D2F}"/>
              </a:ext>
            </a:extLst>
          </p:cNvPr>
          <p:cNvSpPr/>
          <p:nvPr/>
        </p:nvSpPr>
        <p:spPr>
          <a:xfrm>
            <a:off x="10620653" y="5606248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476A62-7B6B-4131-B63C-C9F64BAB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609" y="-2"/>
            <a:ext cx="9522781" cy="10133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Секретный вопрос 400</a:t>
            </a:r>
            <a:endParaRPr lang="en-US" sz="7200" u="sng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899910-E4AC-41E0-9154-5BA437FF0EB7}"/>
              </a:ext>
            </a:extLst>
          </p:cNvPr>
          <p:cNvSpPr txBox="1"/>
          <p:nvPr/>
        </p:nvSpPr>
        <p:spPr>
          <a:xfrm>
            <a:off x="275208" y="1120675"/>
            <a:ext cx="1147882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Сколько различных чисел можно записать цифрами 2;3;7, используя каждую в числе один раз?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E3DA6B-484A-4D43-BA01-FEB94ECFF466}"/>
              </a:ext>
            </a:extLst>
          </p:cNvPr>
          <p:cNvSpPr txBox="1"/>
          <p:nvPr/>
        </p:nvSpPr>
        <p:spPr>
          <a:xfrm>
            <a:off x="437965" y="3097869"/>
            <a:ext cx="107863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Поскольку числа цифры можно использовать ровно один раз, получатся такие пары:</a:t>
            </a:r>
          </a:p>
          <a:p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237   372   732</a:t>
            </a:r>
          </a:p>
          <a:p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273  327   723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1B2E12-D627-41DD-A7B7-BA6337393518}"/>
              </a:ext>
            </a:extLst>
          </p:cNvPr>
          <p:cNvSpPr txBox="1"/>
          <p:nvPr/>
        </p:nvSpPr>
        <p:spPr>
          <a:xfrm>
            <a:off x="6184641" y="5353235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>
                <a:highlight>
                  <a:srgbClr val="000080"/>
                </a:highlight>
                <a:latin typeface="Bahnschrift SemiBold Condensed" panose="020B0502040204020203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48771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1DCDFD-D927-4B64-9837-4AC8E51E3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FFDEB1-4C8D-4F2B-869F-0A6AC26FDCE1}"/>
              </a:ext>
            </a:extLst>
          </p:cNvPr>
          <p:cNvSpPr/>
          <p:nvPr/>
        </p:nvSpPr>
        <p:spPr>
          <a:xfrm>
            <a:off x="10552591" y="5567593"/>
            <a:ext cx="914400" cy="905523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87FB2E6-2BFE-42CA-8F1F-138F64D0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609" y="-2"/>
            <a:ext cx="9522781" cy="10133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Секретный вопрос 500</a:t>
            </a:r>
            <a:endParaRPr lang="en-US" sz="7200" u="sng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B0C85-40E6-4D69-91D3-9EA1CDE0D461}"/>
              </a:ext>
            </a:extLst>
          </p:cNvPr>
          <p:cNvSpPr txBox="1"/>
          <p:nvPr/>
        </p:nvSpPr>
        <p:spPr>
          <a:xfrm>
            <a:off x="0" y="1013349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Фрекен Бок испекла 30 плюшек. Малыш съел несколько штук, Карлсон на 17штук больше.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Домомучительнице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досталось всего три плюшки. Кто сколько плюшек съел?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4B4AFD-7058-423D-8683-310B28DF1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794" y="2767675"/>
            <a:ext cx="6012411" cy="400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6583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DD4C7C-49D1-42E8-BD73-17C2B3EAC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FEEBD43-C4B6-445E-85F7-9993C7065C44}"/>
              </a:ext>
            </a:extLst>
          </p:cNvPr>
          <p:cNvSpPr/>
          <p:nvPr/>
        </p:nvSpPr>
        <p:spPr>
          <a:xfrm>
            <a:off x="772357" y="5672831"/>
            <a:ext cx="867052" cy="8002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Пустой&quot; 6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5CADB195-5B85-4B01-9BBF-4169D3B97710}"/>
              </a:ext>
            </a:extLst>
          </p:cNvPr>
          <p:cNvSpPr/>
          <p:nvPr/>
        </p:nvSpPr>
        <p:spPr>
          <a:xfrm>
            <a:off x="10783409" y="5672831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E8A27FD-6F5A-49A9-B180-AC197AC0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609" y="-2"/>
            <a:ext cx="9522781" cy="10133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Секретный вопрос 500</a:t>
            </a:r>
            <a:endParaRPr lang="en-US" sz="7200" u="sng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F9B32B-FB76-490D-8E48-81954D908D3B}"/>
              </a:ext>
            </a:extLst>
          </p:cNvPr>
          <p:cNvSpPr txBox="1"/>
          <p:nvPr/>
        </p:nvSpPr>
        <p:spPr>
          <a:xfrm>
            <a:off x="1953088" y="5779254"/>
            <a:ext cx="10610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highlight>
                  <a:srgbClr val="000080"/>
                </a:highlight>
                <a:latin typeface="Bahnschrift SemiBold Condensed" panose="020B0502040204020203" pitchFamily="34" charset="0"/>
              </a:rPr>
              <a:t>Малыш -5, Карлсон -22, Фрекен Бок -3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9F0E25-44CA-47CD-BC8C-889F40D68D76}"/>
              </a:ext>
            </a:extLst>
          </p:cNvPr>
          <p:cNvSpPr txBox="1"/>
          <p:nvPr/>
        </p:nvSpPr>
        <p:spPr>
          <a:xfrm>
            <a:off x="0" y="1013349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Фрекен Бок испекла 30 плюшек. Малыш съел несколько штук, Карлсон на 17штук больше.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Домомучительнице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досталось всего три плюшки. Кто сколько плюшек съел?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656809-8277-4769-AD77-30ACC4F26A7E}"/>
                  </a:ext>
                </a:extLst>
              </p:cNvPr>
              <p:cNvSpPr txBox="1"/>
              <p:nvPr/>
            </p:nvSpPr>
            <p:spPr>
              <a:xfrm>
                <a:off x="0" y="2364232"/>
                <a:ext cx="12192000" cy="3847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Пусть х – количество плюшек, которые съел Малыш, тогда х + 17 – съел Карлсон. </a:t>
                </a:r>
              </a:p>
              <a:p>
                <a:r>
                  <a:rPr lang="ru-RU" sz="28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Всего было 30. Известно, что </a:t>
                </a:r>
                <a:r>
                  <a:rPr lang="ru-RU" sz="2800" i="1" dirty="0" err="1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домомучительнице</a:t>
                </a:r>
                <a:r>
                  <a:rPr lang="ru-RU" sz="28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досталось 3. Составим уравнение: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х+х+17+3=30</m:t>
                      </m:r>
                    </m:oMath>
                  </m:oMathPara>
                </a14:m>
                <a:endParaRPr lang="ru-RU" sz="280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х</m:t>
                      </m:r>
                      <m:r>
                        <a:rPr lang="ru-RU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+20=30</m:t>
                      </m:r>
                    </m:oMath>
                  </m:oMathPara>
                </a14:m>
                <a:endParaRPr lang="ru-RU" sz="2800" b="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х</m:t>
                      </m:r>
                      <m:r>
                        <a:rPr lang="ru-RU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ru-RU" sz="2800" b="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х=5</m:t>
                      </m:r>
                    </m:oMath>
                  </m:oMathPara>
                </a14:m>
                <a:endParaRPr lang="ru-RU" sz="2800" b="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r>
                  <a:rPr lang="ru-RU" sz="2800" b="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Малыш съел 5 плюшек, тогда Карлсон съел 5 + 17 = 22 плюшки. </a:t>
                </a:r>
              </a:p>
              <a:p>
                <a:endParaRPr lang="ru-RU" sz="2400" b="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endParaRPr lang="ru-RU" sz="240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656809-8277-4769-AD77-30ACC4F26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64232"/>
                <a:ext cx="12192000" cy="3847207"/>
              </a:xfrm>
              <a:prstGeom prst="rect">
                <a:avLst/>
              </a:prstGeom>
              <a:blipFill>
                <a:blip r:embed="rId4"/>
                <a:stretch>
                  <a:fillRect l="-1000" t="-1743" r="-1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659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1DCDFD-D927-4B64-9837-4AC8E51E3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FFDEB1-4C8D-4F2B-869F-0A6AC26FDCE1}"/>
              </a:ext>
            </a:extLst>
          </p:cNvPr>
          <p:cNvSpPr/>
          <p:nvPr/>
        </p:nvSpPr>
        <p:spPr>
          <a:xfrm>
            <a:off x="10552591" y="5567593"/>
            <a:ext cx="914400" cy="905523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87FB2E6-2BFE-42CA-8F1F-138F64D0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609" y="-2"/>
            <a:ext cx="9522781" cy="10133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Секретный вопрос 600</a:t>
            </a:r>
            <a:endParaRPr lang="en-US" sz="7200" u="sng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60E41-A51A-4E63-BD08-DA841654BBF8}"/>
              </a:ext>
            </a:extLst>
          </p:cNvPr>
          <p:cNvSpPr txBox="1"/>
          <p:nvPr/>
        </p:nvSpPr>
        <p:spPr>
          <a:xfrm>
            <a:off x="299622" y="1225688"/>
            <a:ext cx="714874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Дядя Федор, Шарик, кот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Матроскин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и Печкин решили пойти зимой на охоту. Там они потревожили медведя и убегали из леса, обгоняя друг друга.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Шарик бежал быстрее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Матроскина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но медленнее Печкина,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Матроскин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прибежал домой позже, чем Дядя Федор, который бежал медленнее Шарика.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У кого больше всех шансов попасть в лапы к медведю- шатуну?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645E1F-5CA6-4371-ADD5-FD948B253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925" y="1313896"/>
            <a:ext cx="4976076" cy="400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409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972B19-7156-4D4E-992C-6F04D7221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Управляющая кнопка: &quot;Получить сведения&quot;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63A57E1-BB6C-4D01-A726-790B0C346088}"/>
              </a:ext>
            </a:extLst>
          </p:cNvPr>
          <p:cNvSpPr/>
          <p:nvPr/>
        </p:nvSpPr>
        <p:spPr>
          <a:xfrm>
            <a:off x="10741981" y="5370990"/>
            <a:ext cx="1012054" cy="941033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54C823-098B-4AF2-8BF7-8E3012969218}"/>
              </a:ext>
            </a:extLst>
          </p:cNvPr>
          <p:cNvSpPr txBox="1"/>
          <p:nvPr/>
        </p:nvSpPr>
        <p:spPr>
          <a:xfrm>
            <a:off x="4019364" y="-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Шарады 200</a:t>
            </a:r>
            <a:endParaRPr lang="ru-RU" sz="7200" u="sng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B88D6B-4576-4634-A8C4-4343871DD242}"/>
              </a:ext>
            </a:extLst>
          </p:cNvPr>
          <p:cNvSpPr txBox="1"/>
          <p:nvPr/>
        </p:nvSpPr>
        <p:spPr>
          <a:xfrm>
            <a:off x="624396" y="1635581"/>
            <a:ext cx="67795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Я с «Л» смягчённым - под землёй,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Бываю каменный и бурый.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А с твёрдым - в комнате твоей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И в геометрии фигура.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D57C60-B80B-4B25-BCF7-86E8040A1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15" b="86574" l="15417" r="62500">
                        <a14:foregroundMark x1="46771" y1="33889" x2="55260" y2="25278"/>
                        <a14:foregroundMark x1="55260" y1="25278" x2="55729" y2="21481"/>
                        <a14:foregroundMark x1="57500" y1="27222" x2="56771" y2="20000"/>
                        <a14:foregroundMark x1="56771" y1="20000" x2="57708" y2="12500"/>
                        <a14:foregroundMark x1="57708" y1="12500" x2="57760" y2="12407"/>
                        <a14:foregroundMark x1="60781" y1="19907" x2="60000" y2="57963"/>
                        <a14:foregroundMark x1="60000" y1="57963" x2="60052" y2="58148"/>
                        <a14:foregroundMark x1="59844" y1="51944" x2="62500" y2="22500"/>
                        <a14:foregroundMark x1="62500" y1="22500" x2="62031" y2="19259"/>
                        <a14:foregroundMark x1="61146" y1="27963" x2="57344" y2="73889"/>
                        <a14:foregroundMark x1="57344" y1="73889" x2="54375" y2="79722"/>
                        <a14:foregroundMark x1="54375" y1="79722" x2="37292" y2="81204"/>
                        <a14:foregroundMark x1="37292" y1="81204" x2="27917" y2="77870"/>
                        <a14:foregroundMark x1="27917" y1="77870" x2="21563" y2="68889"/>
                        <a14:foregroundMark x1="21563" y1="68889" x2="17917" y2="53426"/>
                        <a14:foregroundMark x1="51563" y1="85556" x2="25156" y2="82407"/>
                        <a14:foregroundMark x1="25156" y1="82407" x2="23594" y2="81852"/>
                        <a14:foregroundMark x1="57969" y1="85926" x2="21667" y2="83796"/>
                        <a14:foregroundMark x1="21667" y1="83796" x2="16510" y2="78056"/>
                        <a14:foregroundMark x1="16510" y1="78056" x2="15417" y2="61296"/>
                        <a14:foregroundMark x1="15417" y1="61296" x2="16146" y2="55370"/>
                        <a14:foregroundMark x1="46510" y1="88796" x2="40677" y2="88426"/>
                        <a14:foregroundMark x1="40677" y1="88426" x2="47917" y2="86574"/>
                        <a14:foregroundMark x1="47917" y1="86574" x2="47917" y2="86574"/>
                      </a14:backgroundRemoval>
                    </a14:imgEffect>
                  </a14:imgLayer>
                </a14:imgProps>
              </a:ext>
            </a:extLst>
          </a:blip>
          <a:srcRect l="14272" t="9709" r="36796" b="11327"/>
          <a:stretch/>
        </p:blipFill>
        <p:spPr>
          <a:xfrm>
            <a:off x="7048871" y="757290"/>
            <a:ext cx="4918961" cy="4465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2918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DD4C7C-49D1-42E8-BD73-17C2B3EAC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FEEBD43-C4B6-445E-85F7-9993C7065C44}"/>
              </a:ext>
            </a:extLst>
          </p:cNvPr>
          <p:cNvSpPr/>
          <p:nvPr/>
        </p:nvSpPr>
        <p:spPr>
          <a:xfrm>
            <a:off x="772357" y="5672831"/>
            <a:ext cx="867052" cy="80028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&quot;Пустой&quot; 6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5CADB195-5B85-4B01-9BBF-4169D3B97710}"/>
              </a:ext>
            </a:extLst>
          </p:cNvPr>
          <p:cNvSpPr/>
          <p:nvPr/>
        </p:nvSpPr>
        <p:spPr>
          <a:xfrm>
            <a:off x="10783409" y="5672831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E8A27FD-6F5A-49A9-B180-AC197AC0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609" y="-2"/>
            <a:ext cx="9522781" cy="10133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Секретный вопрос 600</a:t>
            </a:r>
            <a:endParaRPr lang="en-US" sz="7200" u="sng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87810E-2DD3-4CE0-A271-407496F5AF25}"/>
              </a:ext>
            </a:extLst>
          </p:cNvPr>
          <p:cNvSpPr txBox="1"/>
          <p:nvPr/>
        </p:nvSpPr>
        <p:spPr>
          <a:xfrm>
            <a:off x="1890945" y="5786837"/>
            <a:ext cx="10610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highlight>
                  <a:srgbClr val="000080"/>
                </a:highlight>
                <a:latin typeface="Bahnschrift SemiBold Condensed" panose="020B0502040204020203" pitchFamily="34" charset="0"/>
              </a:rPr>
              <a:t>1</a:t>
            </a:r>
            <a:r>
              <a:rPr lang="ru-RU" sz="4400" dirty="0">
                <a:highlight>
                  <a:srgbClr val="000080"/>
                </a:highlight>
                <a:latin typeface="Bahnschrift SemiBold Condensed" panose="020B0502040204020203" pitchFamily="34" charset="0"/>
              </a:rPr>
              <a:t>.Печкин 2.Шарик 3.Дядя Федор 4.Матроскин</a:t>
            </a:r>
            <a:endParaRPr lang="ru-RU" sz="4800" dirty="0">
              <a:highlight>
                <a:srgbClr val="000080"/>
              </a:highlight>
              <a:latin typeface="Bahnschrift SemiBold 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5BC21-6471-46C5-8117-DB2E1BD50139}"/>
              </a:ext>
            </a:extLst>
          </p:cNvPr>
          <p:cNvSpPr txBox="1"/>
          <p:nvPr/>
        </p:nvSpPr>
        <p:spPr>
          <a:xfrm>
            <a:off x="261824" y="1013349"/>
            <a:ext cx="120847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Дядя Федор, Шарик, кот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Матроскин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и Печкин решили пойти зимой на охоту. Там они потревожили медведя и убегали из леса, обгоняя друг друга.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Шарик бежал быстрее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Матроскина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, но медленнее Печкина,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Матроскин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 прибежал домой позже, чем Дядя Федор, который бежал медленнее Шарика. У кого больше всех шансов попасть в лапы к медведю- шатуну?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15CF25-46F1-42C4-9BE0-569F8AD396FB}"/>
              </a:ext>
            </a:extLst>
          </p:cNvPr>
          <p:cNvSpPr txBox="1"/>
          <p:nvPr/>
        </p:nvSpPr>
        <p:spPr>
          <a:xfrm>
            <a:off x="299622" y="2343068"/>
            <a:ext cx="1189237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Если Шарик был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медленее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Печкина ,но быстрее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Матроскина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, то тогда он не первый и не последний. Раз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Матроскин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прибежал домой позже, то тогда он не первый. Раз Дядя Федор прибежал позже чем Шарик, значит он не первый. Тогда получается если первый был не Шарик, Кот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Матроскин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, Дядя Федор, то первый пришел Печкин. Итого 1.Печкин.</a:t>
            </a:r>
          </a:p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Раз Шарик был быстрее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Матроскина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, то он не четвертый. Раз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Матроскин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прибежал домой позже чем Дядя Федор, то Дядя Федор не последний. То получается четвертым был не Печкин(он первый), Шарик, не Дядя Федор. Итого 4 пришёл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Матроскин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.</a:t>
            </a:r>
          </a:p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Раз Дядя Федор бежал </a:t>
            </a:r>
            <a:r>
              <a:rPr lang="ru-RU" sz="2200" i="1" dirty="0" err="1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медленее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Шарика, то Дядя Федор третий. Итого 3 прибежал Дядя Федор.</a:t>
            </a:r>
          </a:p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Остается второй Шарик.</a:t>
            </a:r>
          </a:p>
        </p:txBody>
      </p:sp>
    </p:spTree>
    <p:extLst>
      <p:ext uri="{BB962C8B-B14F-4D97-AF65-F5344CB8AC3E}">
        <p14:creationId xmlns:p14="http://schemas.microsoft.com/office/powerpoint/2010/main" val="331453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EC719-2B52-46CD-B65E-2D1000F65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39" y="1535837"/>
            <a:ext cx="11878321" cy="26379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8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Что является графиком функции </a:t>
            </a:r>
            <a:r>
              <a:rPr lang="en-US" sz="8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y = </a:t>
            </a:r>
            <a:r>
              <a:rPr lang="en-US" sz="80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kx</a:t>
            </a:r>
            <a:r>
              <a:rPr lang="en-US" sz="8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+ b</a:t>
            </a:r>
            <a:r>
              <a:rPr lang="ru-RU" sz="8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endParaRPr lang="en-US" sz="8000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52E2D40-67D3-4575-9605-0DE4C31FB27C}"/>
              </a:ext>
            </a:extLst>
          </p:cNvPr>
          <p:cNvSpPr/>
          <p:nvPr/>
        </p:nvSpPr>
        <p:spPr>
          <a:xfrm>
            <a:off x="10440140" y="5557421"/>
            <a:ext cx="1003177" cy="932156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637F8-D5C3-4D6E-9FEA-F1BF4554D6CE}"/>
              </a:ext>
            </a:extLst>
          </p:cNvPr>
          <p:cNvSpPr txBox="1"/>
          <p:nvPr/>
        </p:nvSpPr>
        <p:spPr>
          <a:xfrm>
            <a:off x="730929" y="-21030"/>
            <a:ext cx="11461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«Математика начинается с осмысления слов…» 300</a:t>
            </a:r>
          </a:p>
        </p:txBody>
      </p:sp>
    </p:spTree>
    <p:extLst>
      <p:ext uri="{BB962C8B-B14F-4D97-AF65-F5344CB8AC3E}">
        <p14:creationId xmlns:p14="http://schemas.microsoft.com/office/powerpoint/2010/main" val="2468276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289DB4-DFBA-4EF0-AE39-3C6D13160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42" y="-1753988"/>
            <a:ext cx="11603115" cy="3507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6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Что является графиком функции </a:t>
            </a:r>
            <a:r>
              <a:rPr lang="en-US" sz="6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y = </a:t>
            </a:r>
            <a:r>
              <a:rPr lang="en-US" sz="6000" dirty="0" err="1">
                <a:solidFill>
                  <a:srgbClr val="002060"/>
                </a:solidFill>
                <a:latin typeface="Bahnschrift SemiBold Condensed" panose="020B0502040204020203" pitchFamily="34" charset="0"/>
              </a:rPr>
              <a:t>kx</a:t>
            </a:r>
            <a:r>
              <a:rPr lang="en-US" sz="6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+ b</a:t>
            </a:r>
            <a:r>
              <a:rPr lang="ru-RU" sz="6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endParaRPr lang="en-US" sz="6000" dirty="0">
              <a:solidFill>
                <a:srgbClr val="FFFFFF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CF9B36D-C2F7-4FDE-A5C5-D19AEF614735}"/>
              </a:ext>
            </a:extLst>
          </p:cNvPr>
          <p:cNvSpPr/>
          <p:nvPr/>
        </p:nvSpPr>
        <p:spPr>
          <a:xfrm>
            <a:off x="932155" y="5504155"/>
            <a:ext cx="941033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38BB0-E155-414D-B01C-DB052124A323}"/>
              </a:ext>
            </a:extLst>
          </p:cNvPr>
          <p:cNvSpPr txBox="1"/>
          <p:nvPr/>
        </p:nvSpPr>
        <p:spPr>
          <a:xfrm>
            <a:off x="4898995" y="5842336"/>
            <a:ext cx="6156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highlight>
                  <a:srgbClr val="008080"/>
                </a:highlight>
                <a:latin typeface="Bahnschrift SemiBold Condensed" panose="020B0502040204020203" pitchFamily="34" charset="0"/>
              </a:rPr>
              <a:t>Прямая</a:t>
            </a:r>
          </a:p>
        </p:txBody>
      </p:sp>
      <p:sp>
        <p:nvSpPr>
          <p:cNvPr id="10" name="Управляющая кнопка: &quot;Пустой&quot; 9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E3B56B44-B5B4-4E8C-B7FD-DBC511E646FA}"/>
              </a:ext>
            </a:extLst>
          </p:cNvPr>
          <p:cNvSpPr/>
          <p:nvPr/>
        </p:nvSpPr>
        <p:spPr>
          <a:xfrm>
            <a:off x="10668000" y="5575175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3C762D-7DAC-42C6-9E85-D4C09283EC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34" t="16052" r="31917" b="21812"/>
          <a:stretch/>
        </p:blipFill>
        <p:spPr>
          <a:xfrm>
            <a:off x="2975127" y="1583152"/>
            <a:ext cx="5956178" cy="4378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FD4C45-8B25-4F7D-91C2-2C925814DBF9}"/>
              </a:ext>
            </a:extLst>
          </p:cNvPr>
          <p:cNvSpPr txBox="1"/>
          <p:nvPr/>
        </p:nvSpPr>
        <p:spPr>
          <a:xfrm>
            <a:off x="730929" y="-21030"/>
            <a:ext cx="11461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«Математика начинается с осмысления слов…» 300</a:t>
            </a:r>
          </a:p>
        </p:txBody>
      </p:sp>
    </p:spTree>
    <p:extLst>
      <p:ext uri="{BB962C8B-B14F-4D97-AF65-F5344CB8AC3E}">
        <p14:creationId xmlns:p14="http://schemas.microsoft.com/office/powerpoint/2010/main" val="2959776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01B16B-9EDB-4803-ADDA-B52FD8E4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5373272-DD33-4237-BC03-76D4A39E59E2}"/>
              </a:ext>
            </a:extLst>
          </p:cNvPr>
          <p:cNvSpPr/>
          <p:nvPr/>
        </p:nvSpPr>
        <p:spPr>
          <a:xfrm>
            <a:off x="10672438" y="5632881"/>
            <a:ext cx="905523" cy="816746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99EBE-A36A-4506-A5DA-771DA6D11D07}"/>
              </a:ext>
            </a:extLst>
          </p:cNvPr>
          <p:cNvSpPr txBox="1"/>
          <p:nvPr/>
        </p:nvSpPr>
        <p:spPr>
          <a:xfrm>
            <a:off x="730929" y="-21030"/>
            <a:ext cx="11461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«Математика начинается с осмысления слов…» 600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CDA9C-C650-4DB8-8C37-9973B7EE2D4F}"/>
              </a:ext>
            </a:extLst>
          </p:cNvPr>
          <p:cNvSpPr txBox="1"/>
          <p:nvPr/>
        </p:nvSpPr>
        <p:spPr>
          <a:xfrm>
            <a:off x="284085" y="830036"/>
            <a:ext cx="1190791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За 6 ч катер проходит по течению на 20 км меньше, чем за 10 ч против течения. Какова скорость течения, если скорость катера в стоячей воде 15 км/ч?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48E33A-AD14-46C6-9F68-B0E0365B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790448" y="3060735"/>
            <a:ext cx="6611104" cy="381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72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27668C-8D2B-4A00-AE16-CE947A32F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&quot;На главную&quot;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5C14199-6FA1-4A6C-A693-63A433463621}"/>
              </a:ext>
            </a:extLst>
          </p:cNvPr>
          <p:cNvSpPr/>
          <p:nvPr/>
        </p:nvSpPr>
        <p:spPr>
          <a:xfrm>
            <a:off x="790113" y="5621505"/>
            <a:ext cx="843378" cy="82433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4BFB45-43D7-42B3-860E-03BE1D15C258}"/>
              </a:ext>
            </a:extLst>
          </p:cNvPr>
          <p:cNvSpPr txBox="1"/>
          <p:nvPr/>
        </p:nvSpPr>
        <p:spPr>
          <a:xfrm>
            <a:off x="4916750" y="5498332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>
                <a:highlight>
                  <a:srgbClr val="008080"/>
                </a:highlight>
                <a:latin typeface="Bahnschrift SemiBold Condensed" panose="020B0502040204020203" pitchFamily="34" charset="0"/>
              </a:rPr>
              <a:t>2,5 км/ч</a:t>
            </a:r>
          </a:p>
        </p:txBody>
      </p:sp>
      <p:sp>
        <p:nvSpPr>
          <p:cNvPr id="10" name="Управляющая кнопка: &quot;Пустой&quot; 9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E06F7797-F441-4CAD-B049-B82392F33A68}"/>
              </a:ext>
            </a:extLst>
          </p:cNvPr>
          <p:cNvSpPr/>
          <p:nvPr/>
        </p:nvSpPr>
        <p:spPr>
          <a:xfrm>
            <a:off x="10594020" y="5681247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B84B3-A8BE-4E50-9C75-190364D93199}"/>
              </a:ext>
            </a:extLst>
          </p:cNvPr>
          <p:cNvSpPr txBox="1"/>
          <p:nvPr/>
        </p:nvSpPr>
        <p:spPr>
          <a:xfrm>
            <a:off x="730929" y="-21030"/>
            <a:ext cx="11461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«Математика начинается с осмысления слов…» 600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34255C-ABD1-443C-AE14-855928539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484" y="618792"/>
            <a:ext cx="1770071" cy="10223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E30A94-3D85-4DB6-88E6-D698AF64D9EF}"/>
              </a:ext>
            </a:extLst>
          </p:cNvPr>
          <p:cNvSpPr txBox="1"/>
          <p:nvPr/>
        </p:nvSpPr>
        <p:spPr>
          <a:xfrm>
            <a:off x="248575" y="640690"/>
            <a:ext cx="100228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За 6 ч катер проходит по течению на 20 км меньше, чем за 10 ч против течения. Какова скорость течения, если скорость катера в стоячей воде 15 км/ч?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17E52D-07A0-4646-8EA5-F793767C8191}"/>
              </a:ext>
            </a:extLst>
          </p:cNvPr>
          <p:cNvSpPr txBox="1"/>
          <p:nvPr/>
        </p:nvSpPr>
        <p:spPr>
          <a:xfrm>
            <a:off x="204640" y="1471687"/>
            <a:ext cx="1190791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Пусть скорость течения равна x км/ч, тогда скорость катера по течению равна 15+x км/ч, а против течения равна 15-x км/ч.</a:t>
            </a:r>
          </a:p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За 6 часов по течению катер проходит расстояние 6(15+x) км, а за 10 часов против течения катер проходит расстояние 10(15-x) км.</a:t>
            </a:r>
          </a:p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Так как за 6 часов катер проходит по течению расстояние на 20 км меньшее, чем за 10 часов против течения, то составим и решим уравнение.</a:t>
            </a:r>
          </a:p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6(15+x)+20=10(15-x)</a:t>
            </a:r>
          </a:p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90+6x+20=150-10x</a:t>
            </a:r>
          </a:p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6x+110=150-10x</a:t>
            </a:r>
          </a:p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6x+10x=150-110</a:t>
            </a:r>
          </a:p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16x=40</a:t>
            </a:r>
          </a:p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x=2,5 (км/ч) – скорость течения воды.</a:t>
            </a:r>
          </a:p>
          <a:p>
            <a:endParaRPr lang="ru-RU" sz="2000" i="1" dirty="0">
              <a:solidFill>
                <a:schemeClr val="accent1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1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7925E9-CBDE-4EFF-B87D-5C1A4E386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&quot;Получить сведения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1276C0-3722-4A13-AAC8-86255582DBB9}"/>
              </a:ext>
            </a:extLst>
          </p:cNvPr>
          <p:cNvSpPr/>
          <p:nvPr/>
        </p:nvSpPr>
        <p:spPr>
          <a:xfrm>
            <a:off x="10777491" y="5663953"/>
            <a:ext cx="905523" cy="861134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EA316-AF13-4D18-B98B-862E067372E1}"/>
              </a:ext>
            </a:extLst>
          </p:cNvPr>
          <p:cNvSpPr txBox="1"/>
          <p:nvPr/>
        </p:nvSpPr>
        <p:spPr>
          <a:xfrm>
            <a:off x="730929" y="-21030"/>
            <a:ext cx="11461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«Математика начинается с осмысления слов…» 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BC54E-1BA7-4026-8046-1FF5F1AF72FA}"/>
              </a:ext>
            </a:extLst>
          </p:cNvPr>
          <p:cNvSpPr txBox="1"/>
          <p:nvPr/>
        </p:nvSpPr>
        <p:spPr>
          <a:xfrm>
            <a:off x="3383132" y="973870"/>
            <a:ext cx="61566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Решите уравнение: 0,3𝑥 − 0,45 = 0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C0D96AF-7769-4279-BB1F-CD9676C5C6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41" b="83056" l="46250" r="78281">
                        <a14:foregroundMark x1="55990" y1="26296" x2="55990" y2="26296"/>
                        <a14:foregroundMark x1="54844" y1="26111" x2="54844" y2="26111"/>
                        <a14:foregroundMark x1="54896" y1="18889" x2="54896" y2="18889"/>
                        <a14:foregroundMark x1="51406" y1="23056" x2="51406" y2="23056"/>
                        <a14:foregroundMark x1="53646" y1="27407" x2="53646" y2="27407"/>
                        <a14:foregroundMark x1="51563" y1="31759" x2="51563" y2="31759"/>
                        <a14:foregroundMark x1="48802" y1="30556" x2="48802" y2="30556"/>
                        <a14:foregroundMark x1="50990" y1="30926" x2="50990" y2="30926"/>
                        <a14:foregroundMark x1="51927" y1="33519" x2="51927" y2="33519"/>
                        <a14:foregroundMark x1="54740" y1="32870" x2="54740" y2="32870"/>
                        <a14:foregroundMark x1="57396" y1="36481" x2="57396" y2="36481"/>
                        <a14:foregroundMark x1="54115" y1="46481" x2="54115" y2="46481"/>
                        <a14:foregroundMark x1="55365" y1="51111" x2="55365" y2="51111"/>
                        <a14:foregroundMark x1="48125" y1="47130" x2="48125" y2="47130"/>
                        <a14:foregroundMark x1="46406" y1="45463" x2="46406" y2="45463"/>
                        <a14:foregroundMark x1="46875" y1="38426" x2="46875" y2="38426"/>
                        <a14:foregroundMark x1="52448" y1="60926" x2="52448" y2="60926"/>
                        <a14:foregroundMark x1="64896" y1="72130" x2="64896" y2="72130"/>
                        <a14:foregroundMark x1="64583" y1="80648" x2="64583" y2="80648"/>
                        <a14:foregroundMark x1="63438" y1="81574" x2="63438" y2="81574"/>
                        <a14:foregroundMark x1="59115" y1="82870" x2="59115" y2="82870"/>
                        <a14:foregroundMark x1="74792" y1="82593" x2="74792" y2="82593"/>
                        <a14:foregroundMark x1="49531" y1="82037" x2="49531" y2="82037"/>
                        <a14:foregroundMark x1="51250" y1="82685" x2="49635" y2="83148"/>
                        <a14:foregroundMark x1="48542" y1="82685" x2="48542" y2="82685"/>
                        <a14:foregroundMark x1="48125" y1="82593" x2="48125" y2="82593"/>
                        <a14:foregroundMark x1="47917" y1="82500" x2="47917" y2="82500"/>
                        <a14:foregroundMark x1="47604" y1="82500" x2="47604" y2="82500"/>
                        <a14:foregroundMark x1="76510" y1="82593" x2="76510" y2="82593"/>
                        <a14:foregroundMark x1="75000" y1="82870" x2="75000" y2="82870"/>
                        <a14:foregroundMark x1="74844" y1="82593" x2="76823" y2="82593"/>
                        <a14:foregroundMark x1="75573" y1="60185" x2="75573" y2="60185"/>
                        <a14:foregroundMark x1="77865" y1="52593" x2="77865" y2="52593"/>
                        <a14:foregroundMark x1="73594" y1="53333" x2="73594" y2="53333"/>
                        <a14:foregroundMark x1="76771" y1="55833" x2="76771" y2="55833"/>
                        <a14:foregroundMark x1="72396" y1="57500" x2="72396" y2="57500"/>
                        <a14:foregroundMark x1="71927" y1="57963" x2="71927" y2="57963"/>
                        <a14:foregroundMark x1="66406" y1="60833" x2="66406" y2="60833"/>
                        <a14:foregroundMark x1="62396" y1="60741" x2="62396" y2="60741"/>
                        <a14:foregroundMark x1="60573" y1="67222" x2="60573" y2="67222"/>
                        <a14:foregroundMark x1="64010" y1="64074" x2="64010" y2="64074"/>
                        <a14:foregroundMark x1="61667" y1="66759" x2="61667" y2="66759"/>
                        <a14:foregroundMark x1="59323" y1="58611" x2="59323" y2="58611"/>
                        <a14:foregroundMark x1="56927" y1="58426" x2="56927" y2="58426"/>
                        <a14:foregroundMark x1="56146" y1="64352" x2="56146" y2="64352"/>
                        <a14:foregroundMark x1="50521" y1="62685" x2="50521" y2="62685"/>
                        <a14:foregroundMark x1="49219" y1="59722" x2="49219" y2="59722"/>
                        <a14:foregroundMark x1="49063" y1="56944" x2="49063" y2="56944"/>
                        <a14:foregroundMark x1="51979" y1="54352" x2="51979" y2="54352"/>
                        <a14:foregroundMark x1="51979" y1="56481" x2="51979" y2="56481"/>
                        <a14:foregroundMark x1="47031" y1="52963" x2="47031" y2="52963"/>
                        <a14:foregroundMark x1="49531" y1="52315" x2="49531" y2="52315"/>
                        <a14:foregroundMark x1="50313" y1="51111" x2="50313" y2="51111"/>
                        <a14:foregroundMark x1="50156" y1="49537" x2="50156" y2="49537"/>
                        <a14:foregroundMark x1="50729" y1="48148" x2="50729" y2="48148"/>
                        <a14:foregroundMark x1="49740" y1="52037" x2="49740" y2="52037"/>
                        <a14:foregroundMark x1="66615" y1="28519" x2="66615" y2="28519"/>
                        <a14:foregroundMark x1="62396" y1="15833" x2="62396" y2="15833"/>
                        <a14:foregroundMark x1="60313" y1="17500" x2="60313" y2="17500"/>
                        <a14:foregroundMark x1="58594" y1="23981" x2="58594" y2="23981"/>
                        <a14:foregroundMark x1="57656" y1="23796" x2="57656" y2="23796"/>
                        <a14:foregroundMark x1="60313" y1="21852" x2="60313" y2="21852"/>
                        <a14:foregroundMark x1="63125" y1="21852" x2="63125" y2="21852"/>
                        <a14:foregroundMark x1="65833" y1="17222" x2="65833" y2="17222"/>
                        <a14:foregroundMark x1="68542" y1="19907" x2="68542" y2="19907"/>
                        <a14:foregroundMark x1="65469" y1="16574" x2="65469" y2="16574"/>
                        <a14:foregroundMark x1="71510" y1="29167" x2="71510" y2="29167"/>
                        <a14:foregroundMark x1="69115" y1="29907" x2="69115" y2="29907"/>
                        <a14:foregroundMark x1="71667" y1="23056" x2="71667" y2="23056"/>
                        <a14:foregroundMark x1="72813" y1="26944" x2="72813" y2="26944"/>
                        <a14:foregroundMark x1="69740" y1="30648" x2="69740" y2="30648"/>
                        <a14:foregroundMark x1="68021" y1="34074" x2="68021" y2="34074"/>
                        <a14:foregroundMark x1="68802" y1="31204" x2="68802" y2="31204"/>
                        <a14:foregroundMark x1="65729" y1="25093" x2="65729" y2="25093"/>
                        <a14:foregroundMark x1="61510" y1="27222" x2="61510" y2="27222"/>
                        <a14:foregroundMark x1="64583" y1="25370" x2="64583" y2="25370"/>
                        <a14:foregroundMark x1="68281" y1="25926" x2="68281" y2="25926"/>
                        <a14:foregroundMark x1="70625" y1="38704" x2="70625" y2="38704"/>
                        <a14:foregroundMark x1="72813" y1="30833" x2="72813" y2="30833"/>
                        <a14:foregroundMark x1="71354" y1="34444" x2="71354" y2="34444"/>
                        <a14:foregroundMark x1="73177" y1="35741" x2="73177" y2="35741"/>
                        <a14:foregroundMark x1="75521" y1="31944" x2="75521" y2="31944"/>
                        <a14:foregroundMark x1="76250" y1="36852" x2="76250" y2="36852"/>
                        <a14:foregroundMark x1="62865" y1="45741" x2="62865" y2="45741"/>
                        <a14:foregroundMark x1="59583" y1="46759" x2="59583" y2="46759"/>
                        <a14:foregroundMark x1="51042" y1="40556" x2="51042" y2="40556"/>
                        <a14:foregroundMark x1="51615" y1="43611" x2="51615" y2="43611"/>
                        <a14:foregroundMark x1="54323" y1="41667" x2="54323" y2="41667"/>
                        <a14:foregroundMark x1="61406" y1="39722" x2="61406" y2="39722"/>
                        <a14:foregroundMark x1="60000" y1="32778" x2="60000" y2="32778"/>
                        <a14:foregroundMark x1="62344" y1="30556" x2="62344" y2="30556"/>
                        <a14:foregroundMark x1="62240" y1="34074" x2="62240" y2="34074"/>
                        <a14:foregroundMark x1="60729" y1="35370" x2="60729" y2="35370"/>
                        <a14:foregroundMark x1="57292" y1="45463" x2="57292" y2="45463"/>
                        <a14:foregroundMark x1="58490" y1="47593" x2="58490" y2="47593"/>
                        <a14:foregroundMark x1="59583" y1="49537" x2="59583" y2="49537"/>
                        <a14:foregroundMark x1="66615" y1="53333" x2="66615" y2="53333"/>
                        <a14:foregroundMark x1="66823" y1="53426" x2="66823" y2="53426"/>
                        <a14:foregroundMark x1="59115" y1="55278" x2="59115" y2="55278"/>
                        <a14:foregroundMark x1="61458" y1="55000" x2="61458" y2="55000"/>
                        <a14:foregroundMark x1="64948" y1="51389" x2="64948" y2="51389"/>
                        <a14:foregroundMark x1="63698" y1="49722" x2="63698" y2="49722"/>
                        <a14:foregroundMark x1="62500" y1="47407" x2="62500" y2="47407"/>
                        <a14:foregroundMark x1="65729" y1="44167" x2="65729" y2="44167"/>
                        <a14:foregroundMark x1="65521" y1="43981" x2="65521" y2="43981"/>
                        <a14:foregroundMark x1="66771" y1="47222" x2="66771" y2="47222"/>
                        <a14:foregroundMark x1="67656" y1="45926" x2="67656" y2="45926"/>
                        <a14:foregroundMark x1="68958" y1="41019" x2="68958" y2="41019"/>
                        <a14:foregroundMark x1="65833" y1="39259" x2="65833" y2="39259"/>
                        <a14:foregroundMark x1="64010" y1="35741" x2="64010" y2="35741"/>
                        <a14:foregroundMark x1="64063" y1="41574" x2="64063" y2="41574"/>
                        <a14:foregroundMark x1="71563" y1="39722" x2="71563" y2="39722"/>
                        <a14:foregroundMark x1="76510" y1="42870" x2="76510" y2="42870"/>
                        <a14:foregroundMark x1="73229" y1="46481" x2="73229" y2="46481"/>
                        <a14:foregroundMark x1="75208" y1="42315" x2="75208" y2="42315"/>
                        <a14:foregroundMark x1="78281" y1="43796" x2="78281" y2="43796"/>
                        <a14:foregroundMark x1="75417" y1="48426" x2="75417" y2="48426"/>
                        <a14:foregroundMark x1="68438" y1="27593" x2="68438" y2="27593"/>
                        <a14:foregroundMark x1="68177" y1="32222" x2="68177" y2="32222"/>
                        <a14:foregroundMark x1="68906" y1="52130" x2="68906" y2="52130"/>
                        <a14:foregroundMark x1="69688" y1="53333" x2="69688" y2="53333"/>
                        <a14:foregroundMark x1="66823" y1="51296" x2="66823" y2="51296"/>
                        <a14:foregroundMark x1="69479" y1="53426" x2="69479" y2="53426"/>
                      </a14:backgroundRemoval>
                    </a14:imgEffect>
                  </a14:imgLayer>
                </a14:imgProps>
              </a:ext>
            </a:extLst>
          </a:blip>
          <a:srcRect l="43616" t="14200" r="20340" b="16116"/>
          <a:stretch/>
        </p:blipFill>
        <p:spPr>
          <a:xfrm>
            <a:off x="0" y="1759936"/>
            <a:ext cx="4563122" cy="496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13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F66ACD-39D7-4450-B109-DD63E901C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Управляющая кнопка: &quot;На главную&quot;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A1A178B-055E-4D0B-A2A1-7CCC67F472E1}"/>
              </a:ext>
            </a:extLst>
          </p:cNvPr>
          <p:cNvSpPr/>
          <p:nvPr/>
        </p:nvSpPr>
        <p:spPr>
          <a:xfrm>
            <a:off x="710214" y="5672830"/>
            <a:ext cx="878889" cy="7901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&quot;Пустой&quot; 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3EFFE836-5902-417E-87CB-9660723B6738}"/>
              </a:ext>
            </a:extLst>
          </p:cNvPr>
          <p:cNvSpPr/>
          <p:nvPr/>
        </p:nvSpPr>
        <p:spPr>
          <a:xfrm>
            <a:off x="10668000" y="5650635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EC4DEA-6617-44E1-A595-F45CF4EEA1A3}"/>
              </a:ext>
            </a:extLst>
          </p:cNvPr>
          <p:cNvSpPr txBox="1"/>
          <p:nvPr/>
        </p:nvSpPr>
        <p:spPr>
          <a:xfrm>
            <a:off x="730929" y="-21030"/>
            <a:ext cx="11461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«Математика начинается с осмысления слов…» 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44A816-E07C-431E-B0F6-5686A2832855}"/>
              </a:ext>
            </a:extLst>
          </p:cNvPr>
          <p:cNvSpPr txBox="1"/>
          <p:nvPr/>
        </p:nvSpPr>
        <p:spPr>
          <a:xfrm>
            <a:off x="73239" y="1018259"/>
            <a:ext cx="7366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Решите уравнение: 0,3𝑥 − 0,45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BB92DD-9544-44E9-A261-9692C215F381}"/>
              </a:ext>
            </a:extLst>
          </p:cNvPr>
          <p:cNvSpPr txBox="1"/>
          <p:nvPr/>
        </p:nvSpPr>
        <p:spPr>
          <a:xfrm>
            <a:off x="1384916" y="1940829"/>
            <a:ext cx="63564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0,3𝑥 − 0,45 = 0</a:t>
            </a:r>
          </a:p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0,3𝑥 = 0,45</a:t>
            </a:r>
          </a:p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𝑥 = 0,45 : 0,3</a:t>
            </a:r>
          </a:p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𝑥 = 1,5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7C230-620A-4DED-ADCE-7CD1CEB573D0}"/>
              </a:ext>
            </a:extLst>
          </p:cNvPr>
          <p:cNvSpPr txBox="1"/>
          <p:nvPr/>
        </p:nvSpPr>
        <p:spPr>
          <a:xfrm>
            <a:off x="5635100" y="5467720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dirty="0">
                <a:highlight>
                  <a:srgbClr val="008080"/>
                </a:highlight>
                <a:latin typeface="Bahnschrift SemiBold Condensed" panose="020B0502040204020203" pitchFamily="34" charset="0"/>
              </a:rPr>
              <a:t>1,5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22E8E58-617A-4DE2-ACB5-93EFF62FCCC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3" b="91992" l="4883" r="94727">
                        <a14:foregroundMark x1="50000" y1="40918" x2="50684" y2="39746"/>
                        <a14:foregroundMark x1="38867" y1="43066" x2="49316" y2="40234"/>
                        <a14:foregroundMark x1="49316" y1="40234" x2="53516" y2="46191"/>
                        <a14:foregroundMark x1="53516" y1="46191" x2="53516" y2="37793"/>
                        <a14:foregroundMark x1="49609" y1="42480" x2="53125" y2="30957"/>
                        <a14:foregroundMark x1="53125" y1="30957" x2="46484" y2="35742"/>
                        <a14:foregroundMark x1="46484" y1="35742" x2="47949" y2="36035"/>
                        <a14:foregroundMark x1="50977" y1="39844" x2="50684" y2="35352"/>
                        <a14:foregroundMark x1="51953" y1="34570" x2="48730" y2="37695"/>
                        <a14:foregroundMark x1="50977" y1="35840" x2="46582" y2="37695"/>
                        <a14:foregroundMark x1="19141" y1="38477" x2="17383" y2="42871"/>
                        <a14:foregroundMark x1="16113" y1="43652" x2="16113" y2="43652"/>
                        <a14:foregroundMark x1="15332" y1="45801" x2="15332" y2="45801"/>
                        <a14:foregroundMark x1="14355" y1="48047" x2="14355" y2="48047"/>
                        <a14:foregroundMark x1="14355" y1="48828" x2="14063" y2="49609"/>
                        <a14:foregroundMark x1="14063" y1="50586" x2="14063" y2="50586"/>
                        <a14:foregroundMark x1="15234" y1="51953" x2="15234" y2="51953"/>
                        <a14:foregroundMark x1="15332" y1="51953" x2="15332" y2="51953"/>
                        <a14:foregroundMark x1="5078" y1="27734" x2="5078" y2="27734"/>
                        <a14:foregroundMark x1="5762" y1="27734" x2="5762" y2="27734"/>
                        <a14:foregroundMark x1="5762" y1="27734" x2="5762" y2="27734"/>
                        <a14:foregroundMark x1="5762" y1="27734" x2="5762" y2="27734"/>
                        <a14:foregroundMark x1="24902" y1="10449" x2="24902" y2="10449"/>
                        <a14:foregroundMark x1="27637" y1="9180" x2="27637" y2="9180"/>
                        <a14:foregroundMark x1="49512" y1="9277" x2="49512" y2="9277"/>
                        <a14:foregroundMark x1="48730" y1="4883" x2="48730" y2="4883"/>
                        <a14:foregroundMark x1="28320" y1="56836" x2="28320" y2="56836"/>
                        <a14:foregroundMark x1="29883" y1="52051" x2="29883" y2="52051"/>
                        <a14:foregroundMark x1="29980" y1="52051" x2="32715" y2="59766"/>
                        <a14:foregroundMark x1="32715" y1="59766" x2="32715" y2="58398"/>
                        <a14:foregroundMark x1="43652" y1="51367" x2="43945" y2="53027"/>
                        <a14:foregroundMark x1="43945" y1="52539" x2="43945" y2="52539"/>
                        <a14:foregroundMark x1="43555" y1="50000" x2="41504" y2="49414"/>
                        <a14:foregroundMark x1="41504" y1="50488" x2="41699" y2="58496"/>
                        <a14:foregroundMark x1="41699" y1="58496" x2="41895" y2="56836"/>
                        <a14:foregroundMark x1="94824" y1="56543" x2="94824" y2="56543"/>
                        <a14:foregroundMark x1="93750" y1="54883" x2="93457" y2="55273"/>
                        <a14:foregroundMark x1="81738" y1="37402" x2="81738" y2="37402"/>
                        <a14:foregroundMark x1="84375" y1="35352" x2="84766" y2="38965"/>
                        <a14:foregroundMark x1="61816" y1="91992" x2="61816" y2="91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9750" y="1018258"/>
            <a:ext cx="5552983" cy="55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5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7925E9-CBDE-4EFF-B87D-5C1A4E386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&quot;Получить сведения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1276C0-3722-4A13-AAC8-86255582DBB9}"/>
              </a:ext>
            </a:extLst>
          </p:cNvPr>
          <p:cNvSpPr/>
          <p:nvPr/>
        </p:nvSpPr>
        <p:spPr>
          <a:xfrm>
            <a:off x="10777491" y="5663953"/>
            <a:ext cx="905523" cy="861134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EA316-AF13-4D18-B98B-862E067372E1}"/>
              </a:ext>
            </a:extLst>
          </p:cNvPr>
          <p:cNvSpPr txBox="1"/>
          <p:nvPr/>
        </p:nvSpPr>
        <p:spPr>
          <a:xfrm>
            <a:off x="730929" y="-21030"/>
            <a:ext cx="11461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«Математика начинается с осмысления слов…» 200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6510D-CC67-422D-8E99-69D3B805A219}"/>
              </a:ext>
            </a:extLst>
          </p:cNvPr>
          <p:cNvSpPr txBox="1"/>
          <p:nvPr/>
        </p:nvSpPr>
        <p:spPr>
          <a:xfrm>
            <a:off x="1401192" y="1252621"/>
            <a:ext cx="101205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Представьте выражение 3𝑥𝑦(−4𝑥𝑦2𝑧) в виде одночлена стандартного вида.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6BA497E-FDD0-4BDF-B451-B9FC5A6E43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20888033">
            <a:off x="-445745" y="2504690"/>
            <a:ext cx="5710203" cy="54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3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F66ACD-39D7-4450-B109-DD63E901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Управляющая кнопка: &quot;На главную&quot;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A1A178B-055E-4D0B-A2A1-7CCC67F472E1}"/>
              </a:ext>
            </a:extLst>
          </p:cNvPr>
          <p:cNvSpPr/>
          <p:nvPr/>
        </p:nvSpPr>
        <p:spPr>
          <a:xfrm>
            <a:off x="710214" y="5672830"/>
            <a:ext cx="878889" cy="79011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&quot;Пустой&quot; 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3EFFE836-5902-417E-87CB-9660723B6738}"/>
              </a:ext>
            </a:extLst>
          </p:cNvPr>
          <p:cNvSpPr/>
          <p:nvPr/>
        </p:nvSpPr>
        <p:spPr>
          <a:xfrm>
            <a:off x="10668000" y="5650635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EC4DEA-6617-44E1-A595-F45CF4EEA1A3}"/>
              </a:ext>
            </a:extLst>
          </p:cNvPr>
          <p:cNvSpPr txBox="1"/>
          <p:nvPr/>
        </p:nvSpPr>
        <p:spPr>
          <a:xfrm>
            <a:off x="730929" y="-21030"/>
            <a:ext cx="11461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«Математика начинается с осмысления слов…» 200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F60C63-B40E-477C-88DE-DBF4BBAE34ED}"/>
                  </a:ext>
                </a:extLst>
              </p:cNvPr>
              <p:cNvSpPr txBox="1"/>
              <p:nvPr/>
            </p:nvSpPr>
            <p:spPr>
              <a:xfrm>
                <a:off x="3318028" y="5502184"/>
                <a:ext cx="615666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chemeClr val="tx1"/>
                          </a:solidFill>
                          <a:highlight>
                            <a:srgbClr val="008080"/>
                          </a:highlight>
                          <a:latin typeface="Cambria Math" panose="02040503050406030204" pitchFamily="18" charset="0"/>
                        </a:rPr>
                        <m:t>−24</m:t>
                      </m:r>
                      <m:sSup>
                        <m:sSupPr>
                          <m:ctrlPr>
                            <a:rPr lang="ru-RU" sz="7200" b="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200" b="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7200" b="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7200" b="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7200" b="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7200" b="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7200" b="0" i="1" smtClean="0">
                          <a:solidFill>
                            <a:schemeClr val="tx1"/>
                          </a:solidFill>
                          <a:highlight>
                            <a:srgbClr val="008080"/>
                          </a:highlight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ru-RU" sz="7200" dirty="0">
                  <a:solidFill>
                    <a:schemeClr val="tx1"/>
                  </a:solidFill>
                  <a:highlight>
                    <a:srgbClr val="008080"/>
                  </a:highlight>
                  <a:latin typeface="Bahnschrift SemiBold Condensed" panose="020B0502040204020203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F60C63-B40E-477C-88DE-DBF4BBAE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028" y="5502184"/>
                <a:ext cx="6156664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DCDAD9C-3496-4409-86DC-600904DC5A21}"/>
              </a:ext>
            </a:extLst>
          </p:cNvPr>
          <p:cNvSpPr txBox="1"/>
          <p:nvPr/>
        </p:nvSpPr>
        <p:spPr>
          <a:xfrm>
            <a:off x="437224" y="1015478"/>
            <a:ext cx="68868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Представьте выражение 3𝑥𝑦(−4𝑥𝑦2𝑧) в виде одночлена стандартного вида.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9C7D66-9993-4661-A592-93E618D61BB6}"/>
                  </a:ext>
                </a:extLst>
              </p:cNvPr>
              <p:cNvSpPr txBox="1"/>
              <p:nvPr/>
            </p:nvSpPr>
            <p:spPr>
              <a:xfrm>
                <a:off x="437224" y="2475150"/>
                <a:ext cx="10869227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6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Раскроем скобки, возводя в степень одинаковые слагаемые. </a:t>
                </a:r>
              </a:p>
              <a:p>
                <a:r>
                  <a:rPr lang="ru-RU" sz="36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3𝑥𝑦(−4𝑥𝑦2𝑧)</a:t>
                </a:r>
              </a:p>
              <a:p>
                <a:r>
                  <a:rPr lang="ru-RU" sz="36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Таким образом, получим: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−24</m:t>
                    </m:r>
                    <m:sSup>
                      <m:sSupPr>
                        <m:ctrlPr>
                          <a:rPr lang="ru-RU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ru-RU" sz="360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9C7D66-9993-4661-A592-93E618D61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24" y="2475150"/>
                <a:ext cx="10869227" cy="2308324"/>
              </a:xfrm>
              <a:prstGeom prst="rect">
                <a:avLst/>
              </a:prstGeom>
              <a:blipFill>
                <a:blip r:embed="rId6"/>
                <a:stretch>
                  <a:fillRect l="-1739" t="-3958" b="-8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681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E7124C-83E4-4C59-80E1-6A5D410D8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3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&quot;Получить сведения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779A79E-AEDF-47C9-930D-AD134C8A49EF}"/>
              </a:ext>
            </a:extLst>
          </p:cNvPr>
          <p:cNvSpPr/>
          <p:nvPr/>
        </p:nvSpPr>
        <p:spPr>
          <a:xfrm>
            <a:off x="10582181" y="5419818"/>
            <a:ext cx="985421" cy="958788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14465-3A2D-4252-A706-D2CD25E4D691}"/>
              </a:ext>
            </a:extLst>
          </p:cNvPr>
          <p:cNvSpPr txBox="1"/>
          <p:nvPr/>
        </p:nvSpPr>
        <p:spPr>
          <a:xfrm>
            <a:off x="562253" y="17755"/>
            <a:ext cx="11461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«Математика начинается с осмысления слов…» 400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FA01A3-E673-4E68-8A63-B292FC6DC30F}"/>
                  </a:ext>
                </a:extLst>
              </p:cNvPr>
              <p:cNvSpPr txBox="1"/>
              <p:nvPr/>
            </p:nvSpPr>
            <p:spPr>
              <a:xfrm>
                <a:off x="426128" y="1039557"/>
                <a:ext cx="11869443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400" dirty="0">
                    <a:solidFill>
                      <a:schemeClr val="accent1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Найдите разность многочленов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ru-RU" sz="4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4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и</m:t>
                      </m:r>
                      <m:r>
                        <a:rPr lang="en-US" sz="4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+13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400" b="0" dirty="0">
                  <a:solidFill>
                    <a:schemeClr val="accent1">
                      <a:lumMod val="50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pPr algn="ctr"/>
                <a:r>
                  <a:rPr lang="ru-RU" sz="4400" dirty="0">
                    <a:solidFill>
                      <a:schemeClr val="accent1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 и запишите в виде многочлена стандартного вида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FA01A3-E673-4E68-8A63-B292FC6DC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28" y="1039557"/>
                <a:ext cx="11869443" cy="2123658"/>
              </a:xfrm>
              <a:prstGeom prst="rect">
                <a:avLst/>
              </a:prstGeom>
              <a:blipFill>
                <a:blip r:embed="rId3"/>
                <a:stretch>
                  <a:fillRect l="-103" t="-6034" r="-1181" b="-12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12A22B9-1B55-4CB9-A00D-808F1DDD5B8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221941" y="3004396"/>
            <a:ext cx="4660777" cy="387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4D4166-AF60-4FD3-84F3-6F0A54AC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" y="0"/>
            <a:ext cx="12192000" cy="6858000"/>
          </a:xfrm>
          <a:prstGeom prst="rect">
            <a:avLst/>
          </a:prstGeom>
        </p:spPr>
      </p:pic>
      <p:sp>
        <p:nvSpPr>
          <p:cNvPr id="3" name="Управляющая кнопка: &quot;На главную&quot;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E31B71F-96B7-445D-9AE4-362E02D6D186}"/>
              </a:ext>
            </a:extLst>
          </p:cNvPr>
          <p:cNvSpPr/>
          <p:nvPr/>
        </p:nvSpPr>
        <p:spPr>
          <a:xfrm>
            <a:off x="896645" y="5530788"/>
            <a:ext cx="896644" cy="85225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&quot;Пустой&quot; 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A85077A9-457F-4F64-990F-A272BD6ADAF9}"/>
              </a:ext>
            </a:extLst>
          </p:cNvPr>
          <p:cNvSpPr/>
          <p:nvPr/>
        </p:nvSpPr>
        <p:spPr>
          <a:xfrm>
            <a:off x="10668000" y="5674582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3AE0C-5FEE-49B5-B6FA-8ADF4C198913}"/>
              </a:ext>
            </a:extLst>
          </p:cNvPr>
          <p:cNvSpPr txBox="1"/>
          <p:nvPr/>
        </p:nvSpPr>
        <p:spPr>
          <a:xfrm>
            <a:off x="4019364" y="-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Шарады</a:t>
            </a:r>
            <a:r>
              <a:rPr lang="ru-RU" sz="7200" u="sng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200</a:t>
            </a:r>
            <a:endParaRPr lang="ru-RU" sz="7200" u="sng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AEE9C-1A70-4AEF-9F23-602EBEA3A103}"/>
              </a:ext>
            </a:extLst>
          </p:cNvPr>
          <p:cNvSpPr txBox="1"/>
          <p:nvPr/>
        </p:nvSpPr>
        <p:spPr>
          <a:xfrm>
            <a:off x="580009" y="970896"/>
            <a:ext cx="46400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С буквой «Р» - с овцы стригут,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В нити прочные прядут.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А без «Р» - нужна для счёта,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Цифрой быть - её работа.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91287A-5866-4700-A332-67CCDB5F0D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4" t="5087" r="2187"/>
          <a:stretch/>
        </p:blipFill>
        <p:spPr>
          <a:xfrm>
            <a:off x="8550552" y="3098728"/>
            <a:ext cx="3497802" cy="239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9540F1-D60D-415A-B79C-6C0138CE2020}"/>
              </a:ext>
            </a:extLst>
          </p:cNvPr>
          <p:cNvSpPr txBox="1"/>
          <p:nvPr/>
        </p:nvSpPr>
        <p:spPr>
          <a:xfrm>
            <a:off x="4360366" y="5803663"/>
            <a:ext cx="37463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highlight>
                  <a:srgbClr val="0000FF"/>
                </a:highlight>
                <a:latin typeface="Bahnschrift SemiBold SemiConden" panose="020B0502040204020203" pitchFamily="34" charset="0"/>
              </a:rPr>
              <a:t>Уголь - угол</a:t>
            </a:r>
            <a:endParaRPr lang="ru-RU" dirty="0">
              <a:highlight>
                <a:srgbClr val="0000FF"/>
              </a:highlight>
              <a:latin typeface="Bahnschrift SemiBold SemiConden" panose="020B0502040204020203" pitchFamily="34" charset="0"/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47FD7E2D-96CE-4F4F-B990-7AADF7A3DFC1}"/>
              </a:ext>
            </a:extLst>
          </p:cNvPr>
          <p:cNvSpPr/>
          <p:nvPr/>
        </p:nvSpPr>
        <p:spPr>
          <a:xfrm rot="2752856">
            <a:off x="7850385" y="2446147"/>
            <a:ext cx="1376039" cy="3525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C9274565-F6A8-44D5-A586-0BE11B9F8912}"/>
              </a:ext>
            </a:extLst>
          </p:cNvPr>
          <p:cNvSpPr/>
          <p:nvPr/>
        </p:nvSpPr>
        <p:spPr>
          <a:xfrm rot="8106532">
            <a:off x="8308329" y="1405086"/>
            <a:ext cx="1376039" cy="3525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2AAA60F-6431-4BA3-88D5-F4381B153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404" y="1391155"/>
            <a:ext cx="2596595" cy="226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4D3B42-8EE7-4597-801E-0758A94703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0261" y1="58894" x2="10261" y2="58894"/>
                      </a14:backgroundRemoval>
                    </a14:imgEffect>
                  </a14:imgLayer>
                </a14:imgProps>
              </a:ext>
            </a:extLst>
          </a:blip>
          <a:srcRect l="4358" t="19562" r="17448" b="18684"/>
          <a:stretch/>
        </p:blipFill>
        <p:spPr>
          <a:xfrm>
            <a:off x="8933332" y="0"/>
            <a:ext cx="2485392" cy="16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69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235574-6A86-46CF-AF38-261B79D37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Управляющая кнопка: &quot;На главную&quot;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8776DA6-7656-4A33-8EA7-0649D11E9AA7}"/>
              </a:ext>
            </a:extLst>
          </p:cNvPr>
          <p:cNvSpPr/>
          <p:nvPr/>
        </p:nvSpPr>
        <p:spPr>
          <a:xfrm>
            <a:off x="861134" y="5703838"/>
            <a:ext cx="887767" cy="7857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&quot;Пустой&quot; 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2A85D0B7-63FA-4584-9D5E-79D280EB0291}"/>
              </a:ext>
            </a:extLst>
          </p:cNvPr>
          <p:cNvSpPr/>
          <p:nvPr/>
        </p:nvSpPr>
        <p:spPr>
          <a:xfrm>
            <a:off x="10673918" y="5703838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CA5E36-C5AE-496D-B7D6-41E9A513B237}"/>
              </a:ext>
            </a:extLst>
          </p:cNvPr>
          <p:cNvSpPr txBox="1"/>
          <p:nvPr/>
        </p:nvSpPr>
        <p:spPr>
          <a:xfrm>
            <a:off x="730929" y="-21030"/>
            <a:ext cx="11461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«Математика начинается с осмысления слов…» 400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D8243E-BFA8-476D-B5FD-470CBBEC70A0}"/>
                  </a:ext>
                </a:extLst>
              </p:cNvPr>
              <p:cNvSpPr txBox="1"/>
              <p:nvPr/>
            </p:nvSpPr>
            <p:spPr>
              <a:xfrm>
                <a:off x="2610035" y="5490314"/>
                <a:ext cx="950132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7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7200" i="1" smtClean="0">
                        <a:solidFill>
                          <a:schemeClr val="tx1"/>
                        </a:solidFill>
                        <a:highlight>
                          <a:srgbClr val="008080"/>
                        </a:highlight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7200" i="1" smtClean="0">
                            <a:solidFill>
                              <a:schemeClr val="tx1"/>
                            </a:solidFill>
                            <a:highlight>
                              <a:srgbClr val="00808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solidFill>
                              <a:schemeClr val="tx1"/>
                            </a:solidFill>
                            <a:highlight>
                              <a:srgbClr val="008080"/>
                            </a:highligh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7200" b="0" i="1" smtClean="0">
                            <a:solidFill>
                              <a:schemeClr val="tx1"/>
                            </a:solidFill>
                            <a:highlight>
                              <a:srgbClr val="008080"/>
                            </a:highlight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ru-RU" sz="7200" b="0" i="1" smtClean="0">
                        <a:solidFill>
                          <a:schemeClr val="tx1"/>
                        </a:solidFill>
                        <a:highlight>
                          <a:srgbClr val="008080"/>
                        </a:highligh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7200" b="0" i="1" smtClean="0">
                            <a:solidFill>
                              <a:schemeClr val="tx1"/>
                            </a:solidFill>
                            <a:highlight>
                              <a:srgbClr val="00808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solidFill>
                              <a:schemeClr val="tx1"/>
                            </a:solidFill>
                            <a:highlight>
                              <a:srgbClr val="008080"/>
                            </a:highligh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7200" b="0" i="1" smtClean="0">
                            <a:solidFill>
                              <a:schemeClr val="tx1"/>
                            </a:solidFill>
                            <a:highlight>
                              <a:srgbClr val="008080"/>
                            </a:highlight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7200" b="0" i="1" smtClean="0">
                        <a:solidFill>
                          <a:schemeClr val="tx1"/>
                        </a:solidFill>
                        <a:highlight>
                          <a:srgbClr val="008080"/>
                        </a:highligh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7200" b="0" i="1" smtClean="0">
                        <a:solidFill>
                          <a:schemeClr val="tx1"/>
                        </a:solidFill>
                        <a:highlight>
                          <a:srgbClr val="008080"/>
                        </a:highlight>
                        <a:latin typeface="Cambria Math" panose="02040503050406030204" pitchFamily="18" charset="0"/>
                      </a:rPr>
                      <m:t> 2</m:t>
                    </m:r>
                    <m:sSup>
                      <m:sSupPr>
                        <m:ctrlPr>
                          <a:rPr lang="en-US" sz="7200" b="0" i="1" smtClean="0">
                            <a:solidFill>
                              <a:schemeClr val="tx1"/>
                            </a:solidFill>
                            <a:highlight>
                              <a:srgbClr val="00808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solidFill>
                              <a:schemeClr val="tx1"/>
                            </a:solidFill>
                            <a:highlight>
                              <a:srgbClr val="008080"/>
                            </a:highligh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7200" b="0" i="1" smtClean="0">
                            <a:solidFill>
                              <a:schemeClr val="tx1"/>
                            </a:solidFill>
                            <a:highlight>
                              <a:srgbClr val="00808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7200" dirty="0">
                  <a:highlight>
                    <a:srgbClr val="008080"/>
                  </a:highlight>
                  <a:latin typeface="Bahnschrift SemiBold Condensed" panose="020B0502040204020203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D8243E-BFA8-476D-B5FD-470CBBEC7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035" y="5490314"/>
                <a:ext cx="9501325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765EDD-2C95-4CA0-A891-331DEFD1BDCD}"/>
                  </a:ext>
                </a:extLst>
              </p:cNvPr>
              <p:cNvSpPr txBox="1"/>
              <p:nvPr/>
            </p:nvSpPr>
            <p:spPr>
              <a:xfrm>
                <a:off x="-237479" y="856669"/>
                <a:ext cx="8138605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dirty="0">
                    <a:solidFill>
                      <a:schemeClr val="accent1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Найдите разность многочленов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ru-RU" sz="28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и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+13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b="0" dirty="0">
                  <a:solidFill>
                    <a:schemeClr val="accent1">
                      <a:lumMod val="50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pPr algn="ctr"/>
                <a:r>
                  <a:rPr lang="ru-RU" sz="2800" dirty="0">
                    <a:solidFill>
                      <a:schemeClr val="accent1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 и запишите в виде многочлена стандартного вида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765EDD-2C95-4CA0-A891-331DEFD1B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7479" y="856669"/>
                <a:ext cx="8138605" cy="1384995"/>
              </a:xfrm>
              <a:prstGeom prst="rect">
                <a:avLst/>
              </a:prstGeom>
              <a:blipFill>
                <a:blip r:embed="rId5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4DBA50-456D-4A77-974D-F445B84E5B68}"/>
                  </a:ext>
                </a:extLst>
              </p:cNvPr>
              <p:cNvSpPr txBox="1"/>
              <p:nvPr/>
            </p:nvSpPr>
            <p:spPr>
              <a:xfrm>
                <a:off x="730929" y="2411477"/>
                <a:ext cx="10235953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Запишем многочлены в виде разности: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ru-RU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−(2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+13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r>
                  <a:rPr lang="ru-RU" sz="32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 Раскроем скобки: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ru-RU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2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ru-RU" sz="3200" b="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r>
                  <a:rPr lang="ru-RU" sz="32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Приведём подобные слагаемые: 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ru-RU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2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>
                  <a:solidFill>
                    <a:schemeClr val="accent1">
                      <a:lumMod val="50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pPr algn="ctr"/>
                <a:endParaRPr lang="en-US" sz="3200" b="0" dirty="0">
                  <a:solidFill>
                    <a:schemeClr val="accent1">
                      <a:lumMod val="50000"/>
                    </a:schemeClr>
                  </a:solidFill>
                  <a:latin typeface="Bahnschrift SemiBold SemiConden" panose="020B0502040204020203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4DBA50-456D-4A77-974D-F445B84E5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9" y="2411477"/>
                <a:ext cx="10235953" cy="2554545"/>
              </a:xfrm>
              <a:prstGeom prst="rect">
                <a:avLst/>
              </a:prstGeom>
              <a:blipFill>
                <a:blip r:embed="rId6"/>
                <a:stretch>
                  <a:fillRect l="-1549" t="-3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78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2DB5FE-41C1-454E-81F1-95CC7E0E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Управляющая кнопка: &quot;Получить сведения&quot;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534E478-A468-4F8F-965C-935E57B71355}"/>
              </a:ext>
            </a:extLst>
          </p:cNvPr>
          <p:cNvSpPr/>
          <p:nvPr/>
        </p:nvSpPr>
        <p:spPr>
          <a:xfrm>
            <a:off x="10703512" y="5712780"/>
            <a:ext cx="843378" cy="763480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576F44-29D0-41C0-B492-C151BE8253CC}"/>
              </a:ext>
            </a:extLst>
          </p:cNvPr>
          <p:cNvSpPr txBox="1"/>
          <p:nvPr/>
        </p:nvSpPr>
        <p:spPr>
          <a:xfrm>
            <a:off x="730929" y="-21030"/>
            <a:ext cx="11461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«Математика начинается с осмысления слов…» 500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D58A2A-0C06-4771-8A1E-C5C88251CF99}"/>
                  </a:ext>
                </a:extLst>
              </p:cNvPr>
              <p:cNvSpPr txBox="1"/>
              <p:nvPr/>
            </p:nvSpPr>
            <p:spPr>
              <a:xfrm>
                <a:off x="1794769" y="1092079"/>
                <a:ext cx="8602462" cy="1786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400" dirty="0">
                    <a:solidFill>
                      <a:schemeClr val="accent1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Разложите на множители выражение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4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4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ru-RU" sz="4400" dirty="0">
                  <a:solidFill>
                    <a:schemeClr val="accent1">
                      <a:lumMod val="50000"/>
                    </a:schemeClr>
                  </a:solidFill>
                  <a:latin typeface="Bahnschrift SemiBold SemiConden" panose="020B0502040204020203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D58A2A-0C06-4771-8A1E-C5C88251C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769" y="1092079"/>
                <a:ext cx="8602462" cy="1786899"/>
              </a:xfrm>
              <a:prstGeom prst="rect">
                <a:avLst/>
              </a:prstGeom>
              <a:blipFill>
                <a:blip r:embed="rId3"/>
                <a:stretch>
                  <a:fillRect l="-2762" t="-6826" r="-4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3E99AF-92FF-4D0C-9062-7338FBF3E60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 flipH="1">
            <a:off x="-1" y="2192784"/>
            <a:ext cx="9641150" cy="468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79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0BEB9C-EDF1-4577-8FDF-8DDD700D5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Управляющая кнопка: &quot;На главную&quot;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67A579E-88E7-49B2-A857-C66DB2384BB3}"/>
              </a:ext>
            </a:extLst>
          </p:cNvPr>
          <p:cNvSpPr/>
          <p:nvPr/>
        </p:nvSpPr>
        <p:spPr>
          <a:xfrm>
            <a:off x="674703" y="5663953"/>
            <a:ext cx="849297" cy="7368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&quot;Пустой&quot; 10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95A4AB20-1304-4829-923D-90D7D4971395}"/>
              </a:ext>
            </a:extLst>
          </p:cNvPr>
          <p:cNvSpPr/>
          <p:nvPr/>
        </p:nvSpPr>
        <p:spPr>
          <a:xfrm>
            <a:off x="10668000" y="5663953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1895F-76A5-4F7B-AF4C-95AB8B026C81}"/>
              </a:ext>
            </a:extLst>
          </p:cNvPr>
          <p:cNvSpPr txBox="1"/>
          <p:nvPr/>
        </p:nvSpPr>
        <p:spPr>
          <a:xfrm>
            <a:off x="730929" y="-21030"/>
            <a:ext cx="11461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«Математика начинается с осмысления слов…» 500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24250F-F023-4517-B9C5-329DFFE94CF1}"/>
                  </a:ext>
                </a:extLst>
              </p:cNvPr>
              <p:cNvSpPr txBox="1"/>
              <p:nvPr/>
            </p:nvSpPr>
            <p:spPr>
              <a:xfrm>
                <a:off x="1006876" y="5590023"/>
                <a:ext cx="10619912" cy="2056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solidFill>
                            <a:schemeClr val="tx1"/>
                          </a:solidFill>
                          <a:highlight>
                            <a:srgbClr val="008080"/>
                          </a:highligh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highlight>
                            <a:srgbClr val="008080"/>
                          </a:highligh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highlight>
                            <a:srgbClr val="008080"/>
                          </a:highlight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highlight>
                            <a:srgbClr val="008080"/>
                          </a:highlight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highlight>
                            <a:srgbClr val="008080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highlight>
                            <a:srgbClr val="008080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600" i="1" smtClean="0">
                              <a:solidFill>
                                <a:schemeClr val="tx1"/>
                              </a:solidFill>
                              <a:highlight>
                                <a:srgbClr val="008080"/>
                              </a:highlight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tx1"/>
                          </a:solidFill>
                          <a:highlight>
                            <a:srgbClr val="008080"/>
                          </a:highligh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i="1" dirty="0">
                  <a:solidFill>
                    <a:schemeClr val="tx1"/>
                  </a:solidFill>
                  <a:highlight>
                    <a:srgbClr val="008080"/>
                  </a:highlight>
                  <a:latin typeface="Bahnschrift SemiBold SemiConden" panose="020B0502040204020203" pitchFamily="34" charset="0"/>
                </a:endParaRPr>
              </a:p>
              <a:p>
                <a:endParaRPr lang="ru-RU" sz="6000" dirty="0">
                  <a:highlight>
                    <a:srgbClr val="008080"/>
                  </a:highlight>
                  <a:latin typeface="Bahnschrift SemiBold Condensed" panose="020B0502040204020203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24250F-F023-4517-B9C5-329DFFE94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76" y="5590023"/>
                <a:ext cx="10619912" cy="20563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3F375D-4EC4-49B5-A9D2-F8B45A6ED16E}"/>
                  </a:ext>
                </a:extLst>
              </p:cNvPr>
              <p:cNvSpPr txBox="1"/>
              <p:nvPr/>
            </p:nvSpPr>
            <p:spPr>
              <a:xfrm>
                <a:off x="179772" y="1067500"/>
                <a:ext cx="8076460" cy="788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dirty="0">
                    <a:solidFill>
                      <a:schemeClr val="accent1">
                        <a:lumMod val="50000"/>
                      </a:schemeClr>
                    </a:solidFill>
                    <a:latin typeface="Bahnschrift SemiBold SemiConden" panose="020B0502040204020203" pitchFamily="34" charset="0"/>
                  </a:rPr>
                  <a:t>Разложите на множители выражение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ru-RU" sz="3200" dirty="0">
                  <a:solidFill>
                    <a:schemeClr val="accent1">
                      <a:lumMod val="50000"/>
                    </a:schemeClr>
                  </a:solidFill>
                  <a:latin typeface="Bahnschrift SemiBold SemiConden" panose="020B0502040204020203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3F375D-4EC4-49B5-A9D2-F8B45A6ED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72" y="1067500"/>
                <a:ext cx="8076460" cy="788421"/>
              </a:xfrm>
              <a:prstGeom prst="rect">
                <a:avLst/>
              </a:prstGeom>
              <a:blipFill>
                <a:blip r:embed="rId5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29F353-B9EF-405C-9FFB-9644A24C46D8}"/>
                  </a:ext>
                </a:extLst>
              </p:cNvPr>
              <p:cNvSpPr txBox="1"/>
              <p:nvPr/>
            </p:nvSpPr>
            <p:spPr>
              <a:xfrm>
                <a:off x="874819" y="1855921"/>
                <a:ext cx="10442361" cy="3326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Применим формулу сокращённого умножения. Вспомним её.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pPr algn="ctr"/>
                <a:r>
                  <a:rPr lang="ru-RU" sz="24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Применим к нашему выражению.</a:t>
                </a:r>
              </a:p>
              <a:p>
                <a:pPr algn="ctr"/>
                <a:endParaRPr lang="ru-RU" sz="240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ru-RU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ru-RU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sz="240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ru-RU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  <a:latin typeface="Bahnschrift SemiBold SemiConden" panose="020B0502040204020203" pitchFamily="34" charset="0"/>
                </a:endParaRPr>
              </a:p>
              <a:p>
                <a:pPr algn="ctr"/>
                <a:r>
                  <a:rPr lang="ru-RU" sz="2400" i="1" dirty="0">
                    <a:solidFill>
                      <a:schemeClr val="accent1">
                        <a:lumMod val="75000"/>
                      </a:schemeClr>
                    </a:solidFill>
                    <a:latin typeface="Bahnschrift SemiBold SemiConden" panose="020B0502040204020203" pitchFamily="34" charset="0"/>
                  </a:rPr>
                  <a:t>Таким образом, мы разложили наше выражение на множители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29F353-B9EF-405C-9FFB-9644A24C4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19" y="1855921"/>
                <a:ext cx="10442361" cy="3326680"/>
              </a:xfrm>
              <a:prstGeom prst="rect">
                <a:avLst/>
              </a:prstGeom>
              <a:blipFill>
                <a:blip r:embed="rId6"/>
                <a:stretch>
                  <a:fillRect t="-1465" b="-31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562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1EBA600-1982-4AB5-85DE-3FE2C154D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4164E-C3D6-4D6F-832D-4DC45FD8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000">
              <a:solidFill>
                <a:srgbClr val="FFFFFF"/>
              </a:solidFill>
            </a:endParaRPr>
          </a:p>
        </p:txBody>
      </p:sp>
      <p:pic>
        <p:nvPicPr>
          <p:cNvPr id="5" name="Рисунок 4" descr="Изображение выглядит как красный, занавеска, внутренний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6DD11979-EA3D-4F19-8565-4985F86A0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713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321C19-98A8-489A-82E2-4169614E93F0}"/>
              </a:ext>
            </a:extLst>
          </p:cNvPr>
          <p:cNvSpPr/>
          <p:nvPr/>
        </p:nvSpPr>
        <p:spPr>
          <a:xfrm>
            <a:off x="891010" y="1410355"/>
            <a:ext cx="1067632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15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МОЛОДЦЫ!</a:t>
            </a:r>
          </a:p>
          <a:p>
            <a:pPr algn="ctr"/>
            <a:r>
              <a:rPr lang="ru-RU" sz="115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СПАСИБО ЗА УЧАСТИЕ</a:t>
            </a:r>
            <a:endParaRPr lang="ru-RU" sz="115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84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DEC3A6-4AD7-43AF-93A8-D2E353C43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D031CDA-C8E7-42D7-A0D4-5CFB24DDAD42}"/>
              </a:ext>
            </a:extLst>
          </p:cNvPr>
          <p:cNvSpPr/>
          <p:nvPr/>
        </p:nvSpPr>
        <p:spPr>
          <a:xfrm>
            <a:off x="10570346" y="5521911"/>
            <a:ext cx="935114" cy="887767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D4AF7C-CEEF-44D5-A393-FA4144748F20}"/>
              </a:ext>
            </a:extLst>
          </p:cNvPr>
          <p:cNvSpPr txBox="1"/>
          <p:nvPr/>
        </p:nvSpPr>
        <p:spPr>
          <a:xfrm>
            <a:off x="4019364" y="-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Шарады 300</a:t>
            </a:r>
            <a:endParaRPr lang="ru-RU" sz="7200" u="sng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C28AD-C467-4176-B1F8-9AFBFDA90389}"/>
              </a:ext>
            </a:extLst>
          </p:cNvPr>
          <p:cNvSpPr txBox="1"/>
          <p:nvPr/>
        </p:nvSpPr>
        <p:spPr>
          <a:xfrm>
            <a:off x="624396" y="1635581"/>
            <a:ext cx="67795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Читаем мы направо смело -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Геометрическое тело.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Прочтём же справа мы налево -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Увидим разновидность древа.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85FD44-17F2-4A14-B166-9DF95D8AC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4" b="94615" l="10000" r="90000">
                        <a14:foregroundMark x1="49000" y1="7692" x2="49000" y2="7692"/>
                        <a14:foregroundMark x1="47778" y1="1154" x2="47778" y2="1154"/>
                        <a14:foregroundMark x1="50444" y1="94615" x2="50444" y2="94615"/>
                        <a14:foregroundMark x1="32889" y1="37692" x2="32889" y2="37692"/>
                        <a14:foregroundMark x1="34222" y1="34615" x2="32111" y2="36923"/>
                        <a14:foregroundMark x1="62444" y1="32115" x2="54556" y2="31923"/>
                        <a14:foregroundMark x1="54556" y1="31923" x2="54556" y2="309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6892" y="1058182"/>
            <a:ext cx="7207333" cy="416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53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0D946C-5610-4EDA-AEBC-AA591D35E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Управляющая кнопка: &quot;На главную&quot;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1D71C95-EC79-4737-814C-651AC25965DE}"/>
              </a:ext>
            </a:extLst>
          </p:cNvPr>
          <p:cNvSpPr/>
          <p:nvPr/>
        </p:nvSpPr>
        <p:spPr>
          <a:xfrm>
            <a:off x="674703" y="5486400"/>
            <a:ext cx="985421" cy="88776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&quot;Пустой&quot; 7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5E3B3FD2-872D-4518-A386-A0D59E8A0056}"/>
              </a:ext>
            </a:extLst>
          </p:cNvPr>
          <p:cNvSpPr/>
          <p:nvPr/>
        </p:nvSpPr>
        <p:spPr>
          <a:xfrm>
            <a:off x="10558509" y="5606248"/>
            <a:ext cx="958788" cy="834501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54D10F-CEAE-4534-842A-A1875AC9672E}"/>
              </a:ext>
            </a:extLst>
          </p:cNvPr>
          <p:cNvSpPr txBox="1"/>
          <p:nvPr/>
        </p:nvSpPr>
        <p:spPr>
          <a:xfrm>
            <a:off x="4019364" y="-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Шарады 300</a:t>
            </a:r>
            <a:endParaRPr lang="ru-RU" sz="7200" u="sng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2464E3-50FF-4357-9D5D-4DBDF3B418A6}"/>
              </a:ext>
            </a:extLst>
          </p:cNvPr>
          <p:cNvSpPr txBox="1"/>
          <p:nvPr/>
        </p:nvSpPr>
        <p:spPr>
          <a:xfrm>
            <a:off x="580008" y="970896"/>
            <a:ext cx="49685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Читаем мы направо смело -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Геометрическое тело.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Прочтём же справа мы налево -</a:t>
            </a:r>
          </a:p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Увидим разновидность древа.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C488C4-EF11-4A78-97E9-D540EB6FC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043" y="1410291"/>
            <a:ext cx="3225970" cy="339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5CEAA976-33B2-4E63-9901-BEDBB5DEB8C8}"/>
              </a:ext>
            </a:extLst>
          </p:cNvPr>
          <p:cNvSpPr/>
          <p:nvPr/>
        </p:nvSpPr>
        <p:spPr>
          <a:xfrm>
            <a:off x="7031114" y="3000652"/>
            <a:ext cx="1602950" cy="36398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F957EE-F135-40D8-9547-2E4CD0CE5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83" l="10000" r="90000">
                        <a14:foregroundMark x1="47667" y1="90083" x2="47667" y2="90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149" y="1613682"/>
            <a:ext cx="2773533" cy="27735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8DAF74-A621-4816-9978-03BC6B3C3AB1}"/>
              </a:ext>
            </a:extLst>
          </p:cNvPr>
          <p:cNvSpPr txBox="1"/>
          <p:nvPr/>
        </p:nvSpPr>
        <p:spPr>
          <a:xfrm>
            <a:off x="5206727" y="5638777"/>
            <a:ext cx="22623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highlight>
                  <a:srgbClr val="0000FF"/>
                </a:highlight>
                <a:latin typeface="Bahnschrift SemiBold SemiConden" panose="020B0502040204020203" pitchFamily="34" charset="0"/>
              </a:rPr>
              <a:t>Куб - бук</a:t>
            </a:r>
            <a:endParaRPr lang="ru-RU" dirty="0">
              <a:highlight>
                <a:srgbClr val="0000FF"/>
              </a:highligh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24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500F5F-E9D0-4112-8D81-B18B7CCD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Управляющая кнопка: &quot;Получить сведения&quot;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7543DB-88A6-4FA4-9927-C54CA512BCE5}"/>
              </a:ext>
            </a:extLst>
          </p:cNvPr>
          <p:cNvSpPr/>
          <p:nvPr/>
        </p:nvSpPr>
        <p:spPr>
          <a:xfrm>
            <a:off x="10952086" y="5739414"/>
            <a:ext cx="861134" cy="745724"/>
          </a:xfrm>
          <a:prstGeom prst="actionButtonInformati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73083-DD49-450B-A416-B8137ED29042}"/>
              </a:ext>
            </a:extLst>
          </p:cNvPr>
          <p:cNvSpPr txBox="1"/>
          <p:nvPr/>
        </p:nvSpPr>
        <p:spPr>
          <a:xfrm>
            <a:off x="4019364" y="-1"/>
            <a:ext cx="615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u="sng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Шарады 400</a:t>
            </a:r>
            <a:endParaRPr lang="ru-RU" sz="7200" u="sng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ECF96A-F828-4E13-9CD9-95565ACA8D73}"/>
              </a:ext>
            </a:extLst>
          </p:cNvPr>
          <p:cNvSpPr txBox="1"/>
          <p:nvPr/>
        </p:nvSpPr>
        <p:spPr>
          <a:xfrm>
            <a:off x="624396" y="1635581"/>
            <a:ext cx="67795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Первую находим, вычисляем,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Много формул для неё мы знаем.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На второй же митинги, парады,</a:t>
            </a:r>
          </a:p>
          <a:p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Погулять по ней всегда мы рады.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45611A-707F-4741-A409-30EFC93EC7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7" b="98347" l="4444" r="90000">
                        <a14:foregroundMark x1="50889" y1="91138" x2="39333" y2="87566"/>
                        <a14:foregroundMark x1="39333" y1="87566" x2="33111" y2="79497"/>
                        <a14:foregroundMark x1="33111" y1="79497" x2="33111" y2="79497"/>
                        <a14:foregroundMark x1="50333" y1="65146" x2="55333" y2="65344"/>
                        <a14:foregroundMark x1="54667" y1="74272" x2="54000" y2="71098"/>
                        <a14:foregroundMark x1="54000" y1="70040" x2="51333" y2="67196"/>
                        <a14:foregroundMark x1="42222" y1="63558" x2="49222" y2="65608"/>
                        <a14:foregroundMark x1="50778" y1="69114" x2="51556" y2="58532"/>
                        <a14:foregroundMark x1="44667" y1="60847" x2="44444" y2="59392"/>
                        <a14:foregroundMark x1="78778" y1="92923" x2="78778" y2="92923"/>
                        <a14:foregroundMark x1="84667" y1="91931" x2="78111" y2="94114"/>
                        <a14:foregroundMark x1="76000" y1="95172" x2="72889" y2="94775"/>
                        <a14:foregroundMark x1="85556" y1="93585" x2="74889" y2="98347"/>
                        <a14:foregroundMark x1="74889" y1="98347" x2="70778" y2="95304"/>
                        <a14:foregroundMark x1="47444" y1="90476" x2="23111" y2="87566"/>
                        <a14:foregroundMark x1="23111" y1="87566" x2="20111" y2="84259"/>
                        <a14:foregroundMark x1="69222" y1="86574" x2="54000" y2="95172"/>
                        <a14:foregroundMark x1="60111" y1="78042" x2="50778" y2="73611"/>
                        <a14:foregroundMark x1="50778" y1="73611" x2="54889" y2="74669"/>
                        <a14:foregroundMark x1="61333" y1="76521" x2="61778" y2="77778"/>
                        <a14:foregroundMark x1="61111" y1="77778" x2="61000" y2="76786"/>
                        <a14:foregroundMark x1="5444" y1="86574" x2="4444" y2="86971"/>
                        <a14:foregroundMark x1="27444" y1="75066" x2="23333" y2="70304"/>
                        <a14:foregroundMark x1="41111" y1="74272" x2="39444" y2="73810"/>
                        <a14:foregroundMark x1="50111" y1="75992" x2="37222" y2="75992"/>
                        <a14:foregroundMark x1="61111" y1="85979" x2="54222" y2="86111"/>
                        <a14:backgroundMark x1="23333" y1="14881" x2="37222" y2="16667"/>
                        <a14:backgroundMark x1="37222" y1="16667" x2="33333" y2="14749"/>
                        <a14:backgroundMark x1="47000" y1="13095" x2="17889" y2="16997"/>
                        <a14:backgroundMark x1="17889" y1="16997" x2="22889" y2="14220"/>
                      </a14:backgroundRemoval>
                    </a14:imgEffect>
                  </a14:imgLayer>
                </a14:imgProps>
              </a:ext>
            </a:extLst>
          </a:blip>
          <a:srcRect t="31261"/>
          <a:stretch/>
        </p:blipFill>
        <p:spPr>
          <a:xfrm>
            <a:off x="6931647" y="221942"/>
            <a:ext cx="4881573" cy="56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17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2423</Words>
  <Application>Microsoft Office PowerPoint</Application>
  <PresentationFormat>Широкоэкранный</PresentationFormat>
  <Paragraphs>394</Paragraphs>
  <Slides>63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2" baseType="lpstr">
      <vt:lpstr>Arial</vt:lpstr>
      <vt:lpstr>Arial Black</vt:lpstr>
      <vt:lpstr>Bahnschrift SemiBold Condensed</vt:lpstr>
      <vt:lpstr>Bahnschrift SemiBold SemiConden</vt:lpstr>
      <vt:lpstr>Calibri</vt:lpstr>
      <vt:lpstr>Calibri Light</vt:lpstr>
      <vt:lpstr>Cambria Math</vt:lpstr>
      <vt:lpstr>Times New Roman</vt:lpstr>
      <vt:lpstr>Тема Office</vt:lpstr>
      <vt:lpstr>Своя игра «Знатоки математики»</vt:lpstr>
      <vt:lpstr>Презентация PowerPoint</vt:lpstr>
      <vt:lpstr>Шарады 100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углы равнобедренного треугольника, если градусные меры двух из них относятся как 2 : 5.</vt:lpstr>
      <vt:lpstr>Найдите углы равнобедренного треугольника, если градусные меры двух из них относятся как 2 : 5.</vt:lpstr>
      <vt:lpstr>Презентация PowerPoint</vt:lpstr>
      <vt:lpstr>Презентация PowerPoint</vt:lpstr>
      <vt:lpstr>Решите ребус</vt:lpstr>
      <vt:lpstr>Презентация PowerPoint</vt:lpstr>
      <vt:lpstr>Решите ребус</vt:lpstr>
      <vt:lpstr>Презентация PowerPoint</vt:lpstr>
      <vt:lpstr>Презентация PowerPoint</vt:lpstr>
      <vt:lpstr>Презентация PowerPoint</vt:lpstr>
      <vt:lpstr>Решите ребус</vt:lpstr>
      <vt:lpstr>Презентация PowerPoint</vt:lpstr>
      <vt:lpstr>Решите ребус</vt:lpstr>
      <vt:lpstr>Презентация PowerPoint</vt:lpstr>
      <vt:lpstr>Какой отрезок «бегает по углам и делит угол пополам»?</vt:lpstr>
      <vt:lpstr>Презентация PowerPoint</vt:lpstr>
      <vt:lpstr>Геометрическая фигура, состоящая из точки и двух лучей, исходящих из этой точки, называется …</vt:lpstr>
      <vt:lpstr>Геометрическая фигура, состоящая из точки и двух лучей, исходящих из этой точки, называется …</vt:lpstr>
      <vt:lpstr>Презентация PowerPoint</vt:lpstr>
      <vt:lpstr>Презентация PowerPoint</vt:lpstr>
      <vt:lpstr>Вычислите периметр треугольника BAC, если FC – медиана треугольника, BC = 30мм, FA = 25мм, AC = 40мм.</vt:lpstr>
      <vt:lpstr>Вычислите периметр треугольника BAC, если FC – медиана треугольника, BC = 30мм, FA = 25мм, AC = 40мм.</vt:lpstr>
      <vt:lpstr>Угол, равный 120⁰, разделили тремя лучами на четыре равных угла. Сколько углов,  равных 60⁰, при этом образовалось?</vt:lpstr>
      <vt:lpstr>Угол, равный 120⁰, разделили тремя лучами на четыре равных угла. Сколько углов,  равных 60⁰, при этом образовалось?</vt:lpstr>
      <vt:lpstr>Секретный вопрос 100</vt:lpstr>
      <vt:lpstr>Секретный вопрос 100</vt:lpstr>
      <vt:lpstr>Секретный вопрос 200</vt:lpstr>
      <vt:lpstr>Секретный вопрос 200</vt:lpstr>
      <vt:lpstr>Сколько четырёхугольников на рисунке?</vt:lpstr>
      <vt:lpstr>Сколько четырёхугольников на рисунке?</vt:lpstr>
      <vt:lpstr>Секретный вопрос 400</vt:lpstr>
      <vt:lpstr>Секретный вопрос 400</vt:lpstr>
      <vt:lpstr>Секретный вопрос 500</vt:lpstr>
      <vt:lpstr>Секретный вопрос 500</vt:lpstr>
      <vt:lpstr>Секретный вопрос 600</vt:lpstr>
      <vt:lpstr>Секретный вопрос 600</vt:lpstr>
      <vt:lpstr>Что является графиком функции y = kx + b </vt:lpstr>
      <vt:lpstr>Что является графиком функции y = kx + b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</dc:title>
  <dc:creator>Владислав Проданец</dc:creator>
  <cp:lastModifiedBy>Владислав Проданец</cp:lastModifiedBy>
  <cp:revision>79</cp:revision>
  <dcterms:created xsi:type="dcterms:W3CDTF">2020-12-17T18:41:58Z</dcterms:created>
  <dcterms:modified xsi:type="dcterms:W3CDTF">2022-02-27T19:00:58Z</dcterms:modified>
</cp:coreProperties>
</file>