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5"/>
  </p:handoutMasterIdLst>
  <p:sldIdLst>
    <p:sldId id="280" r:id="rId2"/>
    <p:sldId id="285" r:id="rId3"/>
    <p:sldId id="281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2" r:id="rId24"/>
    <p:sldId id="324" r:id="rId25"/>
    <p:sldId id="325" r:id="rId26"/>
    <p:sldId id="326" r:id="rId27"/>
    <p:sldId id="32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28" r:id="rId36"/>
    <p:sldId id="306" r:id="rId37"/>
    <p:sldId id="307" r:id="rId38"/>
    <p:sldId id="308" r:id="rId39"/>
    <p:sldId id="309" r:id="rId40"/>
    <p:sldId id="319" r:id="rId41"/>
    <p:sldId id="330" r:id="rId42"/>
    <p:sldId id="331" r:id="rId43"/>
    <p:sldId id="276" r:id="rId4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1BA0-CBCF-46A5-A641-F32AB28FCE0A}" type="doc">
      <dgm:prSet loTypeId="urn:microsoft.com/office/officeart/2005/8/layout/matrix2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122DA2-C181-415C-8016-9659CAE8B2DF}">
      <dgm:prSet/>
      <dgm:spPr/>
      <dgm:t>
        <a:bodyPr/>
        <a:lstStyle/>
        <a:p>
          <a:r>
            <a:rPr lang="ru-RU" dirty="0"/>
            <a:t>Добываю</a:t>
          </a:r>
          <a:endParaRPr lang="en-US" dirty="0"/>
        </a:p>
      </dgm:t>
    </dgm:pt>
    <dgm:pt modelId="{551B78D6-86AB-40E5-B3C6-6B91FBB263C2}" type="parTrans" cxnId="{F94FD7FB-E076-42CC-9B77-BD4FB63E73FE}">
      <dgm:prSet/>
      <dgm:spPr/>
      <dgm:t>
        <a:bodyPr/>
        <a:lstStyle/>
        <a:p>
          <a:endParaRPr lang="en-US"/>
        </a:p>
      </dgm:t>
    </dgm:pt>
    <dgm:pt modelId="{18607400-9EEE-44B5-BF88-847535625A21}" type="sibTrans" cxnId="{F94FD7FB-E076-42CC-9B77-BD4FB63E73FE}">
      <dgm:prSet/>
      <dgm:spPr/>
      <dgm:t>
        <a:bodyPr/>
        <a:lstStyle/>
        <a:p>
          <a:endParaRPr lang="en-US"/>
        </a:p>
      </dgm:t>
    </dgm:pt>
    <dgm:pt modelId="{6604B2EE-EC18-4DF9-8AA1-2F0443823DEE}">
      <dgm:prSet/>
      <dgm:spPr/>
      <dgm:t>
        <a:bodyPr/>
        <a:lstStyle/>
        <a:p>
          <a:r>
            <a:rPr lang="ru-RU" dirty="0"/>
            <a:t>Оцениваю</a:t>
          </a:r>
          <a:endParaRPr lang="en-US" dirty="0"/>
        </a:p>
      </dgm:t>
    </dgm:pt>
    <dgm:pt modelId="{03274A10-797D-4840-9BD7-F5F57C6658D3}" type="parTrans" cxnId="{5E76B821-7D38-4208-B11D-E127BCE22BBF}">
      <dgm:prSet/>
      <dgm:spPr/>
      <dgm:t>
        <a:bodyPr/>
        <a:lstStyle/>
        <a:p>
          <a:endParaRPr lang="en-US"/>
        </a:p>
      </dgm:t>
    </dgm:pt>
    <dgm:pt modelId="{6C310E26-4310-4814-BAAD-EF77E2C8EB60}" type="sibTrans" cxnId="{5E76B821-7D38-4208-B11D-E127BCE22BBF}">
      <dgm:prSet/>
      <dgm:spPr/>
      <dgm:t>
        <a:bodyPr/>
        <a:lstStyle/>
        <a:p>
          <a:endParaRPr lang="en-US"/>
        </a:p>
      </dgm:t>
    </dgm:pt>
    <dgm:pt modelId="{EEE5F9F7-F90A-4156-909A-1D8E61DBAD1F}">
      <dgm:prSet/>
      <dgm:spPr/>
      <dgm:t>
        <a:bodyPr/>
        <a:lstStyle/>
        <a:p>
          <a:r>
            <a:rPr lang="ru-RU" dirty="0"/>
            <a:t>Готов к саморазвитию</a:t>
          </a:r>
          <a:endParaRPr lang="en-US" dirty="0"/>
        </a:p>
      </dgm:t>
    </dgm:pt>
    <dgm:pt modelId="{92D3EB6C-6B88-436A-A41F-C654058F47DB}" type="parTrans" cxnId="{4CAAB869-4B21-4C10-BBF8-FACFF19EFEFF}">
      <dgm:prSet/>
      <dgm:spPr/>
      <dgm:t>
        <a:bodyPr/>
        <a:lstStyle/>
        <a:p>
          <a:endParaRPr lang="en-US"/>
        </a:p>
      </dgm:t>
    </dgm:pt>
    <dgm:pt modelId="{13E9063E-4B8B-4FEB-BAD6-5502CD67F575}" type="sibTrans" cxnId="{4CAAB869-4B21-4C10-BBF8-FACFF19EFEFF}">
      <dgm:prSet/>
      <dgm:spPr/>
      <dgm:t>
        <a:bodyPr/>
        <a:lstStyle/>
        <a:p>
          <a:endParaRPr lang="en-US"/>
        </a:p>
      </dgm:t>
    </dgm:pt>
    <dgm:pt modelId="{AF53707A-0995-498D-8342-B667A66CE1CD}">
      <dgm:prSet/>
      <dgm:spPr/>
      <dgm:t>
        <a:bodyPr/>
        <a:lstStyle/>
        <a:p>
          <a:r>
            <a:rPr lang="ru-RU"/>
            <a:t>Применяю</a:t>
          </a:r>
          <a:endParaRPr lang="en-US" dirty="0"/>
        </a:p>
      </dgm:t>
    </dgm:pt>
    <dgm:pt modelId="{4DF4E2A2-18A9-4F88-87F9-51CCA7656509}" type="parTrans" cxnId="{CCC1ED37-F99D-4844-89F1-BBF378456A1B}">
      <dgm:prSet/>
      <dgm:spPr/>
      <dgm:t>
        <a:bodyPr/>
        <a:lstStyle/>
        <a:p>
          <a:endParaRPr lang="ru-RU"/>
        </a:p>
      </dgm:t>
    </dgm:pt>
    <dgm:pt modelId="{64D192E9-1307-4B82-9F00-D1524E6D5D7C}" type="sibTrans" cxnId="{CCC1ED37-F99D-4844-89F1-BBF378456A1B}">
      <dgm:prSet/>
      <dgm:spPr/>
      <dgm:t>
        <a:bodyPr/>
        <a:lstStyle/>
        <a:p>
          <a:endParaRPr lang="ru-RU"/>
        </a:p>
      </dgm:t>
    </dgm:pt>
    <dgm:pt modelId="{21810DF2-970F-493F-B539-ACF7D7A1D279}" type="pres">
      <dgm:prSet presAssocID="{F8661BA0-CBCF-46A5-A641-F32AB28FCE0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1531C-007A-403A-9E85-97C59DA388D1}" type="pres">
      <dgm:prSet presAssocID="{F8661BA0-CBCF-46A5-A641-F32AB28FCE0A}" presName="axisShape" presStyleLbl="bgShp" presStyleIdx="0" presStyleCnt="1"/>
      <dgm:spPr/>
    </dgm:pt>
    <dgm:pt modelId="{FBE30D47-FA39-417D-A2EF-93EC00A5B603}" type="pres">
      <dgm:prSet presAssocID="{F8661BA0-CBCF-46A5-A641-F32AB28FCE0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4E7C7-B322-4C15-9763-4A83D836AF21}" type="pres">
      <dgm:prSet presAssocID="{F8661BA0-CBCF-46A5-A641-F32AB28FCE0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4B83-59D9-4931-8153-2628FE9BB896}" type="pres">
      <dgm:prSet presAssocID="{F8661BA0-CBCF-46A5-A641-F32AB28FCE0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65A55-8FF6-4820-98BA-CD1ED4A5237B}" type="pres">
      <dgm:prSet presAssocID="{F8661BA0-CBCF-46A5-A641-F32AB28FCE0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C1ED37-F99D-4844-89F1-BBF378456A1B}" srcId="{F8661BA0-CBCF-46A5-A641-F32AB28FCE0A}" destId="{AF53707A-0995-498D-8342-B667A66CE1CD}" srcOrd="1" destOrd="0" parTransId="{4DF4E2A2-18A9-4F88-87F9-51CCA7656509}" sibTransId="{64D192E9-1307-4B82-9F00-D1524E6D5D7C}"/>
    <dgm:cxn modelId="{1C0B7BC0-B439-4F67-99FE-DB714E98B056}" type="presOf" srcId="{EEE5F9F7-F90A-4156-909A-1D8E61DBAD1F}" destId="{1FF65A55-8FF6-4820-98BA-CD1ED4A5237B}" srcOrd="0" destOrd="0" presId="urn:microsoft.com/office/officeart/2005/8/layout/matrix2"/>
    <dgm:cxn modelId="{AD197D58-D2FC-443C-A0D8-C16CAFA0E239}" type="presOf" srcId="{AF53707A-0995-498D-8342-B667A66CE1CD}" destId="{A264E7C7-B322-4C15-9763-4A83D836AF21}" srcOrd="0" destOrd="0" presId="urn:microsoft.com/office/officeart/2005/8/layout/matrix2"/>
    <dgm:cxn modelId="{F94FD7FB-E076-42CC-9B77-BD4FB63E73FE}" srcId="{F8661BA0-CBCF-46A5-A641-F32AB28FCE0A}" destId="{AE122DA2-C181-415C-8016-9659CAE8B2DF}" srcOrd="0" destOrd="0" parTransId="{551B78D6-86AB-40E5-B3C6-6B91FBB263C2}" sibTransId="{18607400-9EEE-44B5-BF88-847535625A21}"/>
    <dgm:cxn modelId="{6EEC9F88-ADA7-4480-87D8-48EE7D58E093}" type="presOf" srcId="{AE122DA2-C181-415C-8016-9659CAE8B2DF}" destId="{FBE30D47-FA39-417D-A2EF-93EC00A5B603}" srcOrd="0" destOrd="0" presId="urn:microsoft.com/office/officeart/2005/8/layout/matrix2"/>
    <dgm:cxn modelId="{5AF8729E-738E-4D61-83FC-40B277331D55}" type="presOf" srcId="{6604B2EE-EC18-4DF9-8AA1-2F0443823DEE}" destId="{37224B83-59D9-4931-8153-2628FE9BB896}" srcOrd="0" destOrd="0" presId="urn:microsoft.com/office/officeart/2005/8/layout/matrix2"/>
    <dgm:cxn modelId="{4CAAB869-4B21-4C10-BBF8-FACFF19EFEFF}" srcId="{F8661BA0-CBCF-46A5-A641-F32AB28FCE0A}" destId="{EEE5F9F7-F90A-4156-909A-1D8E61DBAD1F}" srcOrd="3" destOrd="0" parTransId="{92D3EB6C-6B88-436A-A41F-C654058F47DB}" sibTransId="{13E9063E-4B8B-4FEB-BAD6-5502CD67F575}"/>
    <dgm:cxn modelId="{E8C0FA83-559D-431B-B2D6-192DC645DE08}" type="presOf" srcId="{F8661BA0-CBCF-46A5-A641-F32AB28FCE0A}" destId="{21810DF2-970F-493F-B539-ACF7D7A1D279}" srcOrd="0" destOrd="0" presId="urn:microsoft.com/office/officeart/2005/8/layout/matrix2"/>
    <dgm:cxn modelId="{5E76B821-7D38-4208-B11D-E127BCE22BBF}" srcId="{F8661BA0-CBCF-46A5-A641-F32AB28FCE0A}" destId="{6604B2EE-EC18-4DF9-8AA1-2F0443823DEE}" srcOrd="2" destOrd="0" parTransId="{03274A10-797D-4840-9BD7-F5F57C6658D3}" sibTransId="{6C310E26-4310-4814-BAAD-EF77E2C8EB60}"/>
    <dgm:cxn modelId="{ECDB68BC-AFBC-4355-9667-D2C31B21D030}" type="presParOf" srcId="{21810DF2-970F-493F-B539-ACF7D7A1D279}" destId="{BB21531C-007A-403A-9E85-97C59DA388D1}" srcOrd="0" destOrd="0" presId="urn:microsoft.com/office/officeart/2005/8/layout/matrix2"/>
    <dgm:cxn modelId="{E9CD2CDA-CD66-4C1D-8A9B-01311CDDFC19}" type="presParOf" srcId="{21810DF2-970F-493F-B539-ACF7D7A1D279}" destId="{FBE30D47-FA39-417D-A2EF-93EC00A5B603}" srcOrd="1" destOrd="0" presId="urn:microsoft.com/office/officeart/2005/8/layout/matrix2"/>
    <dgm:cxn modelId="{B18317A4-E30A-421A-9DCB-CDF332732786}" type="presParOf" srcId="{21810DF2-970F-493F-B539-ACF7D7A1D279}" destId="{A264E7C7-B322-4C15-9763-4A83D836AF21}" srcOrd="2" destOrd="0" presId="urn:microsoft.com/office/officeart/2005/8/layout/matrix2"/>
    <dgm:cxn modelId="{632C0FE3-A5D6-4E1B-A9FA-7C06BBB13B19}" type="presParOf" srcId="{21810DF2-970F-493F-B539-ACF7D7A1D279}" destId="{37224B83-59D9-4931-8153-2628FE9BB896}" srcOrd="3" destOrd="0" presId="urn:microsoft.com/office/officeart/2005/8/layout/matrix2"/>
    <dgm:cxn modelId="{809C8C37-FEFF-4AEF-AD3C-9A6FD27B5DF2}" type="presParOf" srcId="{21810DF2-970F-493F-B539-ACF7D7A1D279}" destId="{1FF65A55-8FF6-4820-98BA-CD1ED4A5237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19120-CE47-4EA1-B9A8-DE6DD63B0937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7AAC7D4-A68D-42C1-BAFA-DCBFC2EFC770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Запись двух решений на доске - одного верного и другого неверного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1C894-7D74-4A87-A2C8-15E5852E35C4}" type="parTrans" cxnId="{CCC64306-2ECF-46D9-BCB2-F8979D521D86}">
      <dgm:prSet/>
      <dgm:spPr/>
      <dgm:t>
        <a:bodyPr/>
        <a:lstStyle/>
        <a:p>
          <a:endParaRPr lang="en-US"/>
        </a:p>
      </dgm:t>
    </dgm:pt>
    <dgm:pt modelId="{ACD016E1-47DF-457A-81D9-43E3154457DA}" type="sibTrans" cxnId="{CCC64306-2ECF-46D9-BCB2-F8979D521D86}">
      <dgm:prSet/>
      <dgm:spPr/>
      <dgm:t>
        <a:bodyPr/>
        <a:lstStyle/>
        <a:p>
          <a:endParaRPr lang="en-US"/>
        </a:p>
      </dgm:t>
    </dgm:pt>
    <dgm:pt modelId="{836887AF-FE05-4A5B-B4BB-8212B68F077F}">
      <dgm:prSet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обратных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40820-9327-4B7E-9F1E-5BCBF379C387}" type="parTrans" cxnId="{E57A5965-ED3F-4912-B0EC-C283186F4F28}">
      <dgm:prSet/>
      <dgm:spPr/>
      <dgm:t>
        <a:bodyPr/>
        <a:lstStyle/>
        <a:p>
          <a:endParaRPr lang="en-US"/>
        </a:p>
      </dgm:t>
    </dgm:pt>
    <dgm:pt modelId="{1FDFED24-C495-4598-976D-A3AA0A9BCA58}" type="sibTrans" cxnId="{E57A5965-ED3F-4912-B0EC-C283186F4F28}">
      <dgm:prSet/>
      <dgm:spPr/>
      <dgm:t>
        <a:bodyPr/>
        <a:lstStyle/>
        <a:p>
          <a:endParaRPr lang="en-US"/>
        </a:p>
      </dgm:t>
    </dgm:pt>
    <dgm:pt modelId="{C83D2055-F049-4D87-90DA-D1F7FB467397}">
      <dgm:prSet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различными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способами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05770-2234-4DBA-B7E8-BB2D46D2BE20}" type="parTrans" cxnId="{3EF6BD9C-E611-456D-9A1A-A4636236427D}">
      <dgm:prSet/>
      <dgm:spPr/>
      <dgm:t>
        <a:bodyPr/>
        <a:lstStyle/>
        <a:p>
          <a:endParaRPr lang="en-US"/>
        </a:p>
      </dgm:t>
    </dgm:pt>
    <dgm:pt modelId="{9C49A1F7-02FF-45F4-A802-733D0C97A696}" type="sibTrans" cxnId="{3EF6BD9C-E611-456D-9A1A-A4636236427D}">
      <dgm:prSet/>
      <dgm:spPr/>
      <dgm:t>
        <a:bodyPr/>
        <a:lstStyle/>
        <a:p>
          <a:endParaRPr lang="en-US"/>
        </a:p>
      </dgm:t>
    </dgm:pt>
    <dgm:pt modelId="{853228E3-57FD-4683-9329-647ED4E3699A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 организованный способ анализа задачи - от вопроса или от данных к вопросу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2EE5A-DFF0-455F-B7B7-52BB94A18368}" type="parTrans" cxnId="{513456F1-4B3A-414A-979E-AF5E15DE0F94}">
      <dgm:prSet/>
      <dgm:spPr/>
      <dgm:t>
        <a:bodyPr/>
        <a:lstStyle/>
        <a:p>
          <a:endParaRPr lang="en-US"/>
        </a:p>
      </dgm:t>
    </dgm:pt>
    <dgm:pt modelId="{8B6B1BF0-4377-4862-A82F-036CD81D5C1E}" type="sibTrans" cxnId="{513456F1-4B3A-414A-979E-AF5E15DE0F94}">
      <dgm:prSet/>
      <dgm:spPr/>
      <dgm:t>
        <a:bodyPr/>
        <a:lstStyle/>
        <a:p>
          <a:endParaRPr lang="en-US"/>
        </a:p>
      </dgm:t>
    </dgm:pt>
    <dgm:pt modelId="{54B2279E-36A1-42A7-80A8-764890E776B8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ситуации, описанной в задаче (нарисовать "картинку")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CCF8E-7FB4-4A81-965D-A1FBB61E81D4}" type="parTrans" cxnId="{C42FBF61-8EE3-4A0A-88FE-5BFA855D54DF}">
      <dgm:prSet/>
      <dgm:spPr/>
      <dgm:t>
        <a:bodyPr/>
        <a:lstStyle/>
        <a:p>
          <a:endParaRPr lang="en-US"/>
        </a:p>
      </dgm:t>
    </dgm:pt>
    <dgm:pt modelId="{781E0719-8F05-4DAC-9E04-E670272FC14C}" type="sibTrans" cxnId="{C42FBF61-8EE3-4A0A-88FE-5BFA855D54DF}">
      <dgm:prSet/>
      <dgm:spPr/>
      <dgm:t>
        <a:bodyPr/>
        <a:lstStyle/>
        <a:p>
          <a:endParaRPr lang="en-US"/>
        </a:p>
      </dgm:t>
    </dgm:pt>
    <dgm:pt modelId="{2FCD47E7-F95D-4D1E-A6C0-0A83AFEC00ED}">
      <dgm:prSet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учащимися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2F3D6-5210-4590-BE03-A4CC2654A253}" type="parTrans" cxnId="{DF6822FE-6E31-4D32-9B89-1AD616649D6F}">
      <dgm:prSet/>
      <dgm:spPr/>
      <dgm:t>
        <a:bodyPr/>
        <a:lstStyle/>
        <a:p>
          <a:endParaRPr lang="en-US"/>
        </a:p>
      </dgm:t>
    </dgm:pt>
    <dgm:pt modelId="{CE67E6D3-19FD-4E05-849E-70CF9D18C29A}" type="sibTrans" cxnId="{DF6822FE-6E31-4D32-9B89-1AD616649D6F}">
      <dgm:prSet/>
      <dgm:spPr/>
      <dgm:t>
        <a:bodyPr/>
        <a:lstStyle/>
        <a:p>
          <a:endParaRPr lang="en-US"/>
        </a:p>
      </dgm:t>
    </dgm:pt>
    <dgm:pt modelId="{CE2AC6A1-2ED1-409A-836E-F4F2E0967D11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задач с недостающими данными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5806E-3339-4D24-9A6C-2C6D5747D3AD}" type="parTrans" cxnId="{91FEC65B-E02B-4FC9-9BD7-7FFBEFC2076B}">
      <dgm:prSet/>
      <dgm:spPr/>
      <dgm:t>
        <a:bodyPr/>
        <a:lstStyle/>
        <a:p>
          <a:endParaRPr lang="en-US"/>
        </a:p>
      </dgm:t>
    </dgm:pt>
    <dgm:pt modelId="{558F9AE3-2589-48E4-95AA-F9F43FC34826}" type="sibTrans" cxnId="{91FEC65B-E02B-4FC9-9BD7-7FFBEFC2076B}">
      <dgm:prSet/>
      <dgm:spPr/>
      <dgm:t>
        <a:bodyPr/>
        <a:lstStyle/>
        <a:p>
          <a:endParaRPr lang="en-US"/>
        </a:p>
      </dgm:t>
    </dgm:pt>
    <dgm:pt modelId="{2E2FBCCB-5C1D-4D62-ADA4-3A2832CA5AC2}">
      <dgm:prSet custT="1"/>
      <dgm:spPr/>
      <dgm:t>
        <a:bodyPr/>
        <a:lstStyle/>
        <a:p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Изменение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вопроса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E0768-FFA2-4FA8-834A-54B8BEB12C2E}" type="parTrans" cxnId="{B39A7CD6-4D98-4FEC-AE3A-9A28338F1FD3}">
      <dgm:prSet/>
      <dgm:spPr/>
      <dgm:t>
        <a:bodyPr/>
        <a:lstStyle/>
        <a:p>
          <a:endParaRPr lang="en-US"/>
        </a:p>
      </dgm:t>
    </dgm:pt>
    <dgm:pt modelId="{31DF3B6B-FB1B-4CEB-A223-D557AAD8B8B3}" type="sibTrans" cxnId="{B39A7CD6-4D98-4FEC-AE3A-9A28338F1FD3}">
      <dgm:prSet/>
      <dgm:spPr/>
      <dgm:t>
        <a:bodyPr/>
        <a:lstStyle/>
        <a:p>
          <a:endParaRPr lang="en-US"/>
        </a:p>
      </dgm:t>
    </dgm:pt>
    <dgm:pt modelId="{80BF1630-4A15-4D70-9059-33AA707F02C6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различных выражений по данным задачи и объяснение, что означает то или иное выражение</a:t>
          </a:r>
          <a:endParaRPr lang="en-US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DA80A-E621-46E4-9755-27421F8A6947}" type="parTrans" cxnId="{7323423B-2D2E-49BA-A8BA-284CA8A922DF}">
      <dgm:prSet/>
      <dgm:spPr/>
      <dgm:t>
        <a:bodyPr/>
        <a:lstStyle/>
        <a:p>
          <a:endParaRPr lang="en-US"/>
        </a:p>
      </dgm:t>
    </dgm:pt>
    <dgm:pt modelId="{67610A59-C80C-4279-8D0C-8FDEE6133D67}" type="sibTrans" cxnId="{7323423B-2D2E-49BA-A8BA-284CA8A922DF}">
      <dgm:prSet/>
      <dgm:spPr/>
      <dgm:t>
        <a:bodyPr/>
        <a:lstStyle/>
        <a:p>
          <a:endParaRPr lang="en-US"/>
        </a:p>
      </dgm:t>
    </dgm:pt>
    <dgm:pt modelId="{A04B69EE-A53E-45CA-94C0-BFF84AC94C77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аналогичной задачи с измененными данными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A6D8A-D9B2-4603-8463-CAB9BB5E506C}" type="parTrans" cxnId="{6192E749-6354-4281-91E9-6AF51364655F}">
      <dgm:prSet/>
      <dgm:spPr/>
      <dgm:t>
        <a:bodyPr/>
        <a:lstStyle/>
        <a:p>
          <a:endParaRPr lang="en-US"/>
        </a:p>
      </dgm:t>
    </dgm:pt>
    <dgm:pt modelId="{2A4DFA42-AA76-4C40-9197-0DDA4B9B2973}" type="sibTrans" cxnId="{6192E749-6354-4281-91E9-6AF51364655F}">
      <dgm:prSet/>
      <dgm:spPr/>
      <dgm:t>
        <a:bodyPr/>
        <a:lstStyle/>
        <a:p>
          <a:endParaRPr lang="en-US"/>
        </a:p>
      </dgm:t>
    </dgm:pt>
    <dgm:pt modelId="{CD90EA67-2F30-4D98-8EAA-FEFB556E6082}" type="pres">
      <dgm:prSet presAssocID="{1AB19120-CE47-4EA1-B9A8-DE6DD63B09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8517C-969E-41F2-9653-320DC5858E19}" type="pres">
      <dgm:prSet presAssocID="{37AAC7D4-A68D-42C1-BAFA-DCBFC2EFC77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9C3F3-CB93-4EAD-8448-5FAB5A01E354}" type="pres">
      <dgm:prSet presAssocID="{ACD016E1-47DF-457A-81D9-43E3154457DA}" presName="sibTrans" presStyleCnt="0"/>
      <dgm:spPr/>
    </dgm:pt>
    <dgm:pt modelId="{32F0B5FA-32BC-42A4-9DE5-57FE1E3AA5AE}" type="pres">
      <dgm:prSet presAssocID="{836887AF-FE05-4A5B-B4BB-8212B68F077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F5BD4-FEA3-4635-A66A-7EAF3F31F275}" type="pres">
      <dgm:prSet presAssocID="{1FDFED24-C495-4598-976D-A3AA0A9BCA58}" presName="sibTrans" presStyleCnt="0"/>
      <dgm:spPr/>
    </dgm:pt>
    <dgm:pt modelId="{CB98E415-BBD8-41FD-9343-0F9891BCD1D0}" type="pres">
      <dgm:prSet presAssocID="{C83D2055-F049-4D87-90DA-D1F7FB46739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6C420-8EB1-420E-8709-6398DE5C0E5D}" type="pres">
      <dgm:prSet presAssocID="{9C49A1F7-02FF-45F4-A802-733D0C97A696}" presName="sibTrans" presStyleCnt="0"/>
      <dgm:spPr/>
    </dgm:pt>
    <dgm:pt modelId="{F66E3EE4-D121-4093-9CEB-886DC58A2862}" type="pres">
      <dgm:prSet presAssocID="{853228E3-57FD-4683-9329-647ED4E3699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5F02-6EE0-4329-AFDB-AD5B3437AB7E}" type="pres">
      <dgm:prSet presAssocID="{8B6B1BF0-4377-4862-A82F-036CD81D5C1E}" presName="sibTrans" presStyleCnt="0"/>
      <dgm:spPr/>
    </dgm:pt>
    <dgm:pt modelId="{F3704493-6F37-4F23-AE2E-B0AD457A9ABE}" type="pres">
      <dgm:prSet presAssocID="{54B2279E-36A1-42A7-80A8-764890E776B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3C460-616B-493E-9BE9-0AE179FBF210}" type="pres">
      <dgm:prSet presAssocID="{781E0719-8F05-4DAC-9E04-E670272FC14C}" presName="sibTrans" presStyleCnt="0"/>
      <dgm:spPr/>
    </dgm:pt>
    <dgm:pt modelId="{5FA9B9DD-EDB0-4C4F-95E7-AA96B8A5A889}" type="pres">
      <dgm:prSet presAssocID="{2FCD47E7-F95D-4D1E-A6C0-0A83AFEC00E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3AA4B-4C32-4CD3-8BFF-FFE7B40CC73D}" type="pres">
      <dgm:prSet presAssocID="{CE67E6D3-19FD-4E05-849E-70CF9D18C29A}" presName="sibTrans" presStyleCnt="0"/>
      <dgm:spPr/>
    </dgm:pt>
    <dgm:pt modelId="{75578262-A481-423A-B014-810A3F989572}" type="pres">
      <dgm:prSet presAssocID="{CE2AC6A1-2ED1-409A-836E-F4F2E0967D1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9C35D-36B8-4B30-82F6-99E6057DF2DC}" type="pres">
      <dgm:prSet presAssocID="{558F9AE3-2589-48E4-95AA-F9F43FC34826}" presName="sibTrans" presStyleCnt="0"/>
      <dgm:spPr/>
    </dgm:pt>
    <dgm:pt modelId="{63D520CF-8114-44D4-AE1B-B537892E1003}" type="pres">
      <dgm:prSet presAssocID="{2E2FBCCB-5C1D-4D62-ADA4-3A2832CA5AC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167E1-55CC-477C-8EF5-964F121390E0}" type="pres">
      <dgm:prSet presAssocID="{31DF3B6B-FB1B-4CEB-A223-D557AAD8B8B3}" presName="sibTrans" presStyleCnt="0"/>
      <dgm:spPr/>
    </dgm:pt>
    <dgm:pt modelId="{CF9C77DD-7B98-44F4-A47D-1EFB200CDA15}" type="pres">
      <dgm:prSet presAssocID="{80BF1630-4A15-4D70-9059-33AA707F02C6}" presName="node" presStyleLbl="node1" presStyleIdx="8" presStyleCnt="10" custLinFactNeighborX="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3C5B3-8FE4-4550-BF29-42DDB5E01D3F}" type="pres">
      <dgm:prSet presAssocID="{67610A59-C80C-4279-8D0C-8FDEE6133D67}" presName="sibTrans" presStyleCnt="0"/>
      <dgm:spPr/>
    </dgm:pt>
    <dgm:pt modelId="{12C80DCD-00EB-42EE-A06B-2646AD75A4BF}" type="pres">
      <dgm:prSet presAssocID="{A04B69EE-A53E-45CA-94C0-BFF84AC94C7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ADB480-C2A9-4DFA-9A6F-D448F7DB123C}" type="presOf" srcId="{CE2AC6A1-2ED1-409A-836E-F4F2E0967D11}" destId="{75578262-A481-423A-B014-810A3F989572}" srcOrd="0" destOrd="0" presId="urn:microsoft.com/office/officeart/2005/8/layout/default#1"/>
    <dgm:cxn modelId="{67B50FAF-E7D1-4B42-A446-5E17BD284DAC}" type="presOf" srcId="{853228E3-57FD-4683-9329-647ED4E3699A}" destId="{F66E3EE4-D121-4093-9CEB-886DC58A2862}" srcOrd="0" destOrd="0" presId="urn:microsoft.com/office/officeart/2005/8/layout/default#1"/>
    <dgm:cxn modelId="{7323423B-2D2E-49BA-A8BA-284CA8A922DF}" srcId="{1AB19120-CE47-4EA1-B9A8-DE6DD63B0937}" destId="{80BF1630-4A15-4D70-9059-33AA707F02C6}" srcOrd="8" destOrd="0" parTransId="{13EDA80A-E621-46E4-9755-27421F8A6947}" sibTransId="{67610A59-C80C-4279-8D0C-8FDEE6133D67}"/>
    <dgm:cxn modelId="{739D705D-0967-43D0-B915-C5BB6EB0EB07}" type="presOf" srcId="{C83D2055-F049-4D87-90DA-D1F7FB467397}" destId="{CB98E415-BBD8-41FD-9343-0F9891BCD1D0}" srcOrd="0" destOrd="0" presId="urn:microsoft.com/office/officeart/2005/8/layout/default#1"/>
    <dgm:cxn modelId="{3EF6BD9C-E611-456D-9A1A-A4636236427D}" srcId="{1AB19120-CE47-4EA1-B9A8-DE6DD63B0937}" destId="{C83D2055-F049-4D87-90DA-D1F7FB467397}" srcOrd="2" destOrd="0" parTransId="{7B705770-2234-4DBA-B7E8-BB2D46D2BE20}" sibTransId="{9C49A1F7-02FF-45F4-A802-733D0C97A696}"/>
    <dgm:cxn modelId="{B39A7CD6-4D98-4FEC-AE3A-9A28338F1FD3}" srcId="{1AB19120-CE47-4EA1-B9A8-DE6DD63B0937}" destId="{2E2FBCCB-5C1D-4D62-ADA4-3A2832CA5AC2}" srcOrd="7" destOrd="0" parTransId="{800E0768-FFA2-4FA8-834A-54B8BEB12C2E}" sibTransId="{31DF3B6B-FB1B-4CEB-A223-D557AAD8B8B3}"/>
    <dgm:cxn modelId="{C42FBF61-8EE3-4A0A-88FE-5BFA855D54DF}" srcId="{1AB19120-CE47-4EA1-B9A8-DE6DD63B0937}" destId="{54B2279E-36A1-42A7-80A8-764890E776B8}" srcOrd="4" destOrd="0" parTransId="{324CCF8E-7FB4-4A81-965D-A1FBB61E81D4}" sibTransId="{781E0719-8F05-4DAC-9E04-E670272FC14C}"/>
    <dgm:cxn modelId="{1CC33C5C-7BD8-4547-8AD0-89D563A456AC}" type="presOf" srcId="{54B2279E-36A1-42A7-80A8-764890E776B8}" destId="{F3704493-6F37-4F23-AE2E-B0AD457A9ABE}" srcOrd="0" destOrd="0" presId="urn:microsoft.com/office/officeart/2005/8/layout/default#1"/>
    <dgm:cxn modelId="{51A4EBB0-C218-438A-8553-9A7C2AA529EC}" type="presOf" srcId="{2E2FBCCB-5C1D-4D62-ADA4-3A2832CA5AC2}" destId="{63D520CF-8114-44D4-AE1B-B537892E1003}" srcOrd="0" destOrd="0" presId="urn:microsoft.com/office/officeart/2005/8/layout/default#1"/>
    <dgm:cxn modelId="{513456F1-4B3A-414A-979E-AF5E15DE0F94}" srcId="{1AB19120-CE47-4EA1-B9A8-DE6DD63B0937}" destId="{853228E3-57FD-4683-9329-647ED4E3699A}" srcOrd="3" destOrd="0" parTransId="{A932EE5A-DFF0-455F-B7B7-52BB94A18368}" sibTransId="{8B6B1BF0-4377-4862-A82F-036CD81D5C1E}"/>
    <dgm:cxn modelId="{CCC64306-2ECF-46D9-BCB2-F8979D521D86}" srcId="{1AB19120-CE47-4EA1-B9A8-DE6DD63B0937}" destId="{37AAC7D4-A68D-42C1-BAFA-DCBFC2EFC770}" srcOrd="0" destOrd="0" parTransId="{5021C894-7D74-4A87-A2C8-15E5852E35C4}" sibTransId="{ACD016E1-47DF-457A-81D9-43E3154457DA}"/>
    <dgm:cxn modelId="{6192E749-6354-4281-91E9-6AF51364655F}" srcId="{1AB19120-CE47-4EA1-B9A8-DE6DD63B0937}" destId="{A04B69EE-A53E-45CA-94C0-BFF84AC94C77}" srcOrd="9" destOrd="0" parTransId="{AC7A6D8A-D9B2-4603-8463-CAB9BB5E506C}" sibTransId="{2A4DFA42-AA76-4C40-9197-0DDA4B9B2973}"/>
    <dgm:cxn modelId="{DF6822FE-6E31-4D32-9B89-1AD616649D6F}" srcId="{1AB19120-CE47-4EA1-B9A8-DE6DD63B0937}" destId="{2FCD47E7-F95D-4D1E-A6C0-0A83AFEC00ED}" srcOrd="5" destOrd="0" parTransId="{57E2F3D6-5210-4590-BE03-A4CC2654A253}" sibTransId="{CE67E6D3-19FD-4E05-849E-70CF9D18C29A}"/>
    <dgm:cxn modelId="{91FEC65B-E02B-4FC9-9BD7-7FFBEFC2076B}" srcId="{1AB19120-CE47-4EA1-B9A8-DE6DD63B0937}" destId="{CE2AC6A1-2ED1-409A-836E-F4F2E0967D11}" srcOrd="6" destOrd="0" parTransId="{D535806E-3339-4D24-9A6C-2C6D5747D3AD}" sibTransId="{558F9AE3-2589-48E4-95AA-F9F43FC34826}"/>
    <dgm:cxn modelId="{D4DE6E70-6416-44B1-8983-3A8DD802F6C6}" type="presOf" srcId="{A04B69EE-A53E-45CA-94C0-BFF84AC94C77}" destId="{12C80DCD-00EB-42EE-A06B-2646AD75A4BF}" srcOrd="0" destOrd="0" presId="urn:microsoft.com/office/officeart/2005/8/layout/default#1"/>
    <dgm:cxn modelId="{51483645-0DDA-46D9-8096-BD7B66E3B0BE}" type="presOf" srcId="{836887AF-FE05-4A5B-B4BB-8212B68F077F}" destId="{32F0B5FA-32BC-42A4-9DE5-57FE1E3AA5AE}" srcOrd="0" destOrd="0" presId="urn:microsoft.com/office/officeart/2005/8/layout/default#1"/>
    <dgm:cxn modelId="{45255809-42D2-4893-A3BF-5182F519170E}" type="presOf" srcId="{37AAC7D4-A68D-42C1-BAFA-DCBFC2EFC770}" destId="{43A8517C-969E-41F2-9653-320DC5858E19}" srcOrd="0" destOrd="0" presId="urn:microsoft.com/office/officeart/2005/8/layout/default#1"/>
    <dgm:cxn modelId="{7F6C29B6-C154-4677-B1F0-8978329E3C81}" type="presOf" srcId="{80BF1630-4A15-4D70-9059-33AA707F02C6}" destId="{CF9C77DD-7B98-44F4-A47D-1EFB200CDA15}" srcOrd="0" destOrd="0" presId="urn:microsoft.com/office/officeart/2005/8/layout/default#1"/>
    <dgm:cxn modelId="{A272B54D-D551-4D03-B221-F6C9FE65BCAE}" type="presOf" srcId="{1AB19120-CE47-4EA1-B9A8-DE6DD63B0937}" destId="{CD90EA67-2F30-4D98-8EAA-FEFB556E6082}" srcOrd="0" destOrd="0" presId="urn:microsoft.com/office/officeart/2005/8/layout/default#1"/>
    <dgm:cxn modelId="{A7F37C30-1BAB-4FD2-B9C0-040E7D1E8216}" type="presOf" srcId="{2FCD47E7-F95D-4D1E-A6C0-0A83AFEC00ED}" destId="{5FA9B9DD-EDB0-4C4F-95E7-AA96B8A5A889}" srcOrd="0" destOrd="0" presId="urn:microsoft.com/office/officeart/2005/8/layout/default#1"/>
    <dgm:cxn modelId="{E57A5965-ED3F-4912-B0EC-C283186F4F28}" srcId="{1AB19120-CE47-4EA1-B9A8-DE6DD63B0937}" destId="{836887AF-FE05-4A5B-B4BB-8212B68F077F}" srcOrd="1" destOrd="0" parTransId="{89140820-9327-4B7E-9F1E-5BCBF379C387}" sibTransId="{1FDFED24-C495-4598-976D-A3AA0A9BCA58}"/>
    <dgm:cxn modelId="{A68E7C90-EEAF-4309-9EF1-A7BB0393ECAA}" type="presParOf" srcId="{CD90EA67-2F30-4D98-8EAA-FEFB556E6082}" destId="{43A8517C-969E-41F2-9653-320DC5858E19}" srcOrd="0" destOrd="0" presId="urn:microsoft.com/office/officeart/2005/8/layout/default#1"/>
    <dgm:cxn modelId="{2448AF72-9423-4DBF-8915-2204E41AC738}" type="presParOf" srcId="{CD90EA67-2F30-4D98-8EAA-FEFB556E6082}" destId="{C829C3F3-CB93-4EAD-8448-5FAB5A01E354}" srcOrd="1" destOrd="0" presId="urn:microsoft.com/office/officeart/2005/8/layout/default#1"/>
    <dgm:cxn modelId="{72CE5A58-F735-488E-8C66-4524871210AC}" type="presParOf" srcId="{CD90EA67-2F30-4D98-8EAA-FEFB556E6082}" destId="{32F0B5FA-32BC-42A4-9DE5-57FE1E3AA5AE}" srcOrd="2" destOrd="0" presId="urn:microsoft.com/office/officeart/2005/8/layout/default#1"/>
    <dgm:cxn modelId="{4F4C0670-0D38-4A1E-B785-69370473C349}" type="presParOf" srcId="{CD90EA67-2F30-4D98-8EAA-FEFB556E6082}" destId="{ACCF5BD4-FEA3-4635-A66A-7EAF3F31F275}" srcOrd="3" destOrd="0" presId="urn:microsoft.com/office/officeart/2005/8/layout/default#1"/>
    <dgm:cxn modelId="{7A736C0F-D927-4B9A-8687-15EE345B9FEB}" type="presParOf" srcId="{CD90EA67-2F30-4D98-8EAA-FEFB556E6082}" destId="{CB98E415-BBD8-41FD-9343-0F9891BCD1D0}" srcOrd="4" destOrd="0" presId="urn:microsoft.com/office/officeart/2005/8/layout/default#1"/>
    <dgm:cxn modelId="{A99B9262-52B5-4FF9-8B96-8792ECF317D2}" type="presParOf" srcId="{CD90EA67-2F30-4D98-8EAA-FEFB556E6082}" destId="{9226C420-8EB1-420E-8709-6398DE5C0E5D}" srcOrd="5" destOrd="0" presId="urn:microsoft.com/office/officeart/2005/8/layout/default#1"/>
    <dgm:cxn modelId="{BE299001-87D6-4F91-B93D-65C26F66FCD1}" type="presParOf" srcId="{CD90EA67-2F30-4D98-8EAA-FEFB556E6082}" destId="{F66E3EE4-D121-4093-9CEB-886DC58A2862}" srcOrd="6" destOrd="0" presId="urn:microsoft.com/office/officeart/2005/8/layout/default#1"/>
    <dgm:cxn modelId="{AD8397E0-2AAF-4F49-A3A3-E7A5D50084DD}" type="presParOf" srcId="{CD90EA67-2F30-4D98-8EAA-FEFB556E6082}" destId="{40165F02-6EE0-4329-AFDB-AD5B3437AB7E}" srcOrd="7" destOrd="0" presId="urn:microsoft.com/office/officeart/2005/8/layout/default#1"/>
    <dgm:cxn modelId="{B5DF47A3-DE9F-4EC1-ACEF-45C95E1E775E}" type="presParOf" srcId="{CD90EA67-2F30-4D98-8EAA-FEFB556E6082}" destId="{F3704493-6F37-4F23-AE2E-B0AD457A9ABE}" srcOrd="8" destOrd="0" presId="urn:microsoft.com/office/officeart/2005/8/layout/default#1"/>
    <dgm:cxn modelId="{E5C5B27C-7B72-42DB-8E80-502A5E228D04}" type="presParOf" srcId="{CD90EA67-2F30-4D98-8EAA-FEFB556E6082}" destId="{9903C460-616B-493E-9BE9-0AE179FBF210}" srcOrd="9" destOrd="0" presId="urn:microsoft.com/office/officeart/2005/8/layout/default#1"/>
    <dgm:cxn modelId="{B9AE6DBB-2CD2-44A5-A297-E1B31A2DB959}" type="presParOf" srcId="{CD90EA67-2F30-4D98-8EAA-FEFB556E6082}" destId="{5FA9B9DD-EDB0-4C4F-95E7-AA96B8A5A889}" srcOrd="10" destOrd="0" presId="urn:microsoft.com/office/officeart/2005/8/layout/default#1"/>
    <dgm:cxn modelId="{5252D8FD-4746-44CB-B7FE-D80F41A34215}" type="presParOf" srcId="{CD90EA67-2F30-4D98-8EAA-FEFB556E6082}" destId="{3FE3AA4B-4C32-4CD3-8BFF-FFE7B40CC73D}" srcOrd="11" destOrd="0" presId="urn:microsoft.com/office/officeart/2005/8/layout/default#1"/>
    <dgm:cxn modelId="{BF6975ED-70DF-4A6B-864F-36354230EDE8}" type="presParOf" srcId="{CD90EA67-2F30-4D98-8EAA-FEFB556E6082}" destId="{75578262-A481-423A-B014-810A3F989572}" srcOrd="12" destOrd="0" presId="urn:microsoft.com/office/officeart/2005/8/layout/default#1"/>
    <dgm:cxn modelId="{254742C0-7F22-48EB-85B7-A4BD9C7C1C23}" type="presParOf" srcId="{CD90EA67-2F30-4D98-8EAA-FEFB556E6082}" destId="{E069C35D-36B8-4B30-82F6-99E6057DF2DC}" srcOrd="13" destOrd="0" presId="urn:microsoft.com/office/officeart/2005/8/layout/default#1"/>
    <dgm:cxn modelId="{1D867C49-2FCA-436C-AF94-9434B7D6B8C7}" type="presParOf" srcId="{CD90EA67-2F30-4D98-8EAA-FEFB556E6082}" destId="{63D520CF-8114-44D4-AE1B-B537892E1003}" srcOrd="14" destOrd="0" presId="urn:microsoft.com/office/officeart/2005/8/layout/default#1"/>
    <dgm:cxn modelId="{199A5250-DF00-412C-BAB4-AD1A11F0F11E}" type="presParOf" srcId="{CD90EA67-2F30-4D98-8EAA-FEFB556E6082}" destId="{B73167E1-55CC-477C-8EF5-964F121390E0}" srcOrd="15" destOrd="0" presId="urn:microsoft.com/office/officeart/2005/8/layout/default#1"/>
    <dgm:cxn modelId="{2602DB3F-B41E-4DBD-9EC0-8907E839D892}" type="presParOf" srcId="{CD90EA67-2F30-4D98-8EAA-FEFB556E6082}" destId="{CF9C77DD-7B98-44F4-A47D-1EFB200CDA15}" srcOrd="16" destOrd="0" presId="urn:microsoft.com/office/officeart/2005/8/layout/default#1"/>
    <dgm:cxn modelId="{A405B191-8040-4EF3-AD7F-E8C190250C5C}" type="presParOf" srcId="{CD90EA67-2F30-4D98-8EAA-FEFB556E6082}" destId="{09C3C5B3-8FE4-4550-BF29-42DDB5E01D3F}" srcOrd="17" destOrd="0" presId="urn:microsoft.com/office/officeart/2005/8/layout/default#1"/>
    <dgm:cxn modelId="{175353A2-B6D8-440F-873B-ECC4690E7F5B}" type="presParOf" srcId="{CD90EA67-2F30-4D98-8EAA-FEFB556E6082}" destId="{12C80DCD-00EB-42EE-A06B-2646AD75A4BF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1531C-007A-403A-9E85-97C59DA388D1}">
      <dsp:nvSpPr>
        <dsp:cNvPr id="0" name=""/>
        <dsp:cNvSpPr/>
      </dsp:nvSpPr>
      <dsp:spPr>
        <a:xfrm>
          <a:off x="2044984" y="0"/>
          <a:ext cx="4334968" cy="43349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30D47-FA39-417D-A2EF-93EC00A5B603}">
      <dsp:nvSpPr>
        <dsp:cNvPr id="0" name=""/>
        <dsp:cNvSpPr/>
      </dsp:nvSpPr>
      <dsp:spPr>
        <a:xfrm>
          <a:off x="2326756" y="281772"/>
          <a:ext cx="1733987" cy="17339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Добываю</a:t>
          </a:r>
          <a:endParaRPr lang="en-US" sz="1700" kern="1200" dirty="0"/>
        </a:p>
      </dsp:txBody>
      <dsp:txXfrm>
        <a:off x="2411402" y="366418"/>
        <a:ext cx="1564695" cy="1564695"/>
      </dsp:txXfrm>
    </dsp:sp>
    <dsp:sp modelId="{A264E7C7-B322-4C15-9763-4A83D836AF21}">
      <dsp:nvSpPr>
        <dsp:cNvPr id="0" name=""/>
        <dsp:cNvSpPr/>
      </dsp:nvSpPr>
      <dsp:spPr>
        <a:xfrm>
          <a:off x="4364191" y="281772"/>
          <a:ext cx="1733987" cy="17339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Применяю</a:t>
          </a:r>
          <a:endParaRPr lang="en-US" sz="1700" kern="1200" dirty="0"/>
        </a:p>
      </dsp:txBody>
      <dsp:txXfrm>
        <a:off x="4448837" y="366418"/>
        <a:ext cx="1564695" cy="1564695"/>
      </dsp:txXfrm>
    </dsp:sp>
    <dsp:sp modelId="{37224B83-59D9-4931-8153-2628FE9BB896}">
      <dsp:nvSpPr>
        <dsp:cNvPr id="0" name=""/>
        <dsp:cNvSpPr/>
      </dsp:nvSpPr>
      <dsp:spPr>
        <a:xfrm>
          <a:off x="2326756" y="2319207"/>
          <a:ext cx="1733987" cy="17339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Оцениваю</a:t>
          </a:r>
          <a:endParaRPr lang="en-US" sz="1700" kern="1200" dirty="0"/>
        </a:p>
      </dsp:txBody>
      <dsp:txXfrm>
        <a:off x="2411402" y="2403853"/>
        <a:ext cx="1564695" cy="1564695"/>
      </dsp:txXfrm>
    </dsp:sp>
    <dsp:sp modelId="{1FF65A55-8FF6-4820-98BA-CD1ED4A5237B}">
      <dsp:nvSpPr>
        <dsp:cNvPr id="0" name=""/>
        <dsp:cNvSpPr/>
      </dsp:nvSpPr>
      <dsp:spPr>
        <a:xfrm>
          <a:off x="4364191" y="2319207"/>
          <a:ext cx="1733987" cy="17339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Готов к саморазвитию</a:t>
          </a:r>
          <a:endParaRPr lang="en-US" sz="1700" kern="1200" dirty="0"/>
        </a:p>
      </dsp:txBody>
      <dsp:txXfrm>
        <a:off x="4448837" y="2403853"/>
        <a:ext cx="1564695" cy="1564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8517C-969E-41F2-9653-320DC5858E19}">
      <dsp:nvSpPr>
        <dsp:cNvPr id="0" name=""/>
        <dsp:cNvSpPr/>
      </dsp:nvSpPr>
      <dsp:spPr>
        <a:xfrm>
          <a:off x="2387" y="338124"/>
          <a:ext cx="1894123" cy="11364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Запись двух решений на доске - одного верного и другого неверного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7" y="338124"/>
        <a:ext cx="1894123" cy="1136473"/>
      </dsp:txXfrm>
    </dsp:sp>
    <dsp:sp modelId="{32F0B5FA-32BC-42A4-9DE5-57FE1E3AA5AE}">
      <dsp:nvSpPr>
        <dsp:cNvPr id="0" name=""/>
        <dsp:cNvSpPr/>
      </dsp:nvSpPr>
      <dsp:spPr>
        <a:xfrm>
          <a:off x="2085923" y="338124"/>
          <a:ext cx="1894123" cy="11364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обратных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5923" y="338124"/>
        <a:ext cx="1894123" cy="1136473"/>
      </dsp:txXfrm>
    </dsp:sp>
    <dsp:sp modelId="{CB98E415-BBD8-41FD-9343-0F9891BCD1D0}">
      <dsp:nvSpPr>
        <dsp:cNvPr id="0" name=""/>
        <dsp:cNvSpPr/>
      </dsp:nvSpPr>
      <dsp:spPr>
        <a:xfrm>
          <a:off x="4169458" y="338124"/>
          <a:ext cx="1894123" cy="11364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Решение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различными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способами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458" y="338124"/>
        <a:ext cx="1894123" cy="1136473"/>
      </dsp:txXfrm>
    </dsp:sp>
    <dsp:sp modelId="{F66E3EE4-D121-4093-9CEB-886DC58A2862}">
      <dsp:nvSpPr>
        <dsp:cNvPr id="0" name=""/>
        <dsp:cNvSpPr/>
      </dsp:nvSpPr>
      <dsp:spPr>
        <a:xfrm>
          <a:off x="6252994" y="338124"/>
          <a:ext cx="1894123" cy="11364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 организованный способ анализа задачи - от вопроса или от данных к вопросу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2994" y="338124"/>
        <a:ext cx="1894123" cy="1136473"/>
      </dsp:txXfrm>
    </dsp:sp>
    <dsp:sp modelId="{F3704493-6F37-4F23-AE2E-B0AD457A9ABE}">
      <dsp:nvSpPr>
        <dsp:cNvPr id="0" name=""/>
        <dsp:cNvSpPr/>
      </dsp:nvSpPr>
      <dsp:spPr>
        <a:xfrm>
          <a:off x="2387" y="1664011"/>
          <a:ext cx="1894123" cy="1136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ситуации, описанной в задаче (нарисовать "картинку")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7" y="1664011"/>
        <a:ext cx="1894123" cy="1136473"/>
      </dsp:txXfrm>
    </dsp:sp>
    <dsp:sp modelId="{5FA9B9DD-EDB0-4C4F-95E7-AA96B8A5A889}">
      <dsp:nvSpPr>
        <dsp:cNvPr id="0" name=""/>
        <dsp:cNvSpPr/>
      </dsp:nvSpPr>
      <dsp:spPr>
        <a:xfrm>
          <a:off x="2085923" y="1664011"/>
          <a:ext cx="1894123" cy="11364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учащимися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5923" y="1664011"/>
        <a:ext cx="1894123" cy="1136473"/>
      </dsp:txXfrm>
    </dsp:sp>
    <dsp:sp modelId="{75578262-A481-423A-B014-810A3F989572}">
      <dsp:nvSpPr>
        <dsp:cNvPr id="0" name=""/>
        <dsp:cNvSpPr/>
      </dsp:nvSpPr>
      <dsp:spPr>
        <a:xfrm>
          <a:off x="4169458" y="1664011"/>
          <a:ext cx="1894123" cy="11364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задач с недостающими данными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458" y="1664011"/>
        <a:ext cx="1894123" cy="1136473"/>
      </dsp:txXfrm>
    </dsp:sp>
    <dsp:sp modelId="{63D520CF-8114-44D4-AE1B-B537892E1003}">
      <dsp:nvSpPr>
        <dsp:cNvPr id="0" name=""/>
        <dsp:cNvSpPr/>
      </dsp:nvSpPr>
      <dsp:spPr>
        <a:xfrm>
          <a:off x="6252994" y="1664011"/>
          <a:ext cx="1894123" cy="11364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Изменение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вопроса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2994" y="1664011"/>
        <a:ext cx="1894123" cy="1136473"/>
      </dsp:txXfrm>
    </dsp:sp>
    <dsp:sp modelId="{CF9C77DD-7B98-44F4-A47D-1EFB200CDA15}">
      <dsp:nvSpPr>
        <dsp:cNvPr id="0" name=""/>
        <dsp:cNvSpPr/>
      </dsp:nvSpPr>
      <dsp:spPr>
        <a:xfrm>
          <a:off x="2113350" y="2989897"/>
          <a:ext cx="1894123" cy="11364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различных выражений по данным задачи и объяснение, что означает то или иное выражение</a:t>
          </a:r>
          <a:endParaRPr lang="en-US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3350" y="2989897"/>
        <a:ext cx="1894123" cy="1136473"/>
      </dsp:txXfrm>
    </dsp:sp>
    <dsp:sp modelId="{12C80DCD-00EB-42EE-A06B-2646AD75A4BF}">
      <dsp:nvSpPr>
        <dsp:cNvPr id="0" name=""/>
        <dsp:cNvSpPr/>
      </dsp:nvSpPr>
      <dsp:spPr>
        <a:xfrm>
          <a:off x="4169458" y="2989897"/>
          <a:ext cx="1894123" cy="1136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аналогичной задачи с измененными данными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458" y="2989897"/>
        <a:ext cx="1894123" cy="1136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ektsii.com/2-99604.html" TargetMode="External"/><Relationship Id="rId2" Type="http://schemas.openxmlformats.org/officeDocument/2006/relationships/hyperlink" Target="https://intolimp.org/publication/formirovaniie-funktsional-noi-ghramotnosti-na-urokakh-litieraturnogho-chtieniia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29384"/>
            <a:ext cx="7408333" cy="3557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Системный  подход  к формированию функциональной  грамотности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современного  школьника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Брыжко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Г.Ф.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учитель начальных классов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44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МБОУ «СОШ №57 с углубленным изучением английского языка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Владивостока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A53ED3FC-3BE8-4F1F-BEF1-74B1C7217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7686" y="500043"/>
            <a:ext cx="4213497" cy="600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читательское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Пробно-поисковые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Беседы-дискуссии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Приём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Словарно-стилистическая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000240"/>
            <a:ext cx="3537195" cy="265289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48880"/>
            <a:ext cx="5102878" cy="3923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остановками»</a:t>
            </a:r>
          </a:p>
          <a:p>
            <a:pPr>
              <a:lnSpc>
                <a:spcPct val="150000"/>
              </a:lnSpc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«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«Работа с вопросником»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3504"/>
            <a:ext cx="8229600" cy="1216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читательской грамотности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F3FFA9E6-3C49-4860-BA89-6FA219EF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216" y="2029968"/>
            <a:ext cx="3785616" cy="3118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44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4168"/>
            <a:ext cx="8064896" cy="4965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1.Назовите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героев произведения.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2.Где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события?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испытывала собачка, оказавшись в клетке со львом. Подтвердите ответ словами из текста.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относится к собачке? Какими словами он пишет о ней?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относился к собачке? Найдите в тексте соответствующие глаголы.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произошло?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случилось с собачкой через год?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8.Перечитайте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поведения льва после смерти собачки. Подберите слова-ассоциации.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9.Чем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быль?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10.Вспомните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рассказа и подумайте, кого противопоставляет автор? Ответ обоснуйте.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11.Каково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впечатление от рассказа?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936103"/>
          </a:xfrm>
        </p:spPr>
        <p:txBody>
          <a:bodyPr>
            <a:normAutofit/>
          </a:bodyPr>
          <a:lstStyle/>
          <a:p>
            <a:pPr marL="0" indent="0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ВОПРОСНИК </a:t>
            </a:r>
            <a:b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Толстой «Лев и собачка»</a:t>
            </a:r>
          </a:p>
        </p:txBody>
      </p:sp>
    </p:spTree>
    <p:extLst>
      <p:ext uri="{BB962C8B-B14F-4D97-AF65-F5344CB8AC3E}">
        <p14:creationId xmlns:p14="http://schemas.microsoft.com/office/powerpoint/2010/main" val="420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xmlns="" id="{1BAADFC8-5EC1-425B-BF89-49E9EED7F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F94DC1C-47D1-41D7-8B1B-9A036D6140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811383CE-CE86-4E1C-B289-798EB9E6E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622"/>
          <a:stretch/>
        </p:blipFill>
        <p:spPr>
          <a:xfrm>
            <a:off x="1" y="857250"/>
            <a:ext cx="4422576" cy="5142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1779136"/>
            <a:ext cx="3827373" cy="46502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штурм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Уголки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</a:t>
            </a:r>
            <a:r>
              <a:rPr lang="en-US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Тонкие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2400" b="1" cap="none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 useBgFill="1">
        <p:nvSpPr>
          <p:cNvPr id="77" name="Freeform 5">
            <a:extLst>
              <a:ext uri="{FF2B5EF4-FFF2-40B4-BE49-F238E27FC236}">
                <a16:creationId xmlns:a16="http://schemas.microsoft.com/office/drawing/2014/main" xmlns="" id="{AC12A592-C02D-46EF-8E1F-9335DB8D7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357946" y="2195761"/>
            <a:ext cx="4786054" cy="466090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xmlns="" id="{24005816-5BCA-4665-8A58-5580F8E9C8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502" y="1779136"/>
            <a:ext cx="5172535" cy="4504118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BF07F359-8CA3-4854-91E7-EE6004020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125117" y="1949089"/>
            <a:ext cx="5007957" cy="3926499"/>
            <a:chOff x="5516018" y="331504"/>
            <a:chExt cx="6675982" cy="5235326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8A7FCE86-4904-4337-8D0A-3ABA73F609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BA32C234-504D-411A-A62B-C1CFD8CE74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81593A9-FD94-454C-9225-478E907061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A3524A1-6DED-4D15-ADE5-F797DBCEC7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AA8491CF-856E-4A54-84A5-45C558D41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AD63A388-BF18-4ABD-96E0-5946B1ABB1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9CF6D779-BD20-4058-AC29-AF4E2510C2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189C0F2-FCB0-4636-9B05-F9FCBB202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E74CB59A-0AC3-4235-A93D-73EE12466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2B6E97A3-E95A-4D79-A8F8-1945EA2634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9F4ABF86-0905-4DE8-8F0B-D10D3D6F9C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4FAAFEF7-DFA1-48C7-9E4E-FF7B1453C7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D828735-DFD9-4894-8461-77A2FB0C92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7A6C2585-E93E-489D-8819-FCEE3CFF1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E57C1F25-FC5C-4082-B4F6-888F8E467E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F5DF4BDB-CA1D-4DA1-8D26-6BAEE0A21A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3315D2A0-DDA4-4A25-9CC7-7F90CCF0C4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75312B72-7E7D-4B0B-960E-7D7C9540EB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C48B42BB-3C0E-4546-957B-AB593E308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437809D5-5F69-4BC6-A661-44B2A8A682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B269CB4C-8BB5-4F63-8961-7EB8FE56D4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D5E7B60C-3F52-49EA-99F5-BE42AF88DD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1C5E885C-0F0D-4E11-8B78-4CE951E269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4BFA6E20-F564-4CA4-9150-FDD50B02CD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C3C02C6B-B913-486F-ACAE-432DE1F770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B6B5EE64-D401-45A4-82D4-85D4BF5C8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5F622D05-678C-405E-A74F-8D92A9C64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D8E01EF1-6517-49CC-9891-1BD6D0F49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EC93E79A-63A6-4782-9D2C-BC50CD3B9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46C4B4DB-9B57-4C69-96EB-3E1910CEF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9BBDCDA7-4ECB-42B1-8524-3D30023D6B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C7483057-DCDA-4BC6-8E99-7EAD94E878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E5C35A56-0BFD-443F-8C2B-CA73A3BFE9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214A0AE5-3A88-4D5D-845C-5E906888C8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44D7BF13-EDB8-4740-A3C5-87E2E7C676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16DAB64F-4B49-434F-BFB6-0BEB41AFB6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3B5AD9A-BDA6-42CE-A1C0-C072103072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5FD67DCC-475F-4BED-A634-FCDD63176B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ED276E23-C86D-408D-821A-1E9A44CAE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A879A029-D911-41C4-B218-E41871762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9C7C9F5-65FB-4EF9-9AAD-F7E1FC14B8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6115B885-5742-431C-BA48-96FC1F6D22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ACE37A6-0062-4B86-B4E6-18088040C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0A8679B4-56BA-43AB-A0A2-E2DA3E2053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0DE24D2-627B-4C47-A858-A572BCDBAC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B612A33E-5DE0-4E4D-9469-0BD0B3E0E7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91673515-5E42-490F-85A0-45658D81C6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6B048C17-3768-4DAF-A7AE-B2E7174970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BAA4E6AA-9D65-4EED-91CB-87A5762ED0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DB48B9EB-BBF2-48D7-A1D7-720D94506B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21492B79-7338-4309-8667-BB29A7BC7B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0352FD87-EC9C-4EB5-9ACC-A152F78FC8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FF2CEA1F-EFA8-4353-B5F8-CCE27955A1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63E2723F-2530-4636-9A19-8F11B15662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A9EE901-51C9-4292-BB45-5EDB8568A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555407C2-7321-48CD-811F-92C71F701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E5298A8A-2787-4153-BDA2-E939BFD514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C45057B3-3FAB-42ED-AF52-F00BB07FA5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DA3F09E9-F476-4352-90E3-6A15C74268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128F7C5C-CECC-45A8-8A1F-D679534D4C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FFDFE9C-2017-4831-9F1B-6A03B58B10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01BC942F-09CF-4A51-85A5-E23E2D71C8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1456B520-137F-484D-A1B1-7DA5C3F823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ECA29F0-381E-4770-97BF-54C4E5220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D43CCF9F-8F11-4676-82F3-DEE8A48C8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6FA620FD-6A45-4754-BF42-A9FA44966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DC4D38F3-F3A2-42F4-8B57-DE978EC4AD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3C26D30E-A91E-4A5B-A419-0B9D79D57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ADAB3EBC-722A-462E-AAAE-506E50038E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CBAABC17-832F-48CF-B0D7-0F7DE54607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E1FCA513-75D7-414B-BE8F-D780746A1A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F2EDEC73-B6F5-473F-934A-CEF57604A8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5B987884-C452-4492-A9F8-2770D3373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9D978AF2-B7BB-4E05-81F1-1A5DBD1CB4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D7AD4D45-C3AB-458E-B826-0FACBD0DF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A6E15555-6738-463C-B7DF-86429F2F96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AE487172-B4C3-4D13-A562-EF0BA3DD96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08E66297-1295-432A-AA84-7BB2341C19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F3DF663-863C-467A-B4CB-F8AFA4F0C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9" r="18834"/>
          <a:stretch/>
        </p:blipFill>
        <p:spPr bwMode="auto">
          <a:xfrm>
            <a:off x="5030571" y="2794265"/>
            <a:ext cx="3426963" cy="34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C0BD2-9639-474C-8FA9-A03CE24202C4}"/>
              </a:ext>
            </a:extLst>
          </p:cNvPr>
          <p:cNvSpPr txBox="1"/>
          <p:nvPr/>
        </p:nvSpPr>
        <p:spPr>
          <a:xfrm>
            <a:off x="567048" y="360932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ЧИТАТЕЛЬСКОЙ ГРАМОТНОСТИ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656" y="1234440"/>
            <a:ext cx="2592289" cy="4632044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 вопросы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несколько объяснений, почему...?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 считаете (думаете) …?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различие…?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Предположите, что будет, если…?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если…?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246888"/>
            <a:ext cx="77724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ключевых слов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толстых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тонких вопросов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03CE42-667B-4E3F-B8BD-424D436EC73B}"/>
              </a:ext>
            </a:extLst>
          </p:cNvPr>
          <p:cNvSpPr txBox="1"/>
          <p:nvPr/>
        </p:nvSpPr>
        <p:spPr>
          <a:xfrm>
            <a:off x="6084168" y="2204864"/>
            <a:ext cx="295232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вопросы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Кто…?               Что…?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Когда…?           Может…?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Будет…?           Мог ли 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 …?     Было ли 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…?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Вы…?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F7E2C0D-7832-414F-8C3C-BC9904457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992" y="1581912"/>
            <a:ext cx="2231136" cy="4041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92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569325" cy="2663825"/>
          </a:xfrm>
        </p:spPr>
        <p:txBody>
          <a:bodyPr rtlCol="0">
            <a:normAutofit/>
          </a:bodyPr>
          <a:lstStyle/>
          <a:p>
            <a:pPr marL="0" indent="44958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Ученик, у которого сформированы навыки функционального чтения, может «свободно использовать навыки чтения и письма для получения информации из текста – для его понимания, сжатия, преобразования и т.д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.» (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А.А.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Леонтьев).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2798064"/>
            <a:ext cx="7507224" cy="29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22056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1124713"/>
            <a:ext cx="7816850" cy="4526280"/>
          </a:xfrm>
        </p:spPr>
        <p:txBody>
          <a:bodyPr rtlCol="0">
            <a:normAutofit lnSpcReduction="10000"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defRPr/>
            </a:pP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Спишите, исправив ошибки.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None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выпал снег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 коля чистят. Каток весело. Работать ребятам!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Спишите, исправив ошибки</a:t>
            </a:r>
            <a:r>
              <a:rPr lang="ru-RU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Унас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жывёт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семён.он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добрый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очен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пушыстый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Сам он весь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чорный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ушы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нево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белинькие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Хвосьтик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Сёма держит трубой.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Гласки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хитрыи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.А ещё он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дрочюн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На нашей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улеце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ево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боятся все каты. 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мышы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баятся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потому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Сёма не любит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лавить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мышей.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None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6511925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«Лови ошибку»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95513" y="2060575"/>
            <a:ext cx="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143500"/>
            <a:ext cx="12144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2345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000125" y="1691640"/>
            <a:ext cx="6909435" cy="395935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Вставьте пропущенные буквы парных согласных, подобрав проверочные слова: </a:t>
            </a:r>
          </a:p>
          <a:p>
            <a:pPr>
              <a:buFont typeface="Georgia" pitchFamily="18" charset="0"/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  Лу.., 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пиро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.., ко.., 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горо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.., пру.., 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.., пру…, 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овра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.., 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коро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.., ко.., арбу.., 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.., обо…</a:t>
            </a:r>
          </a:p>
          <a:p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58187" cy="14287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«Проблемная  ситуация»</a:t>
            </a:r>
            <a:endParaRPr lang="ru-RU" sz="36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857750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036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643063"/>
            <a:ext cx="7643812" cy="457200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Изучая тему «Словообразование», читаю стихотворение:</a:t>
            </a: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Чудак-математик в Германии жил.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булку и масло случайно сложил.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результат положил себе в рот.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 человек изобрёл бутерброд.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1525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«Отсроченная отгадка» 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143500"/>
            <a:ext cx="16621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78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429625" cy="468947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уроке по изучению темы       « Морфология» загадывается определенная часть речи, и ребята начинают задавать учителю вопросы: 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самостоятельная часть речи? - да; 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Она обозначает признак предмета? – нет; 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часть речи склоняется? – да; 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самая многочисленная часть речи? – да. 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делают вывод, что это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существительное.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6511925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« Да - Нет»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5072074"/>
            <a:ext cx="2286016" cy="1571612"/>
          </a:xfrm>
          <a:prstGeom prst="rect">
            <a:avLst/>
          </a:prstGeom>
          <a:blipFill>
            <a:blip r:embed="rId2" cstate="print">
              <a:extLst/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113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746505"/>
            <a:ext cx="8280400" cy="4059935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None/>
              <a:defRPr/>
            </a:pP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Какими качествами должен обладать </a:t>
            </a:r>
            <a:r>
              <a:rPr lang="ru-RU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ученик начальной школы?</a:t>
            </a:r>
            <a:endParaRPr lang="ru-RU" sz="2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Готовность взаимодействовать с окружающим миром, уверенная адаптация. 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Умение самостоятельно решать учебные и житейские задачи. 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Способность строить отношения в малой социальной группе, в частности — в школьном классе. 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defRPr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Владение навыками рефлексии, способность посмотреть на себя со стороны, оценить свою работу. 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458424"/>
          </a:xfrm>
        </p:spPr>
        <p:txBody>
          <a:bodyPr>
            <a:normAutofit fontScale="90000"/>
          </a:bodyPr>
          <a:lstStyle/>
          <a:p>
            <a:pPr marL="0" indent="0" algn="l" eaLnBrk="1" hangingPunct="1">
              <a:buFont typeface="Georgia" pitchFamily="18" charset="0"/>
              <a:buNone/>
              <a:defRPr/>
            </a:pPr>
            <a:r>
              <a:rPr lang="ru-RU" sz="26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lang="ru-RU" sz="26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грамотность – способность человека вступать в отношения с внешней средой и максимально быстро адаптироваться и функционировать в ней.</a:t>
            </a:r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478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625" y="1412776"/>
            <a:ext cx="8286750" cy="4741136"/>
          </a:xfrm>
        </p:spPr>
        <p:txBody>
          <a:bodyPr>
            <a:normAutofit lnSpcReduction="10000"/>
          </a:bodyPr>
          <a:lstStyle/>
          <a:p>
            <a:pPr>
              <a:buFont typeface="Georgia" pitchFamily="18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предлагает вразброс обычные загадки и 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лжезагадки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дети должны их угадывать и указывать их тип. Например: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будет 8 + 4: 11 или 13 ?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растет не березе - яблоки или груши?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"часы" - пишется как "чесы" или "</a:t>
            </a:r>
            <a:r>
              <a:rPr lang="ru-RU" alt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чисы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"?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быстрее плавает - котенок или цыпленок?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Столица России - Париж или Минск?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звери живут в Африке – </a:t>
            </a: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мамонты или динозавры? </a:t>
            </a:r>
          </a:p>
          <a:p>
            <a:endParaRPr lang="ru-RU" alt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620687"/>
            <a:ext cx="8572500" cy="792089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 «Ложная альтернатива» </a:t>
            </a:r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000625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9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714375" y="1214438"/>
            <a:ext cx="6757988" cy="407993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придумывают слова на тему «Школа»</a:t>
            </a:r>
          </a:p>
          <a:p>
            <a:pPr>
              <a:buFont typeface="Georgia" pitchFamily="18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1.Парта. </a:t>
            </a:r>
          </a:p>
          <a:p>
            <a:pPr>
              <a:buFont typeface="Georgia" pitchFamily="18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2.Парта, доска. </a:t>
            </a:r>
          </a:p>
          <a:p>
            <a:pPr>
              <a:buFont typeface="Georgia" pitchFamily="18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Парта, доска, мел и т.д.</a:t>
            </a:r>
          </a:p>
          <a:p>
            <a:pPr>
              <a:buFont typeface="Georgia" pitchFamily="18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время детям под силу назвать по порядку только 5–6 слов, в конце года – уже 10–12 слов.</a:t>
            </a:r>
          </a:p>
          <a:p>
            <a:endParaRPr lang="ru-RU" alt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6869112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«Добавь следующее»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86250"/>
            <a:ext cx="15970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71500" y="1682496"/>
            <a:ext cx="6543675" cy="3685032"/>
          </a:xfrm>
        </p:spPr>
        <p:txBody>
          <a:bodyPr>
            <a:normAutofit/>
          </a:bodyPr>
          <a:lstStyle/>
          <a:p>
            <a:pPr>
              <a:buFont typeface="Georgia" pitchFamily="18" charset="0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вид рефлексии  можно использовать на  уроках после изучения большого раздела. </a:t>
            </a:r>
          </a:p>
          <a:p>
            <a:pPr>
              <a:buFont typeface="Georgia" pitchFamily="18" charset="0"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Вот вам рюкзачок. Передавая его друг другу скажите по фразе: </a:t>
            </a:r>
          </a:p>
          <a:p>
            <a:pPr>
              <a:buFont typeface="Georgia" pitchFamily="18" charset="0"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 научился(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хорошо определять падежи имен существительных в словосочетаниях. </a:t>
            </a:r>
          </a:p>
          <a:p>
            <a:pPr>
              <a:buFont typeface="Georgia" pitchFamily="18" charset="0"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Я хорошо научился(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лась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различать родительный и винительный падежи.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667511"/>
            <a:ext cx="5464111" cy="9041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 «Рюкзак»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rjukzakthefoxy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0378" y="3593592"/>
            <a:ext cx="2214578" cy="216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0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79940" y="2761286"/>
            <a:ext cx="808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r>
              <a:rPr lang="ru-RU" sz="2800" dirty="0" smtClean="0"/>
              <a:t>)понимание необходимости математических знаний для учения и повседневной жизни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30368" y="3884358"/>
            <a:ext cx="8112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r>
              <a:rPr lang="ru-RU" sz="2800" dirty="0" smtClean="0"/>
              <a:t>) потребность и умение применять</a:t>
            </a:r>
            <a:r>
              <a:rPr lang="ru-RU" sz="2800" u="sng" dirty="0" smtClean="0"/>
              <a:t>  </a:t>
            </a:r>
            <a:r>
              <a:rPr lang="ru-RU" sz="2800" dirty="0" smtClean="0"/>
              <a:t>математику в повседневных (житейских) ситуациях:  рассчитывать стоимость, массу, количество необходимого материала и т.д. </a:t>
            </a:r>
            <a:endParaRPr lang="ru-RU" sz="28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15816" y="4009292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1044" y="378823"/>
            <a:ext cx="7831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Математическая грамотность младшего школьника как компонент функциональной грамотности трактуется как: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097" y="512956"/>
            <a:ext cx="7605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r>
              <a:rPr lang="ru-RU" sz="2800" dirty="0" smtClean="0"/>
              <a:t>)способность различать математические объекты, устанавливать математические отношения, зависимости, сравнивать, классифицировать.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5191" y="2386362"/>
            <a:ext cx="7582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г)</a:t>
            </a:r>
            <a:r>
              <a:rPr lang="ru-RU" sz="2800" dirty="0" smtClean="0"/>
              <a:t>совокупность умений: действовать по инструкции (алгоритму), решать учебные задачи, связанные с измерением, вычислениями, упорядочиванием, формулировать суждения с использованием математических терминов, знаков, свойств арифметических действий.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53" y="378823"/>
            <a:ext cx="77593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инструментам формирования функциональной математической грамотности относятся:</a:t>
            </a:r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sz="2400" b="1" i="1" dirty="0" smtClean="0"/>
              <a:t>Технология проектов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sz="2800" dirty="0" smtClean="0"/>
              <a:t>«Арабские цифры. Теории происхождения»</a:t>
            </a:r>
          </a:p>
          <a:p>
            <a:pPr marL="342900" indent="-342900"/>
            <a:r>
              <a:rPr lang="ru-RU" sz="2800" dirty="0" smtClean="0"/>
              <a:t>«Время. Измерение времени. Часы»</a:t>
            </a:r>
          </a:p>
          <a:p>
            <a:pPr marL="342900" indent="-342900"/>
            <a:r>
              <a:rPr lang="ru-RU" sz="2800" dirty="0" smtClean="0"/>
              <a:t>«Единицы измерения времени в разных странах в разное время»</a:t>
            </a:r>
          </a:p>
          <a:p>
            <a:pPr marL="342900" indent="-342900"/>
            <a:r>
              <a:rPr lang="ru-RU" sz="2800" dirty="0" smtClean="0"/>
              <a:t>«Задача одна – решений много»</a:t>
            </a:r>
          </a:p>
          <a:p>
            <a:pPr marL="342900" indent="-342900"/>
            <a:r>
              <a:rPr lang="ru-RU" sz="2800" dirty="0" smtClean="0"/>
              <a:t>«Математика в жизни человека» и др.</a:t>
            </a:r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2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" y="313509"/>
            <a:ext cx="791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2) Технология проблемного обучения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3) Работа с символическим текстом: диаграммами, таблицами, чертежами.</a:t>
            </a:r>
            <a:endParaRPr lang="ru-RU" sz="2400" b="1" i="1" dirty="0"/>
          </a:p>
        </p:txBody>
      </p:sp>
      <p:pic>
        <p:nvPicPr>
          <p:cNvPr id="3" name="Рисунок 2" descr="диаграммы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2900" y="1867988"/>
            <a:ext cx="3824151" cy="4311633"/>
          </a:xfrm>
          <a:prstGeom prst="rect">
            <a:avLst/>
          </a:prstGeom>
        </p:spPr>
      </p:pic>
      <p:pic>
        <p:nvPicPr>
          <p:cNvPr id="4" name="Рисунок 3" descr="таблицы.jpg"/>
          <p:cNvPicPr>
            <a:picLocks noChangeAspect="1"/>
          </p:cNvPicPr>
          <p:nvPr/>
        </p:nvPicPr>
        <p:blipFill>
          <a:blip r:embed="rId3"/>
          <a:srcRect t="17550" r="102" b="23243"/>
          <a:stretch>
            <a:fillRect/>
          </a:stretch>
        </p:blipFill>
        <p:spPr>
          <a:xfrm>
            <a:off x="4345578" y="1867989"/>
            <a:ext cx="4262846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444137"/>
            <a:ext cx="724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4)Игровые технологии (ребусы, кроссворды, математические игры)</a:t>
            </a:r>
            <a:endParaRPr lang="ru-RU" sz="2400" b="1" i="1" dirty="0"/>
          </a:p>
        </p:txBody>
      </p:sp>
      <p:pic>
        <p:nvPicPr>
          <p:cNvPr id="3" name="Рисунок 2" descr="кроссворды и ребусы.jpg"/>
          <p:cNvPicPr>
            <a:picLocks noChangeAspect="1"/>
          </p:cNvPicPr>
          <p:nvPr/>
        </p:nvPicPr>
        <p:blipFill>
          <a:blip r:embed="rId2"/>
          <a:srcRect t="22265" r="408"/>
          <a:stretch>
            <a:fillRect/>
          </a:stretch>
        </p:blipFill>
        <p:spPr>
          <a:xfrm>
            <a:off x="165462" y="1345475"/>
            <a:ext cx="4249783" cy="4411762"/>
          </a:xfrm>
          <a:prstGeom prst="rect">
            <a:avLst/>
          </a:prstGeom>
        </p:spPr>
      </p:pic>
      <p:pic>
        <p:nvPicPr>
          <p:cNvPr id="4" name="Рисунок 3" descr="игры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15394" y="1881051"/>
            <a:ext cx="4236720" cy="21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71991"/>
            <a:ext cx="7772400" cy="14562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задания на уроках математики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785"/>
            <a:ext cx="2976563" cy="1307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342" y="1700785"/>
            <a:ext cx="2778125" cy="1133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888" y="3346704"/>
            <a:ext cx="3098578" cy="111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9432" y="4791456"/>
            <a:ext cx="3723632" cy="1024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простой ребус по математике - сова - дв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709" y="3813049"/>
            <a:ext cx="2808312" cy="161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7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4562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пустые места</a:t>
            </a:r>
          </a:p>
        </p:txBody>
      </p:sp>
      <p:pic>
        <p:nvPicPr>
          <p:cNvPr id="3" name="Picture 4" descr="C:\Users\учитель\Desktop\11785_html_m5065ad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353" y="2060848"/>
            <a:ext cx="3614737" cy="3597275"/>
          </a:xfrm>
          <a:prstGeom prst="rect">
            <a:avLst/>
          </a:prstGeom>
          <a:noFill/>
        </p:spPr>
      </p:pic>
      <p:pic>
        <p:nvPicPr>
          <p:cNvPr id="4" name="Picture 5" descr="C:\Users\учитель\Desktop\hello_html_5c6802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710" y="2060849"/>
            <a:ext cx="3611474" cy="36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B4CB469-5DBC-4531-8E5C-FE3EFC0B5A6F}"/>
              </a:ext>
            </a:extLst>
          </p:cNvPr>
          <p:cNvCxnSpPr/>
          <p:nvPr/>
        </p:nvCxnSpPr>
        <p:spPr>
          <a:xfrm>
            <a:off x="4425752" y="3212976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6984776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человек,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способный использовать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А.А. Леонтьев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A7E40BD-7F39-408F-AB24-743090F1AFAE}"/>
              </a:ext>
            </a:extLst>
          </p:cNvPr>
          <p:cNvCxnSpPr>
            <a:cxnSpLocks/>
          </p:cNvCxnSpPr>
          <p:nvPr/>
        </p:nvCxnSpPr>
        <p:spPr>
          <a:xfrm>
            <a:off x="3527884" y="1916832"/>
            <a:ext cx="1872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9C64A7-68AF-4397-951A-04B70964B5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0E53EDA-3B94-4F6B-9E86-D3BB9EBB96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19807"/>
            <a:ext cx="2863356" cy="3418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ряды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0EFD79F-7790-479B-B7DB-BD0D8C101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00192" y="2108835"/>
            <a:ext cx="0" cy="26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41494" y="1719807"/>
            <a:ext cx="4888157" cy="3418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49, 64,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81, 100.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18, 14,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78.</a:t>
            </a: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2">
            <a:extLst>
              <a:ext uri="{FF2B5EF4-FFF2-40B4-BE49-F238E27FC236}">
                <a16:creationId xmlns:a16="http://schemas.microsoft.com/office/drawing/2014/main" xmlns="" id="{783407D1-105F-4A36-AAFB-C7D9DC9AC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994178"/>
              </p:ext>
            </p:extLst>
          </p:nvPr>
        </p:nvGraphicFramePr>
        <p:xfrm>
          <a:off x="497247" y="1844824"/>
          <a:ext cx="814950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548680"/>
            <a:ext cx="8352928" cy="107410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 формы  работы над задачей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0DAB3B-FF5A-4EF6-8C28-418EFE53E7D4}"/>
              </a:ext>
            </a:extLst>
          </p:cNvPr>
          <p:cNvSpPr txBox="1"/>
          <p:nvPr/>
        </p:nvSpPr>
        <p:spPr>
          <a:xfrm>
            <a:off x="428596" y="1000108"/>
            <a:ext cx="7992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Знайка, Незнайка и </a:t>
            </a:r>
            <a:r>
              <a:rPr lang="ru-RU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живут в домах №14, 17, 19. </a:t>
            </a:r>
          </a:p>
          <a:p>
            <a:pPr algn="ctr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доме живет каждый, если Знайка не живет в доме 19 и 17, а Незнайка не живет в доме 19 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F7FB5C-D7D3-49F6-8E75-861870EB38F8}"/>
              </a:ext>
            </a:extLst>
          </p:cNvPr>
          <p:cNvSpPr txBox="1"/>
          <p:nvPr/>
        </p:nvSpPr>
        <p:spPr>
          <a:xfrm>
            <a:off x="1907704" y="404664"/>
            <a:ext cx="560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F47E0B-B945-4B03-81E1-C70FBF781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0" t="1307" r="1483" b="2133"/>
          <a:stretch/>
        </p:blipFill>
        <p:spPr>
          <a:xfrm>
            <a:off x="928662" y="3571876"/>
            <a:ext cx="7272808" cy="31192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49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3AAB5C-BB2B-45E1-A091-BF22D71A618D}"/>
              </a:ext>
            </a:extLst>
          </p:cNvPr>
          <p:cNvSpPr txBox="1"/>
          <p:nvPr/>
        </p:nvSpPr>
        <p:spPr>
          <a:xfrm>
            <a:off x="1071538" y="1357298"/>
            <a:ext cx="66770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пауков построились в хоровод и каждый взял за лапку каждого из своих соседей. </a:t>
            </a:r>
          </a:p>
          <a:p>
            <a:pPr algn="ctr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лапок оказались свободными?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910739-D93B-4ED8-A222-BB97D9C59665}"/>
              </a:ext>
            </a:extLst>
          </p:cNvPr>
          <p:cNvSpPr txBox="1"/>
          <p:nvPr/>
        </p:nvSpPr>
        <p:spPr>
          <a:xfrm>
            <a:off x="2078394" y="692696"/>
            <a:ext cx="4987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748CE2-D52D-4982-86A5-902D5D2A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645024"/>
            <a:ext cx="6677025" cy="2409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3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34">
            <a:extLst>
              <a:ext uri="{FF2B5EF4-FFF2-40B4-BE49-F238E27FC236}">
                <a16:creationId xmlns:a16="http://schemas.microsoft.com/office/drawing/2014/main" xmlns="" id="{6AF6706C-CF07-43A1-BCC4-CBA5D3382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663E7BCA-E0FA-4E55-B6F9-2965487753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1D6E130B-775E-4AE3-971F-4765BB84AD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" y="1609344"/>
            <a:ext cx="4233569" cy="1636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РЕШЕНИЕ ПРИМЕРОВ </a:t>
            </a:r>
            <a:endParaRPr lang="ru-RU" sz="2400" b="1" cap="all" dirty="0" smtClean="0">
              <a:ln w="3175" cmpd="sng">
                <a:noFill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lang="ru-RU" sz="2400" b="1" cap="all" dirty="0">
                <a:ln w="3175" cmpd="sng">
                  <a:noFill/>
                </a:ln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cap="all" dirty="0" smtClean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ЗАШИФРОВАННЫМИ </a:t>
            </a:r>
            <a:r>
              <a:rPr lang="en-US" sz="2400" b="1" cap="all" dirty="0">
                <a:ln w="3175" cmpd="sng">
                  <a:noFill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ЧИСЛАМИ</a:t>
            </a:r>
          </a:p>
        </p:txBody>
      </p:sp>
      <p:sp useBgFill="1">
        <p:nvSpPr>
          <p:cNvPr id="141" name="Rounded Rectangle 3">
            <a:extLst>
              <a:ext uri="{FF2B5EF4-FFF2-40B4-BE49-F238E27FC236}">
                <a16:creationId xmlns:a16="http://schemas.microsoft.com/office/drawing/2014/main" xmlns="" id="{47D1B3D9-1F1B-468B-AC82-D0DD90D05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46784" y="639097"/>
            <a:ext cx="4103945" cy="5575439"/>
          </a:xfrm>
          <a:prstGeom prst="roundRect">
            <a:avLst>
              <a:gd name="adj" fmla="val 531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EBE1AB8-03ED-4385-9BFF-FFE4EED7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1701674"/>
            <a:ext cx="3454652" cy="34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22960" y="274320"/>
            <a:ext cx="7524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Моделирование и решение заданий с использованием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математических  умений и знаний в повседневных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жизненных ситуациях.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338" y="1711234"/>
            <a:ext cx="7249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1.Рассчитай стоимость экскурсионной поездки, если известно, что  в поездку отправилось 25 учащихся, а цена одного билета 1200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029449"/>
            <a:ext cx="67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2.Ваня разговаривал с мамой по телефону 15 минут. Сколько средств со своего счета он потратил, если известно, что стоимость минуты разговора, согласно его тарифу, 50 копеек?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5616623" cy="345638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проблематикой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92134"/>
            <a:ext cx="5551714" cy="10205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42052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E5AA88FA-FA9B-40A0-AB33-86E7729DA8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12EA975D-0D73-40FF-8D50-433B4AD2E7FD}"/>
              </a:ext>
            </a:extLst>
          </p:cNvPr>
          <p:cNvSpPr txBox="1"/>
          <p:nvPr/>
        </p:nvSpPr>
        <p:spPr>
          <a:xfrm>
            <a:off x="791136" y="5286714"/>
            <a:ext cx="7852829" cy="1214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Практическая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каком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продукте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есть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крахмал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68" name="Picture 8" descr="https://avatars.mds.yandex.net/get-zen_doc/1137439/pub_5d664dcf394b2a00afb8ab9b_5d665ce580879d00ac7cc051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0166" y="4214818"/>
            <a:ext cx="1197851" cy="1197851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s://xn------7cdhsdgvpzbpdbnvhvc2aee0lqb2f.xn--p1ai/wp-content/uploads/2019/05/%D0%A0%D0%B0%D0%B7%D0%BD%D0%BE%D0%BE%D0%B1%D1%80%D0%B0%D0%B7%D0%B8%D0%B5-%D0%B2%D0%B5%D1%89%D0%B5%D1%81%D1%82%D0%B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6248" y="1857364"/>
            <a:ext cx="4553617" cy="323306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CAC1AD-5495-43AD-BC43-EB2E84C327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500174"/>
            <a:ext cx="3674262" cy="214364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285728"/>
            <a:ext cx="4437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 УЗНАТЬ?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89403"/>
            <a:ext cx="616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DC8A34-AE90-4AE5-9DC2-15D4D148D1E9}"/>
              </a:ext>
            </a:extLst>
          </p:cNvPr>
          <p:cNvSpPr txBox="1"/>
          <p:nvPr/>
        </p:nvSpPr>
        <p:spPr>
          <a:xfrm>
            <a:off x="5232445" y="1202283"/>
            <a:ext cx="3528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растения защищаются 1) острыми шипами;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жгучими волосками;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горьким вкусом.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 эти растения номерами.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0987D88-3FFD-4A33-81ED-B867A0F3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6825"/>
            <a:ext cx="48387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69E669-78EE-4213-BA1E-F2D6716164F0}"/>
              </a:ext>
            </a:extLst>
          </p:cNvPr>
          <p:cNvSpPr txBox="1"/>
          <p:nvPr/>
        </p:nvSpPr>
        <p:spPr>
          <a:xfrm>
            <a:off x="611560" y="4797152"/>
            <a:ext cx="26642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как защищаются животные?</a:t>
            </a:r>
          </a:p>
          <a:p>
            <a:pPr algn="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рисунки и попробуй объяснить, кто как защищается.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F8DFB5B-7355-44CD-94FE-CA926D43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921498"/>
            <a:ext cx="5124941" cy="25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928670"/>
            <a:ext cx="611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«ГДЕ СПРЯТАЛАСЬ ВОДА?»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152C7AF-D4D6-4799-8E5B-92C09BB3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483" y="1526924"/>
            <a:ext cx="2171079" cy="217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1C2964-CFF6-4D2D-AAB4-3416F455E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643050"/>
            <a:ext cx="2765966" cy="193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971857-0BB2-4C5F-8F61-8FDB3457C0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019" y="4240042"/>
            <a:ext cx="2161900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F1D56AA9-8B88-4490-BF8B-749B66EB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960" y="4147436"/>
            <a:ext cx="2692080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9CC95F-CC73-46E5-B5D2-042072FA9F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48"/>
          <a:stretch/>
        </p:blipFill>
        <p:spPr>
          <a:xfrm>
            <a:off x="424143" y="4112361"/>
            <a:ext cx="2131633" cy="216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D38F2000-55D5-44BB-A8BC-D9E00DEDF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1" r="14563"/>
          <a:stretch/>
        </p:blipFill>
        <p:spPr bwMode="auto">
          <a:xfrm>
            <a:off x="3597033" y="1625352"/>
            <a:ext cx="2171079" cy="193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57356" y="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СДЕЛАЙ ВЫВОД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39197"/>
            <a:ext cx="4176463" cy="4936221"/>
          </a:xfrm>
        </p:spPr>
        <p:txBody>
          <a:bodyPr>
            <a:normAutofit/>
          </a:bodyPr>
          <a:lstStyle/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готовность успешно взаимодействовать с изменяющимся окружающим миром, используя свои способности для его совершенствования;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решать различные (в т.ч. нестандартные) учебные и жизненные задачи, обладать сформированными умениями строить алгоритмы основных видов деятельности;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социальные отношения в соответствии с нравственно-этическими ценностями социума, правилами партнерства и сотрудничества; 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рефлексивных умений, обеспечивающих оценку своей грамотности, стремление к дальнейшему образованию, самообразованию и духовному развитию; умением прогнозировать свое будущее.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0881" cy="11521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en-GB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6" descr="Пьедестал">
            <a:extLst>
              <a:ext uri="{FF2B5EF4-FFF2-40B4-BE49-F238E27FC236}">
                <a16:creationId xmlns:a16="http://schemas.microsoft.com/office/drawing/2014/main" xmlns="" id="{FB8A470A-E1DD-43F1-BF75-B125BA2D68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4048" y="2256869"/>
            <a:ext cx="3500875" cy="350087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0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571500"/>
            <a:ext cx="8501062" cy="5106924"/>
          </a:xfrm>
        </p:spPr>
        <p:txBody>
          <a:bodyPr rtlCol="0">
            <a:normAutofit fontScale="92500" lnSpcReduction="10000"/>
          </a:bodyPr>
          <a:lstStyle/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функциональной грамотности учащихся учителям начальных классов надо помнить.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Главным является не предмет, которому мы учим, а личность, которую мы формируем.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 воспитание активности не надо  жалеть ни времени, ни усилий. Сегодняшний активный ученик - завтрашний активный член общества.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3.Надо учить детей учиться.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4.Необходимо чаще использовать вопрос "почему?", чтобы научить мыслить причинно: понимание причинно-следственных связей является обязательным условием развивающего обучения.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Надо помнить, что  знает не тот, кто пересказывает, а тот, кто использует знания на практике.</a:t>
            </a:r>
          </a:p>
          <a:p>
            <a:pPr marL="0" indent="-274320" fontAlgn="auto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 Главное приучить учеников думать и действовать самостоятельно.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109538"/>
            <a:ext cx="9001125" cy="593725"/>
          </a:xfrm>
        </p:spPr>
        <p:txBody>
          <a:bodyPr>
            <a:normAutofit fontScale="90000"/>
          </a:bodyPr>
          <a:lstStyle/>
          <a:p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формирования и развития функциональной грамотности 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500688" y="1071563"/>
            <a:ext cx="3429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личность</a:t>
            </a:r>
          </a:p>
          <a:p>
            <a:pPr algn="just" eaLnBrk="0" hangingPunct="0">
              <a:defRPr/>
            </a:pPr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</a:p>
          <a:p>
            <a:pPr algn="just" eaLnBrk="0" hangingPunct="0">
              <a:defRPr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Яблочки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</a:p>
          <a:p>
            <a:pPr algn="just" eaLnBrk="0" hangingPunct="0">
              <a:defRPr/>
            </a:pPr>
            <a:r>
              <a:rPr lang="ru-RU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Лейка </a:t>
            </a:r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b="1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14438"/>
            <a:ext cx="35115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56">
            <a:off x="5375275" y="3541713"/>
            <a:ext cx="2151063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6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49224"/>
            <a:ext cx="7408333" cy="54769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Источники:</a:t>
            </a:r>
            <a:br>
              <a:rPr lang="ru-RU" dirty="0"/>
            </a:br>
            <a:r>
              <a:rPr lang="en-US" dirty="0">
                <a:hlinkClick r:id="rId2"/>
              </a:rPr>
              <a:t>https://intolimp.org/publication/formirovaniie-funktsional-noi-ghramotnosti-na-urokakh-litieraturnogho-chtieniia.html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3"/>
              </a:rPr>
              <a:t>https://lektsii.com/2-99604.html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http://cdpo.instrao.ru/PCC/course_seminar/kurs_OEPES/index.php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164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5" y="483327"/>
            <a:ext cx="6648995" cy="498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36803"/>
            <a:ext cx="5040560" cy="47445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проблемно-диалогическая технология освоения новых знаний;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формирования типа правильной читательской деятельности;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основе «учебных ситуаций»;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оценивания учебных достижений учащихся и др.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87" y="332555"/>
            <a:ext cx="7442025" cy="130424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</a:p>
        </p:txBody>
      </p:sp>
      <p:pic>
        <p:nvPicPr>
          <p:cNvPr id="9" name="Graphic 6" descr="Школьный класс">
            <a:extLst>
              <a:ext uri="{FF2B5EF4-FFF2-40B4-BE49-F238E27FC236}">
                <a16:creationId xmlns:a16="http://schemas.microsoft.com/office/drawing/2014/main" xmlns="" id="{CE4FD559-AE43-494D-A845-AB38DDDECD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60" y="2492896"/>
            <a:ext cx="2584285" cy="25842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6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1">
            <a:extLst>
              <a:ext uri="{FF2B5EF4-FFF2-40B4-BE49-F238E27FC236}">
                <a16:creationId xmlns:a16="http://schemas.microsoft.com/office/drawing/2014/main" xmlns="" id="{42476583-CC33-45CE-B51B-215B5673C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41" y="377242"/>
            <a:ext cx="842493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extBox 15">
            <a:extLst>
              <a:ext uri="{FF2B5EF4-FFF2-40B4-BE49-F238E27FC236}">
                <a16:creationId xmlns:a16="http://schemas.microsoft.com/office/drawing/2014/main" xmlns="" id="{27065B60-4DFE-43F4-8305-E0EB1D557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268787"/>
              </p:ext>
            </p:extLst>
          </p:nvPr>
        </p:nvGraphicFramePr>
        <p:xfrm>
          <a:off x="278344" y="1639804"/>
          <a:ext cx="8424936" cy="433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8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480"/>
            <a:ext cx="4388024" cy="59293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форма работы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работы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 деловые игры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деятельность.</a:t>
            </a:r>
          </a:p>
          <a:p>
            <a:pPr>
              <a:lnSpc>
                <a:spcPct val="150000"/>
              </a:lnSpc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754760" cy="4259559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методы, способствующие развитию функциональной грамотности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E8BD2E3-7713-44CB-A6E9-E46452D81C08}"/>
              </a:ext>
            </a:extLst>
          </p:cNvPr>
          <p:cNvCxnSpPr/>
          <p:nvPr/>
        </p:nvCxnSpPr>
        <p:spPr>
          <a:xfrm>
            <a:off x="4355976" y="1916832"/>
            <a:ext cx="0" cy="266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8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15659"/>
              </p:ext>
            </p:extLst>
          </p:nvPr>
        </p:nvGraphicFramePr>
        <p:xfrm>
          <a:off x="971600" y="2708920"/>
          <a:ext cx="7200800" cy="330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13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Интегративные компоненты </a:t>
                      </a: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компоненты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(предметы учебного плана)</a:t>
                      </a:r>
                    </a:p>
                  </a:txBody>
                  <a:tcPr marL="78191" marR="78191" marT="41468" marB="4146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3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грамотность</a:t>
                      </a:r>
                    </a:p>
                  </a:txBody>
                  <a:tcPr marL="78191" marR="78191" marT="41468" marB="4146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3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 грамотность </a:t>
                      </a: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Языковая грамотность</a:t>
                      </a:r>
                    </a:p>
                  </a:txBody>
                  <a:tcPr marL="78191" marR="78191" marT="41468" marB="4146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3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грамотность</a:t>
                      </a: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</a:txBody>
                  <a:tcPr marL="78191" marR="78191" marT="41468" marB="4146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3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грамотность</a:t>
                      </a: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</a:p>
                  </a:txBody>
                  <a:tcPr marL="78191" marR="78191" marT="41468" marB="4146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361" y="620688"/>
            <a:ext cx="8425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9514">
              <a:spcBef>
                <a:spcPct val="0"/>
              </a:spcBef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ИНТЕГРАТИВНЫЕ И ПРЕДМЕТНЫЕ КОМПОНЕНТЫ </a:t>
            </a:r>
          </a:p>
          <a:p>
            <a:pPr algn="ctr" defTabSz="899514">
              <a:spcBef>
                <a:spcPct val="0"/>
              </a:spcBef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5012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2104" y="2420889"/>
            <a:ext cx="5187154" cy="33245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u="sng" dirty="0">
                <a:latin typeface="Times New Roman" panose="02020603050405020304" pitchFamily="18" charset="0"/>
                <a:cs typeface="Times New Roman" pitchFamily="18" charset="0"/>
              </a:rPr>
              <a:t>Базовый навык функциональной грамотности</a:t>
            </a:r>
            <a:endParaRPr lang="ru-RU" sz="28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письменные тексты;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 о них и заниматься чтением для того, чтобы достигать своих целей;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 свои знания и возможности;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социальной жизни.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84582"/>
            <a:ext cx="5551714" cy="1020536"/>
          </a:xfrm>
        </p:spPr>
        <p:txBody>
          <a:bodyPr>
            <a:noAutofit/>
          </a:bodyPr>
          <a:lstStyle/>
          <a:p>
            <a:r>
              <a:rPr lang="ru-RU" sz="3200" b="1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7580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683</TotalTime>
  <Words>1553</Words>
  <Application>Microsoft Office PowerPoint</Application>
  <PresentationFormat>Экран (4:3)</PresentationFormat>
  <Paragraphs>227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Волна</vt:lpstr>
      <vt:lpstr>МБОУ «СОШ №57 с углубленным изучением английского языка г. Владивостока»</vt:lpstr>
      <vt:lpstr>Функциональная грамотность – способность человека вступать в отношения с внешней средой и максимально быстро адаптироваться и функционировать в ней.</vt:lpstr>
      <vt:lpstr>Презентация PowerPoint</vt:lpstr>
      <vt:lpstr>Функциональная грамотность  младшего школьника</vt:lpstr>
      <vt:lpstr>Педагогические технологии</vt:lpstr>
      <vt:lpstr>Сущность функциональной грамотности  младшего школьника</vt:lpstr>
      <vt:lpstr>Формы и методы, способствующие развитию функциональной грамотности</vt:lpstr>
      <vt:lpstr>Презентация PowerPoint</vt:lpstr>
      <vt:lpstr>ЧИТАТЕЛЬСКАЯ ГРАМОТНОСТЬ</vt:lpstr>
      <vt:lpstr>Презентация PowerPoint</vt:lpstr>
      <vt:lpstr>Методы и приемы  для формирования читательской грамотности</vt:lpstr>
      <vt:lpstr>ВОПРОСНИК  Л.Н. Толстой «Лев и собачка»</vt:lpstr>
      <vt:lpstr>1. «Знаю, узнал, хочу узнать» 2. «Мозговой штурм» 3. «Уголки» 4. «Написание творческих работ» 5. «Создание викторины» 6. «Логическая цепочка» 7. «Тонкие и толстые вопросы»</vt:lpstr>
      <vt:lpstr> Примеры ключевых слов  толстых и тонких вопросов</vt:lpstr>
      <vt:lpstr>Презентация PowerPoint</vt:lpstr>
      <vt:lpstr>Прием «Лови ошибку» </vt:lpstr>
      <vt:lpstr>Прием «Проблемная  ситуация»</vt:lpstr>
      <vt:lpstr>Прием «Отсроченная отгадка»  </vt:lpstr>
      <vt:lpstr>Приём « Да - Нет»</vt:lpstr>
      <vt:lpstr>      Приём  «Ложная альтернатива»  </vt:lpstr>
      <vt:lpstr>Прием «Добавь следующее» </vt:lpstr>
      <vt:lpstr>Приём «Рюкзак»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Логические задания на уроках математики </vt:lpstr>
      <vt:lpstr>Заполнить пустые места</vt:lpstr>
      <vt:lpstr>Продолжить числовые ряды</vt:lpstr>
      <vt:lpstr>Различные  формы  работы над задачей</vt:lpstr>
      <vt:lpstr>Презентация PowerPoint</vt:lpstr>
      <vt:lpstr>Презентация PowerPoint</vt:lpstr>
      <vt:lpstr>Презентация PowerPoint</vt:lpstr>
      <vt:lpstr>Презентация PowerPoint</vt:lpstr>
      <vt:lpstr>Естественнонаучная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 формирования и развития функциональной грамотности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Анна</cp:lastModifiedBy>
  <cp:revision>160</cp:revision>
  <cp:lastPrinted>2022-03-19T03:48:06Z</cp:lastPrinted>
  <dcterms:created xsi:type="dcterms:W3CDTF">2014-11-21T11:00:06Z</dcterms:created>
  <dcterms:modified xsi:type="dcterms:W3CDTF">2022-03-20T22:37:34Z</dcterms:modified>
</cp:coreProperties>
</file>