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9" r:id="rId11"/>
    <p:sldId id="300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26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93C15-0D4B-4A1A-8FC9-49611FF73D51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EBA70-F5EF-4CA6-9E14-71C6AF239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FDA48-091F-4373-9AE1-98EE08055799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3E47E-0B98-4E5E-8496-61280A32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7CCB23-D34D-4554-BCD6-C9231348536B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B40694-1FD1-4695-9585-882699528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53BDE2-3552-4B1F-8C5A-F4A1B986C44D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716D7A-B41B-49D5-B849-9D78A3D4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098783-427E-4D07-8143-4B7E1672EEBA}" type="datetimeFigureOut">
              <a:rPr lang="en-US"/>
              <a:pPr>
                <a:defRPr/>
              </a:pPr>
              <a:t>11/16/2022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EFCD3-2645-4B0C-A58E-16F474CE0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A2F29E-716A-46D2-B1DB-9A0B45EF969A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EA35B9-3926-4236-B50C-0448BFC225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rutk\Downloads\&#1092;&#1080;&#1079;&#1084;&#1080;&#1085;&#1091;&#1090;&#1082;&#1072;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94421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Правильное питание- это здоровье, сила, ум.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316416" y="7893494"/>
            <a:ext cx="360040" cy="28803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s://avatars.dzeninfra.ru/get-zen_doc/3514290/pub_608524351ae7ef64be73a776_608526081ae7ef64be79170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838331" cy="387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5e68e2af99ca6c8c0933b870d238f794_l-534108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847088"/>
            <a:ext cx="133672" cy="141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324036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Больному помогает врач, а голодному – калач»</a:t>
            </a:r>
            <a:endParaRPr lang="ru-RU" sz="6000" b="1" dirty="0"/>
          </a:p>
        </p:txBody>
      </p:sp>
      <p:sp>
        <p:nvSpPr>
          <p:cNvPr id="1028" name="AutoShape 4" descr="https://zabavniks.com/wp-content/uploads/foto_kalacha_2_180735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zabavniks.com/wp-content/uploads/foto_kalacha_2_180735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avatars.mds.yandex.net/i?id=cfeaaa47fbd1867e30a3d9bc1dcc2260_l-508697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320480" cy="373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pic.rutubelist.ru/video/5a/41/5a411c0587bcd107138f540e92210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597352" cy="2702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56575" y="165508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«Голодному Федоту </a:t>
            </a:r>
            <a:r>
              <a:rPr lang="ru-RU" sz="6600" b="1" dirty="0" smtClean="0"/>
              <a:t>любые щи в охоту»</a:t>
            </a:r>
            <a:endParaRPr lang="ru-RU" sz="6600" b="1" dirty="0"/>
          </a:p>
        </p:txBody>
      </p:sp>
      <p:pic>
        <p:nvPicPr>
          <p:cNvPr id="62466" name="Picture 2" descr="https://avatars.mds.yandex.net/i?id=fccf4170e709de51f983d1e48344866d_l-528129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5436096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16416" y="6093296"/>
            <a:ext cx="370384" cy="23130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s://avatars.mds.yandex.net/i?id=266fa0b5a384a4fc3f22a3a522bd2903_l-531104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432" y="704088"/>
            <a:ext cx="226368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Лиса мечтает                                                     морковка</a:t>
            </a:r>
          </a:p>
          <a:p>
            <a:r>
              <a:rPr lang="ru-RU" dirty="0" smtClean="0"/>
              <a:t>Медведь лакомиться                                              косточка</a:t>
            </a:r>
          </a:p>
          <a:p>
            <a:r>
              <a:rPr lang="ru-RU" dirty="0" smtClean="0"/>
              <a:t>Заяц обожает                                                          о мышке</a:t>
            </a:r>
          </a:p>
          <a:p>
            <a:r>
              <a:rPr lang="ru-RU" dirty="0" smtClean="0"/>
              <a:t>Собака любит                                                         травой</a:t>
            </a:r>
          </a:p>
          <a:p>
            <a:r>
              <a:rPr lang="ru-RU" dirty="0" smtClean="0"/>
              <a:t>Кошка мечтает                                                       овёс</a:t>
            </a:r>
          </a:p>
          <a:p>
            <a:r>
              <a:rPr lang="ru-RU" dirty="0" smtClean="0"/>
              <a:t>Лягушка ловит                                                       сыр</a:t>
            </a:r>
          </a:p>
          <a:p>
            <a:r>
              <a:rPr lang="ru-RU" dirty="0" smtClean="0"/>
              <a:t>Мышка любит                                                        медом</a:t>
            </a:r>
          </a:p>
          <a:p>
            <a:r>
              <a:rPr lang="ru-RU" dirty="0" smtClean="0"/>
              <a:t>Белка грызет                                                          комара</a:t>
            </a:r>
          </a:p>
          <a:p>
            <a:r>
              <a:rPr lang="ru-RU" dirty="0" smtClean="0"/>
              <a:t>Лошадь жует                                                         капустой</a:t>
            </a:r>
          </a:p>
          <a:p>
            <a:r>
              <a:rPr lang="ru-RU" dirty="0" smtClean="0"/>
              <a:t>Корова жует                                                          орехи</a:t>
            </a:r>
          </a:p>
          <a:p>
            <a:r>
              <a:rPr lang="ru-RU" dirty="0" smtClean="0"/>
              <a:t>Коза хрустит                                                         о зайце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843808" y="908720"/>
            <a:ext cx="4104456" cy="432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7904" y="1412776"/>
            <a:ext cx="331236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99792" y="980728"/>
            <a:ext cx="38884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43808" y="1412776"/>
            <a:ext cx="42484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87824" y="1844824"/>
            <a:ext cx="39604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43808" y="3140968"/>
            <a:ext cx="41044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71800" y="3140968"/>
            <a:ext cx="42484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99792" y="4077072"/>
            <a:ext cx="41764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27784" y="2780928"/>
            <a:ext cx="43924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555776" y="2276872"/>
            <a:ext cx="446449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627784" y="4509120"/>
            <a:ext cx="42484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s://s.alicdn.com/@sc04/kf/Hb65893a6b1a84f9dae52c00a7a8d2bd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181155" cy="2232248"/>
          </a:xfrm>
          <a:prstGeom prst="rect">
            <a:avLst/>
          </a:prstGeom>
          <a:noFill/>
        </p:spPr>
      </p:pic>
      <p:pic>
        <p:nvPicPr>
          <p:cNvPr id="24584" name="Picture 8" descr="https://avatars.mds.yandex.net/i?id=91957ba24b33a6451da09954167f1b4366bf750f-566102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4312"/>
            <a:ext cx="4355976" cy="1763688"/>
          </a:xfrm>
          <a:prstGeom prst="rect">
            <a:avLst/>
          </a:prstGeom>
          <a:noFill/>
        </p:spPr>
      </p:pic>
      <p:pic>
        <p:nvPicPr>
          <p:cNvPr id="24582" name="Picture 6" descr="https://avatars.mds.yandex.net/i?id=76218dbdc00ba36f2e559efdd6a8f6c57a6c0e67-401142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4572000" cy="3048001"/>
          </a:xfrm>
          <a:prstGeom prst="rect">
            <a:avLst/>
          </a:prstGeom>
          <a:noFill/>
        </p:spPr>
      </p:pic>
      <p:pic>
        <p:nvPicPr>
          <p:cNvPr id="24578" name="Picture 2" descr="https://i.pinimg.com/originals/36/d2/4e/36d24e3dafd97b0b438bac055ed0b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3419872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0" y="1412776"/>
            <a:ext cx="18052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6" descr="0_506f9_c8eac429_XXXL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0"/>
            <a:ext cx="3240360" cy="3571056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i?id=37c18dc0f659d19d099da73cbb93be5c_l-5351557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988840"/>
            <a:ext cx="4416318" cy="2592288"/>
          </a:xfrm>
          <a:prstGeom prst="rect">
            <a:avLst/>
          </a:prstGeom>
          <a:noFill/>
        </p:spPr>
      </p:pic>
      <p:pic>
        <p:nvPicPr>
          <p:cNvPr id="5" name="Picture 39" descr="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40968"/>
            <a:ext cx="295232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1801368"/>
            <a:ext cx="1336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Орехи богаты целым комплексом витаминов. Они содержат много белков, углеводов, жиров. Употребление орехов в пищу очень полезно. Они улучшают работу сердца, головного мозга, снимает утомляемость и многое другое.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s.alicdn.com/@sc04/kf/Hb65893a6b1a84f9dae52c00a7a8d2bd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56384" cy="1772816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i?id=00b096c1a4c78103852c84bcb1dd0ac5_l-493788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384376" cy="1988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ут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18448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86800" y="6278880"/>
            <a:ext cx="457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Полезные                                      Кока-кола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Молоко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торт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масло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хлеб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чипсы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суп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майонез</a:t>
            </a:r>
          </a:p>
          <a:p>
            <a:r>
              <a:rPr lang="ru-RU" sz="2800" dirty="0" smtClean="0"/>
              <a:t>Вредные                                        чай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шоколад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сало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карамель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овощи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мясо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1801368"/>
            <a:ext cx="616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6858000"/>
          </a:xfrm>
        </p:spPr>
        <p:txBody>
          <a:bodyPr/>
          <a:lstStyle/>
          <a:p>
            <a:r>
              <a:rPr lang="ru-RU" dirty="0" smtClean="0"/>
              <a:t>Полезные                                      Кока-кола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Молоко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торт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масло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хлеб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чипсы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суп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майонез</a:t>
            </a:r>
          </a:p>
          <a:p>
            <a:r>
              <a:rPr lang="ru-RU" dirty="0" smtClean="0"/>
              <a:t>Вредные                                        чай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шоколад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сало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карамель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овощи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мясо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332656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35B9-3926-4236-B50C-0448BFC225B9}" type="slidenum">
              <a:rPr lang="ru-RU" smtClean="0"/>
              <a:pPr/>
              <a:t>18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67744" y="260648"/>
            <a:ext cx="302433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95736" y="332656"/>
            <a:ext cx="309634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835696" y="404664"/>
            <a:ext cx="3528392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619672" y="404664"/>
            <a:ext cx="3744416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187624" y="476672"/>
            <a:ext cx="4032448" cy="44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9592" y="404664"/>
            <a:ext cx="4320480" cy="5544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15616" y="404664"/>
            <a:ext cx="4176464" cy="6048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doribax.ru/wp-content/uploads/2016/07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756576" y="1484785"/>
            <a:ext cx="504056" cy="3165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0" y="0"/>
            <a:ext cx="2771800" cy="1124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Узнай крупы.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324600"/>
            <a:ext cx="45719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http://shs_utan.cher.zabedu.ru/wp-content/uploads/2021/03/kisspng-school-meal-shokuiku-element-boy-girl-5b16390b1cbfc9.6275706915281830511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67542" y="836712"/>
            <a:ext cx="8208914" cy="57606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Огурцы, свекла, печенье, помидор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Капуста, лук, морковь, яблоко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Рассольник, щи, котлета, борщ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Сметана, сыр, творог, колбаса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Торт, булочка, кефир, пирожное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Найди лишнее слово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Огурцы, свекла,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печенье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помидор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Капуста, лук, морковь,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Рассольник, щи,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котлета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борщ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Сметана, сыр, творог,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колбаса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Торт, булочка, 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кефир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пирожное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0" y="134076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324600"/>
            <a:ext cx="45719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5842" name="Picture 2" descr="https://avatars.mds.yandex.net/i?id=9978ee814782bc0a4771c0b25a0b2296-553061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45770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704088"/>
            <a:ext cx="15436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s://avatars.mds.yandex.net/i?id=f04c10c45ddcf01fda63690119f7562c064697b1-708338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943350" cy="3048001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978ee814782bc0a4771c0b25a0b2296-553061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4577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704088"/>
            <a:ext cx="15436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s://avatars.mds.yandex.net/i?id=f04c10c45ddcf01fda63690119f7562c064697b1-708338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943350" cy="3048001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978ee814782bc0a4771c0b25a0b2296-553061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457700" cy="3048001"/>
          </a:xfrm>
          <a:prstGeom prst="rect">
            <a:avLst/>
          </a:prstGeom>
          <a:noFill/>
        </p:spPr>
      </p:pic>
      <p:pic>
        <p:nvPicPr>
          <p:cNvPr id="38914" name="Picture 2" descr="https://avatars.mds.yandex.net/i?id=e5a9f3412c83e2dc4f07229884e8523e61b2aa40-477819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0386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704088"/>
            <a:ext cx="15436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s://avatars.mds.yandex.net/i?id=f04c10c45ddcf01fda63690119f7562c064697b1-708338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943350" cy="3048001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978ee814782bc0a4771c0b25a0b2296-553061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457700" cy="3048001"/>
          </a:xfrm>
          <a:prstGeom prst="rect">
            <a:avLst/>
          </a:prstGeom>
          <a:noFill/>
        </p:spPr>
      </p:pic>
      <p:pic>
        <p:nvPicPr>
          <p:cNvPr id="38914" name="Picture 2" descr="https://avatars.mds.yandex.net/i?id=e5a9f3412c83e2dc4f07229884e8523e61b2aa40-477819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059832" cy="3048001"/>
          </a:xfrm>
          <a:prstGeom prst="rect">
            <a:avLst/>
          </a:prstGeom>
          <a:noFill/>
        </p:spPr>
      </p:pic>
      <p:pic>
        <p:nvPicPr>
          <p:cNvPr id="40962" name="Picture 2" descr="https://avatars.mds.yandex.net/i?id=d1d85fd856d243625d4c212611d244ac-236847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068960"/>
            <a:ext cx="329651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704088"/>
            <a:ext cx="15436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https://avatars.mds.yandex.net/i?id=f04c10c45ddcf01fda63690119f7562c064697b1-708338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3"/>
            <a:ext cx="3079254" cy="2304256"/>
          </a:xfrm>
          <a:prstGeom prst="rect">
            <a:avLst/>
          </a:prstGeom>
          <a:noFill/>
        </p:spPr>
      </p:pic>
      <p:pic>
        <p:nvPicPr>
          <p:cNvPr id="5" name="Picture 2" descr="https://avatars.mds.yandex.net/i?id=9978ee814782bc0a4771c0b25a0b2296-553061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5"/>
            <a:ext cx="3672408" cy="2232248"/>
          </a:xfrm>
          <a:prstGeom prst="rect">
            <a:avLst/>
          </a:prstGeom>
          <a:noFill/>
        </p:spPr>
      </p:pic>
      <p:pic>
        <p:nvPicPr>
          <p:cNvPr id="38914" name="Picture 2" descr="https://avatars.mds.yandex.net/i?id=e5a9f3412c83e2dc4f07229884e8523e61b2aa40-477819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059832" cy="3048001"/>
          </a:xfrm>
          <a:prstGeom prst="rect">
            <a:avLst/>
          </a:prstGeom>
          <a:noFill/>
        </p:spPr>
      </p:pic>
      <p:pic>
        <p:nvPicPr>
          <p:cNvPr id="40962" name="Picture 2" descr="https://avatars.mds.yandex.net/i?id=d1d85fd856d243625d4c212611d244ac-236847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0848"/>
            <a:ext cx="3296514" cy="2880320"/>
          </a:xfrm>
          <a:prstGeom prst="rect">
            <a:avLst/>
          </a:prstGeom>
          <a:noFill/>
        </p:spPr>
      </p:pic>
      <p:pic>
        <p:nvPicPr>
          <p:cNvPr id="41986" name="Picture 2" descr="https://avatars.mds.yandex.net/i?id=ed91d0db82d58f8496f1d59e3a957ed44d967a2d-5232476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809999"/>
            <a:ext cx="3347864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3010" name="Picture 2" descr="https://avatars.mds.yandex.net/i?id=cbab438a485b33724f1d6e11634d20c45419c6b0-708994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3010" name="Picture 2" descr="https://avatars.mds.yandex.net/i?id=cbab438a485b33724f1d6e11634d20c45419c6b0-708994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2448272"/>
          </a:xfrm>
          <a:prstGeom prst="rect">
            <a:avLst/>
          </a:prstGeom>
          <a:noFill/>
        </p:spPr>
      </p:pic>
      <p:pic>
        <p:nvPicPr>
          <p:cNvPr id="44034" name="Picture 2" descr="https://avatars.mds.yandex.net/i?id=fd2257d6bd2a140e129dd8d1641d703afb6abf24-56687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7"/>
            <a:ext cx="411480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3010" name="Picture 2" descr="https://avatars.mds.yandex.net/i?id=cbab438a485b33724f1d6e11634d20c45419c6b0-708994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2448272"/>
          </a:xfrm>
          <a:prstGeom prst="rect">
            <a:avLst/>
          </a:prstGeom>
          <a:noFill/>
        </p:spPr>
      </p:pic>
      <p:pic>
        <p:nvPicPr>
          <p:cNvPr id="44034" name="Picture 2" descr="https://avatars.mds.yandex.net/i?id=fd2257d6bd2a140e129dd8d1641d703afb6abf24-56687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7"/>
            <a:ext cx="4114800" cy="2376264"/>
          </a:xfrm>
          <a:prstGeom prst="rect">
            <a:avLst/>
          </a:prstGeom>
          <a:noFill/>
        </p:spPr>
      </p:pic>
      <p:pic>
        <p:nvPicPr>
          <p:cNvPr id="45058" name="Picture 2" descr="https://avatars.mds.yandex.net/i?id=8abad3def3c6c00985f8383b41f4d7c3-538113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005064"/>
            <a:ext cx="338437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chemeClr val="tx1"/>
                </a:solidFill>
              </a:rPr>
              <a:t>Питание человека.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04448" y="6324600"/>
            <a:ext cx="82352" cy="1287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https://traveltimes.ru/wp-content/uploads/2022/06/vazhn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3010" name="Picture 2" descr="https://avatars.mds.yandex.net/i?id=cbab438a485b33724f1d6e11634d20c45419c6b0-708994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2448272"/>
          </a:xfrm>
          <a:prstGeom prst="rect">
            <a:avLst/>
          </a:prstGeom>
          <a:noFill/>
        </p:spPr>
      </p:pic>
      <p:pic>
        <p:nvPicPr>
          <p:cNvPr id="44034" name="Picture 2" descr="https://avatars.mds.yandex.net/i?id=fd2257d6bd2a140e129dd8d1641d703afb6abf24-56687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7"/>
            <a:ext cx="4114800" cy="2376264"/>
          </a:xfrm>
          <a:prstGeom prst="rect">
            <a:avLst/>
          </a:prstGeom>
          <a:noFill/>
        </p:spPr>
      </p:pic>
      <p:pic>
        <p:nvPicPr>
          <p:cNvPr id="45058" name="Picture 2" descr="https://avatars.mds.yandex.net/i?id=8abad3def3c6c00985f8383b41f4d7c3-538113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4005064"/>
            <a:ext cx="3384376" cy="2664296"/>
          </a:xfrm>
          <a:prstGeom prst="rect">
            <a:avLst/>
          </a:prstGeom>
          <a:noFill/>
        </p:spPr>
      </p:pic>
      <p:pic>
        <p:nvPicPr>
          <p:cNvPr id="46082" name="Picture 2" descr="https://avatars.mds.yandex.net/i?id=2fab0194ffed056e4168ff4d8c5449f288aaaec6-7055008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45720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09" name="Group 1141"/>
          <p:cNvGraphicFramePr>
            <a:graphicFrameLocks noGrp="1"/>
          </p:cNvGraphicFramePr>
          <p:nvPr/>
        </p:nvGraphicFramePr>
        <p:xfrm>
          <a:off x="2555875" y="0"/>
          <a:ext cx="6183313" cy="6736080"/>
        </p:xfrm>
        <a:graphic>
          <a:graphicData uri="http://schemas.openxmlformats.org/drawingml/2006/table">
            <a:tbl>
              <a:tblPr/>
              <a:tblGrid>
                <a:gridCol w="474663"/>
                <a:gridCol w="474662"/>
                <a:gridCol w="474663"/>
                <a:gridCol w="474662"/>
                <a:gridCol w="474663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3910" name="Rectangle 1142"/>
          <p:cNvSpPr>
            <a:spLocks noGrp="1"/>
          </p:cNvSpPr>
          <p:nvPr>
            <p:ph type="title"/>
          </p:nvPr>
        </p:nvSpPr>
        <p:spPr>
          <a:xfrm>
            <a:off x="5867400" y="1052513"/>
            <a:ext cx="3097213" cy="5048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smtClean="0">
                <a:latin typeface="Arial" charset="0"/>
              </a:rPr>
              <a:t>Б а н  а н ы</a:t>
            </a:r>
          </a:p>
        </p:txBody>
      </p:sp>
      <p:sp>
        <p:nvSpPr>
          <p:cNvPr id="33911" name="Rectangle 1143"/>
          <p:cNvSpPr>
            <a:spLocks noGrp="1"/>
          </p:cNvSpPr>
          <p:nvPr>
            <p:ph type="body" sz="half" idx="1"/>
          </p:nvPr>
        </p:nvSpPr>
        <p:spPr>
          <a:xfrm>
            <a:off x="457200" y="549275"/>
            <a:ext cx="1954213" cy="5576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/>
              <a:t>По горизонтали:</a:t>
            </a:r>
          </a:p>
          <a:p>
            <a:pPr marL="0" indent="0">
              <a:buFont typeface="Arial" charset="0"/>
              <a:buNone/>
            </a:pPr>
            <a:r>
              <a:rPr lang="ru-RU" sz="2800" smtClean="0"/>
              <a:t>1. </a:t>
            </a:r>
            <a:r>
              <a:rPr lang="ru-RU" sz="1800" smtClean="0"/>
              <a:t>Огурцы они как будто, Только связками растут,</a:t>
            </a:r>
          </a:p>
          <a:p>
            <a:pPr marL="0" indent="0">
              <a:buFont typeface="Arial" charset="0"/>
              <a:buNone/>
            </a:pPr>
            <a:r>
              <a:rPr lang="ru-RU" sz="1800" smtClean="0"/>
              <a:t>И на завтрак эти фрукты  Обезьянам подают.</a:t>
            </a:r>
            <a:endParaRPr lang="ru-RU" sz="2800" b="1" smtClean="0"/>
          </a:p>
        </p:txBody>
      </p:sp>
      <p:sp>
        <p:nvSpPr>
          <p:cNvPr id="33912" name="Rectangle 1144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9" name="Rectangle 1145"/>
          <p:cNvSpPr>
            <a:spLocks noGrp="1"/>
          </p:cNvSpPr>
          <p:nvPr>
            <p:ph type="title"/>
          </p:nvPr>
        </p:nvSpPr>
        <p:spPr>
          <a:xfrm>
            <a:off x="4427538" y="2060575"/>
            <a:ext cx="2881312" cy="5048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smtClean="0">
                <a:latin typeface="Arial" charset="0"/>
              </a:rPr>
              <a:t>Ч е с  н о к</a:t>
            </a:r>
          </a:p>
        </p:txBody>
      </p:sp>
      <p:sp>
        <p:nvSpPr>
          <p:cNvPr id="38010" name="Rectangle 114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530475" cy="2908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2. Чем-то он на лук похож,   И для каждого пригож,</a:t>
            </a:r>
            <a:br>
              <a:rPr lang="ru-RU" sz="1800" smtClean="0"/>
            </a:br>
            <a:r>
              <a:rPr lang="ru-RU" sz="1800" smtClean="0"/>
              <a:t>Запасу его я впрок   Столь полезный нам…</a:t>
            </a:r>
            <a:endParaRPr lang="ru-RU" sz="2800" smtClean="0"/>
          </a:p>
        </p:txBody>
      </p:sp>
      <p:graphicFrame>
        <p:nvGraphicFramePr>
          <p:cNvPr id="38050" name="Group 1186"/>
          <p:cNvGraphicFramePr>
            <a:graphicFrameLocks noGrp="1"/>
          </p:cNvGraphicFramePr>
          <p:nvPr>
            <p:ph sz="quarter" idx="2"/>
          </p:nvPr>
        </p:nvGraphicFramePr>
        <p:xfrm>
          <a:off x="3059113" y="0"/>
          <a:ext cx="6084887" cy="6736080"/>
        </p:xfrm>
        <a:graphic>
          <a:graphicData uri="http://schemas.openxmlformats.org/drawingml/2006/table">
            <a:tbl>
              <a:tblPr/>
              <a:tblGrid>
                <a:gridCol w="466725"/>
                <a:gridCol w="468312"/>
                <a:gridCol w="466725"/>
                <a:gridCol w="466725"/>
                <a:gridCol w="466725"/>
                <a:gridCol w="455613"/>
                <a:gridCol w="481012"/>
                <a:gridCol w="468313"/>
                <a:gridCol w="469900"/>
                <a:gridCol w="468312"/>
                <a:gridCol w="468313"/>
                <a:gridCol w="469900"/>
                <a:gridCol w="468312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38048" name="Rectangle 118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8" name="Rectangle 202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213" cy="4162425"/>
          </a:xfrm>
        </p:spPr>
        <p:txBody>
          <a:bodyPr/>
          <a:lstStyle/>
          <a:p>
            <a:r>
              <a:rPr lang="ru-RU" sz="1800" smtClean="0"/>
              <a:t>3. Девица – красавица   Всем нам очень нравится.</a:t>
            </a:r>
            <a:br>
              <a:rPr lang="ru-RU" sz="1800" smtClean="0"/>
            </a:br>
            <a:r>
              <a:rPr lang="ru-RU" sz="1800" smtClean="0"/>
              <a:t>Про</a:t>
            </a:r>
            <a:r>
              <a:rPr lang="ru-RU" sz="4000" smtClean="0"/>
              <a:t> </a:t>
            </a:r>
            <a:r>
              <a:rPr lang="ru-RU" sz="1800" smtClean="0"/>
              <a:t>неё мне скажет сын:   "Обожаю каротин!"</a:t>
            </a:r>
            <a:endParaRPr lang="ru-RU" sz="4000" smtClean="0"/>
          </a:p>
        </p:txBody>
      </p:sp>
      <p:sp>
        <p:nvSpPr>
          <p:cNvPr id="40144" name="Rectangle 208"/>
          <p:cNvSpPr>
            <a:spLocks noGrp="1"/>
          </p:cNvSpPr>
          <p:nvPr>
            <p:ph type="body" sz="half" idx="1"/>
          </p:nvPr>
        </p:nvSpPr>
        <p:spPr>
          <a:xfrm>
            <a:off x="4067175" y="3195638"/>
            <a:ext cx="3457575" cy="593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М О   Р  К    О  В   Ь</a:t>
            </a:r>
          </a:p>
        </p:txBody>
      </p:sp>
      <p:sp>
        <p:nvSpPr>
          <p:cNvPr id="40145" name="Rectangle 20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0143" name="Group 207"/>
          <p:cNvGraphicFramePr>
            <a:graphicFrameLocks noGrp="1"/>
          </p:cNvGraphicFramePr>
          <p:nvPr>
            <p:ph idx="4294967295"/>
          </p:nvPr>
        </p:nvGraphicFramePr>
        <p:xfrm>
          <a:off x="2519363" y="130175"/>
          <a:ext cx="6624637" cy="673608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9587"/>
                <a:gridCol w="508000"/>
                <a:gridCol w="508000"/>
                <a:gridCol w="509588"/>
                <a:gridCol w="512762"/>
                <a:gridCol w="508000"/>
                <a:gridCol w="511175"/>
                <a:gridCol w="457200"/>
                <a:gridCol w="563563"/>
                <a:gridCol w="509587"/>
                <a:gridCol w="5111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99" name="Group 215"/>
          <p:cNvGraphicFramePr>
            <a:graphicFrameLocks noGrp="1"/>
          </p:cNvGraphicFramePr>
          <p:nvPr>
            <p:ph type="title"/>
          </p:nvPr>
        </p:nvGraphicFramePr>
        <p:xfrm>
          <a:off x="2555875" y="0"/>
          <a:ext cx="6588125" cy="6800853"/>
        </p:xfrm>
        <a:graphic>
          <a:graphicData uri="http://schemas.openxmlformats.org/drawingml/2006/table">
            <a:tbl>
              <a:tblPr/>
              <a:tblGrid>
                <a:gridCol w="504825"/>
                <a:gridCol w="506413"/>
                <a:gridCol w="506412"/>
                <a:gridCol w="504825"/>
                <a:gridCol w="504825"/>
                <a:gridCol w="508000"/>
                <a:gridCol w="508000"/>
                <a:gridCol w="506413"/>
                <a:gridCol w="508000"/>
                <a:gridCol w="508000"/>
                <a:gridCol w="506412"/>
                <a:gridCol w="509588"/>
                <a:gridCol w="506412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692150"/>
            <a:ext cx="2087563" cy="5289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4. Золотистый и полезный,   Витаминный, хотя резкий,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Горький вкус имеет он,   Когда чистишь – слезы льешь. </a:t>
            </a:r>
          </a:p>
        </p:txBody>
      </p:sp>
      <p:sp>
        <p:nvSpPr>
          <p:cNvPr id="42198" name="Rectangle 214"/>
          <p:cNvSpPr>
            <a:spLocks noGrp="1"/>
          </p:cNvSpPr>
          <p:nvPr>
            <p:ph sz="half" idx="2"/>
          </p:nvPr>
        </p:nvSpPr>
        <p:spPr>
          <a:xfrm>
            <a:off x="3059113" y="5229225"/>
            <a:ext cx="1655762" cy="5048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Л  У   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38" name="Group 206"/>
          <p:cNvGraphicFramePr>
            <a:graphicFrameLocks noGrp="1"/>
          </p:cNvGraphicFramePr>
          <p:nvPr>
            <p:ph type="title"/>
          </p:nvPr>
        </p:nvGraphicFramePr>
        <p:xfrm>
          <a:off x="3059113" y="130175"/>
          <a:ext cx="5905500" cy="6736080"/>
        </p:xfrm>
        <a:graphic>
          <a:graphicData uri="http://schemas.openxmlformats.org/drawingml/2006/table">
            <a:tbl>
              <a:tblPr/>
              <a:tblGrid>
                <a:gridCol w="452437"/>
                <a:gridCol w="454025"/>
                <a:gridCol w="454025"/>
                <a:gridCol w="452438"/>
                <a:gridCol w="452437"/>
                <a:gridCol w="455613"/>
                <a:gridCol w="455612"/>
                <a:gridCol w="454025"/>
                <a:gridCol w="454025"/>
                <a:gridCol w="455613"/>
                <a:gridCol w="455612"/>
                <a:gridCol w="455613"/>
                <a:gridCol w="4540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4235" name="Rectangle 203"/>
          <p:cNvSpPr>
            <a:spLocks noGrp="1"/>
          </p:cNvSpPr>
          <p:nvPr>
            <p:ph sz="half" idx="1"/>
          </p:nvPr>
        </p:nvSpPr>
        <p:spPr>
          <a:xfrm>
            <a:off x="4427538" y="5949950"/>
            <a:ext cx="1873250" cy="431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О  Р   Е   Х</a:t>
            </a:r>
          </a:p>
        </p:txBody>
      </p:sp>
      <p:sp>
        <p:nvSpPr>
          <p:cNvPr id="44034" name="Rectangle 2"/>
          <p:cNvSpPr>
            <a:spLocks noGrp="1"/>
          </p:cNvSpPr>
          <p:nvPr>
            <p:ph type="body" sz="half" idx="2"/>
          </p:nvPr>
        </p:nvSpPr>
        <p:spPr>
          <a:xfrm>
            <a:off x="395288" y="549275"/>
            <a:ext cx="2447925" cy="40322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5. Круглый, зрелый, загорелый,   Попадался на зубок,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Расколоться всё не мог,    А попал под молоток,</a:t>
            </a:r>
            <a:br>
              <a:rPr lang="ru-RU" sz="2400" smtClean="0"/>
            </a:br>
            <a:r>
              <a:rPr lang="ru-RU" sz="2400" smtClean="0"/>
              <a:t>Хрустнул раз - и треснул бок.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61" name="Group 205"/>
          <p:cNvGraphicFramePr>
            <a:graphicFrameLocks noGrp="1"/>
          </p:cNvGraphicFramePr>
          <p:nvPr>
            <p:ph type="title"/>
          </p:nvPr>
        </p:nvGraphicFramePr>
        <p:xfrm>
          <a:off x="2771775" y="0"/>
          <a:ext cx="6372225" cy="6736080"/>
        </p:xfrm>
        <a:graphic>
          <a:graphicData uri="http://schemas.openxmlformats.org/drawingml/2006/table">
            <a:tbl>
              <a:tblPr/>
              <a:tblGrid>
                <a:gridCol w="487363"/>
                <a:gridCol w="490537"/>
                <a:gridCol w="488950"/>
                <a:gridCol w="488950"/>
                <a:gridCol w="488950"/>
                <a:gridCol w="490538"/>
                <a:gridCol w="492125"/>
                <a:gridCol w="490537"/>
                <a:gridCol w="490538"/>
                <a:gridCol w="492125"/>
                <a:gridCol w="488950"/>
                <a:gridCol w="492125"/>
                <a:gridCol w="49053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5058" name="Rectangle 2"/>
          <p:cNvSpPr>
            <a:spLocks noGrp="1"/>
          </p:cNvSpPr>
          <p:nvPr>
            <p:ph type="body" sz="half" idx="1"/>
          </p:nvPr>
        </p:nvSpPr>
        <p:spPr>
          <a:xfrm>
            <a:off x="457200" y="549275"/>
            <a:ext cx="2243138" cy="439261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smtClean="0"/>
              <a:t>По вертикали:</a:t>
            </a:r>
          </a:p>
          <a:p>
            <a:pPr>
              <a:buFont typeface="Arial" charset="0"/>
              <a:buNone/>
            </a:pPr>
            <a:r>
              <a:rPr lang="ru-RU" sz="2400" smtClean="0"/>
              <a:t>6. Я румяную матрешку         От подруг не оторву,</a:t>
            </a:r>
          </a:p>
          <a:p>
            <a:pPr>
              <a:buFont typeface="Arial" charset="0"/>
              <a:buNone/>
            </a:pPr>
            <a:r>
              <a:rPr lang="ru-RU" sz="2400" smtClean="0"/>
              <a:t>Подожду, когда Матрешка    Упадет сама в траву.  </a:t>
            </a:r>
            <a:endParaRPr lang="ru-RU" sz="2400" b="1" smtClean="0"/>
          </a:p>
        </p:txBody>
      </p:sp>
      <p:sp>
        <p:nvSpPr>
          <p:cNvPr id="45257" name="Rectangle 201"/>
          <p:cNvSpPr>
            <a:spLocks noGrp="1"/>
          </p:cNvSpPr>
          <p:nvPr>
            <p:ph sz="half" idx="2"/>
          </p:nvPr>
        </p:nvSpPr>
        <p:spPr>
          <a:xfrm>
            <a:off x="6227763" y="549275"/>
            <a:ext cx="431800" cy="309562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Я</a:t>
            </a:r>
          </a:p>
          <a:p>
            <a:pPr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Л</a:t>
            </a:r>
          </a:p>
          <a:p>
            <a:pPr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К</a:t>
            </a:r>
          </a:p>
          <a:p>
            <a:pPr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3" name="Group 203"/>
          <p:cNvGraphicFramePr>
            <a:graphicFrameLocks noGrp="1"/>
          </p:cNvGraphicFramePr>
          <p:nvPr>
            <p:ph type="title"/>
          </p:nvPr>
        </p:nvGraphicFramePr>
        <p:xfrm>
          <a:off x="3059113" y="0"/>
          <a:ext cx="6084887" cy="6736080"/>
        </p:xfrm>
        <a:graphic>
          <a:graphicData uri="http://schemas.openxmlformats.org/drawingml/2006/table">
            <a:tbl>
              <a:tblPr/>
              <a:tblGrid>
                <a:gridCol w="466725"/>
                <a:gridCol w="468312"/>
                <a:gridCol w="466725"/>
                <a:gridCol w="465138"/>
                <a:gridCol w="468312"/>
                <a:gridCol w="468313"/>
                <a:gridCol w="468312"/>
                <a:gridCol w="468313"/>
                <a:gridCol w="468312"/>
                <a:gridCol w="469900"/>
                <a:gridCol w="468313"/>
                <a:gridCol w="469900"/>
                <a:gridCol w="46831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6082" name="Rectangle 2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2530475" cy="45354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7. Зелёный, чёрный и в пакетах,   Есть развесной, а есть в брикетах.</a:t>
            </a:r>
            <a:br>
              <a:rPr lang="ru-RU" sz="2000" smtClean="0"/>
            </a:br>
            <a:r>
              <a:rPr lang="ru-RU" sz="2000" smtClean="0"/>
              <a:t>Давай, дружище, выручай:      "Что утром пьёшь с лимоном"? … .</a:t>
            </a:r>
            <a:endParaRPr lang="ru-RU" sz="2000" b="1" smtClean="0"/>
          </a:p>
        </p:txBody>
      </p:sp>
      <p:sp>
        <p:nvSpPr>
          <p:cNvPr id="46281" name="Rectangle 201"/>
          <p:cNvSpPr>
            <a:spLocks noGrp="1"/>
          </p:cNvSpPr>
          <p:nvPr>
            <p:ph sz="half" idx="2"/>
          </p:nvPr>
        </p:nvSpPr>
        <p:spPr>
          <a:xfrm>
            <a:off x="7667625" y="476250"/>
            <a:ext cx="582613" cy="1657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Ч</a:t>
            </a:r>
          </a:p>
          <a:p>
            <a:pPr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07" name="Group 203"/>
          <p:cNvGraphicFramePr>
            <a:graphicFrameLocks noGrp="1"/>
          </p:cNvGraphicFramePr>
          <p:nvPr>
            <p:ph type="title"/>
          </p:nvPr>
        </p:nvGraphicFramePr>
        <p:xfrm>
          <a:off x="2786063" y="0"/>
          <a:ext cx="6357937" cy="6736080"/>
        </p:xfrm>
        <a:graphic>
          <a:graphicData uri="http://schemas.openxmlformats.org/drawingml/2006/table">
            <a:tbl>
              <a:tblPr/>
              <a:tblGrid>
                <a:gridCol w="487362"/>
                <a:gridCol w="488950"/>
                <a:gridCol w="487363"/>
                <a:gridCol w="487362"/>
                <a:gridCol w="488950"/>
                <a:gridCol w="488950"/>
                <a:gridCol w="490538"/>
                <a:gridCol w="488950"/>
                <a:gridCol w="488950"/>
                <a:gridCol w="490537"/>
                <a:gridCol w="490538"/>
                <a:gridCol w="490537"/>
                <a:gridCol w="48895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7106" name="Rectangle 2"/>
          <p:cNvSpPr>
            <a:spLocks noGrp="1"/>
          </p:cNvSpPr>
          <p:nvPr>
            <p:ph type="body" sz="half" idx="1"/>
          </p:nvPr>
        </p:nvSpPr>
        <p:spPr>
          <a:xfrm>
            <a:off x="457200" y="549275"/>
            <a:ext cx="2170113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8. В воде она живет.    Нет клюва, а клюет. </a:t>
            </a:r>
          </a:p>
        </p:txBody>
      </p:sp>
      <p:sp>
        <p:nvSpPr>
          <p:cNvPr id="47305" name="Rectangle 201"/>
          <p:cNvSpPr>
            <a:spLocks noGrp="1"/>
          </p:cNvSpPr>
          <p:nvPr>
            <p:ph sz="half" idx="2"/>
          </p:nvPr>
        </p:nvSpPr>
        <p:spPr>
          <a:xfrm>
            <a:off x="8604250" y="549275"/>
            <a:ext cx="539750" cy="2087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Р</a:t>
            </a:r>
          </a:p>
          <a:p>
            <a:pPr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Б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33" name="Group 205"/>
          <p:cNvGraphicFramePr>
            <a:graphicFrameLocks noGrp="1"/>
          </p:cNvGraphicFramePr>
          <p:nvPr>
            <p:ph type="title"/>
          </p:nvPr>
        </p:nvGraphicFramePr>
        <p:xfrm>
          <a:off x="2843213" y="0"/>
          <a:ext cx="6300787" cy="6736080"/>
        </p:xfrm>
        <a:graphic>
          <a:graphicData uri="http://schemas.openxmlformats.org/drawingml/2006/table">
            <a:tbl>
              <a:tblPr/>
              <a:tblGrid>
                <a:gridCol w="482600"/>
                <a:gridCol w="484187"/>
                <a:gridCol w="484188"/>
                <a:gridCol w="482600"/>
                <a:gridCol w="484187"/>
                <a:gridCol w="484188"/>
                <a:gridCol w="487362"/>
                <a:gridCol w="484188"/>
                <a:gridCol w="485775"/>
                <a:gridCol w="485775"/>
                <a:gridCol w="484187"/>
                <a:gridCol w="487363"/>
                <a:gridCol w="484187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8130" name="Rectangle 2"/>
          <p:cNvSpPr>
            <a:spLocks noGrp="1"/>
          </p:cNvSpPr>
          <p:nvPr>
            <p:ph type="body" sz="half" idx="1"/>
          </p:nvPr>
        </p:nvSpPr>
        <p:spPr>
          <a:xfrm>
            <a:off x="250825" y="549275"/>
            <a:ext cx="2449513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9. От него — здоровье, сила    И румянец щёк всегда.</a:t>
            </a:r>
            <a:br>
              <a:rPr lang="ru-RU" sz="2800" smtClean="0"/>
            </a:br>
            <a:r>
              <a:rPr lang="ru-RU" sz="2800" smtClean="0"/>
              <a:t>Белое, а не белила,     Жидкое, а не вода. </a:t>
            </a:r>
          </a:p>
        </p:txBody>
      </p:sp>
      <p:sp>
        <p:nvSpPr>
          <p:cNvPr id="48331" name="Rectangle 203"/>
          <p:cNvSpPr>
            <a:spLocks noGrp="1"/>
          </p:cNvSpPr>
          <p:nvPr>
            <p:ph sz="half" idx="2"/>
          </p:nvPr>
        </p:nvSpPr>
        <p:spPr>
          <a:xfrm>
            <a:off x="4284663" y="3644900"/>
            <a:ext cx="574675" cy="15843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О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Л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324600"/>
            <a:ext cx="61664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/>
              <a:t>Питание животного</a:t>
            </a:r>
            <a:endParaRPr lang="ru-RU" b="1" dirty="0"/>
          </a:p>
        </p:txBody>
      </p:sp>
      <p:pic>
        <p:nvPicPr>
          <p:cNvPr id="30722" name="Picture 2" descr="https://klike.net/uploads/posts/2020-03/1583831365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55" name="Group 203"/>
          <p:cNvGraphicFramePr>
            <a:graphicFrameLocks noGrp="1"/>
          </p:cNvGraphicFramePr>
          <p:nvPr>
            <p:ph type="title"/>
          </p:nvPr>
        </p:nvGraphicFramePr>
        <p:xfrm>
          <a:off x="2843213" y="0"/>
          <a:ext cx="6300787" cy="6736080"/>
        </p:xfrm>
        <a:graphic>
          <a:graphicData uri="http://schemas.openxmlformats.org/drawingml/2006/table">
            <a:tbl>
              <a:tblPr/>
              <a:tblGrid>
                <a:gridCol w="482600"/>
                <a:gridCol w="484187"/>
                <a:gridCol w="484188"/>
                <a:gridCol w="482600"/>
                <a:gridCol w="484187"/>
                <a:gridCol w="484188"/>
                <a:gridCol w="487362"/>
                <a:gridCol w="484188"/>
                <a:gridCol w="485775"/>
                <a:gridCol w="485775"/>
                <a:gridCol w="484187"/>
                <a:gridCol w="487363"/>
                <a:gridCol w="4841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  <p:sp>
        <p:nvSpPr>
          <p:cNvPr id="49154" name="Rectangle 2"/>
          <p:cNvSpPr>
            <a:spLocks noGrp="1"/>
          </p:cNvSpPr>
          <p:nvPr>
            <p:ph type="body" sz="half" idx="1"/>
          </p:nvPr>
        </p:nvSpPr>
        <p:spPr>
          <a:xfrm>
            <a:off x="250825" y="549275"/>
            <a:ext cx="2520950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10. Загадаю вам загадку   Вкусный он и очень сладкий</a:t>
            </a:r>
            <a:br>
              <a:rPr lang="ru-RU" sz="2800" smtClean="0"/>
            </a:br>
            <a:r>
              <a:rPr lang="ru-RU" sz="2800" smtClean="0"/>
              <a:t>Быть здоровым помогает   Его пчелы собирают..</a:t>
            </a:r>
            <a:r>
              <a:rPr lang="ru-RU" sz="2800" b="1" smtClean="0"/>
              <a:t>.</a:t>
            </a:r>
          </a:p>
        </p:txBody>
      </p:sp>
      <p:sp>
        <p:nvSpPr>
          <p:cNvPr id="49353" name="Rectangle 201"/>
          <p:cNvSpPr>
            <a:spLocks noGrp="1"/>
          </p:cNvSpPr>
          <p:nvPr>
            <p:ph sz="half" idx="2"/>
          </p:nvPr>
        </p:nvSpPr>
        <p:spPr>
          <a:xfrm>
            <a:off x="5219700" y="5084763"/>
            <a:ext cx="576263" cy="17732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М</a:t>
            </a:r>
          </a:p>
          <a:p>
            <a:pPr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vatars.mds.yandex.net/i?id=58f1724eadb55389f846d4f12a6e5d1b1f0df4ae-523159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8640960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448" y="1268760"/>
            <a:ext cx="82352" cy="1488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хочешь быть здоров, позабыть всех докторов,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Будь разборчивым в еде, чтоб не навредить себе,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Больше фруктов, овощей, и орехов не жалей,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Меньше сахара и жира!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Будешь стройным и красивым!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800" y="6021288"/>
            <a:ext cx="61664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avatars.mds.yandex.net/i?id=e9d150d7ce7894130cde3868bf0dbf9484f62095-447378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8604448" y="1772816"/>
            <a:ext cx="82352" cy="74272"/>
          </a:xfrm>
        </p:spPr>
        <p:txBody>
          <a:bodyPr>
            <a:normAutofit fontScale="90000"/>
          </a:bodyPr>
          <a:lstStyle/>
          <a:p>
            <a:endParaRPr lang="ru-RU" dirty="0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864108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116013" y="2786063"/>
            <a:ext cx="7272337" cy="2443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Органы пищеварения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4448" y="6278880"/>
            <a:ext cx="823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1746" name="Picture 2" descr="https://ogastrite.ru/wp-content/uploads/2018/02/%D0%A4%D1%83%D0%BD%D0%BA%D1%86%D0%B8%D0%B8-%D0%BF%D0%B8%D1%89%D0%B5%D0%B2%D0%B0%D1%80%D0%B8%D1%82%D0%B5%D0%BB%D1%8C%D0%BD%D0%BE%D0%B9-%D1%81%D0%B8%D1%81%D1%82%D0%B5%D0%BC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Полезные продукты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04448" y="6237312"/>
            <a:ext cx="82352" cy="872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mrfilin.com/wp-content/uploads/0/e/e/0eefbda3679433062b7ffd9a7572a646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324600"/>
            <a:ext cx="45719" cy="1287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482" name="Picture 2" descr="https://temperaturka.com/wp-content/uploads/6/c/f/6cf27a84fe53113f5e140d3159c9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b="1" dirty="0" smtClean="0"/>
              <a:t>Вредные продукты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324600"/>
            <a:ext cx="457200" cy="20074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2530" name="Picture 2" descr="https://vseglisty.ru/wp-content/uploads/e/2/b/e2bb263786f66897b070463c1858d3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8424" y="6278880"/>
            <a:ext cx="2983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https://cf.ppt-online.org/files1/slide/n/NVsiJFpE6DOmreWLRMqHtchXY8IUx7g2uvP3ZQ5yw4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4722</TotalTime>
  <Words>812</Words>
  <Application>Microsoft Office PowerPoint</Application>
  <PresentationFormat>Экран (4:3)</PresentationFormat>
  <Paragraphs>430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Правильное питание- это здоровье, сила, ум.</vt:lpstr>
      <vt:lpstr>Слайд 2</vt:lpstr>
      <vt:lpstr>   Питание человека.</vt:lpstr>
      <vt:lpstr>Питание животного</vt:lpstr>
      <vt:lpstr>Органы пищеварения</vt:lpstr>
      <vt:lpstr>Полезные продукты</vt:lpstr>
      <vt:lpstr>Слайд 7</vt:lpstr>
      <vt:lpstr>Вредные продукты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Найди лишнее слово</vt:lpstr>
      <vt:lpstr>Найди лишнее слово</vt:lpstr>
      <vt:lpstr>Слайд 22</vt:lpstr>
      <vt:lpstr>Слайд 23</vt:lpstr>
      <vt:lpstr>Слайд 24</vt:lpstr>
      <vt:lpstr>Слайд 25</vt:lpstr>
      <vt:lpstr>Слайд 26</vt:lpstr>
      <vt:lpstr>Закончи предложение</vt:lpstr>
      <vt:lpstr>Закончи предложение</vt:lpstr>
      <vt:lpstr>Закончи предложение</vt:lpstr>
      <vt:lpstr>Закончи предложение</vt:lpstr>
      <vt:lpstr>Б а н  а н ы</vt:lpstr>
      <vt:lpstr>Ч е с  н о к</vt:lpstr>
      <vt:lpstr>3. Девица – красавица   Всем нам очень нравится. Про неё мне скажет сын:   "Обожаю каротин!"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питание- это здоровье, сила, ум.</dc:title>
  <dc:creator>krutko.oksana2015@yandex.ru</dc:creator>
  <cp:lastModifiedBy>krutko.oksana2015@yandex.ru</cp:lastModifiedBy>
  <cp:revision>13</cp:revision>
  <dcterms:created xsi:type="dcterms:W3CDTF">2022-11-11T01:10:39Z</dcterms:created>
  <dcterms:modified xsi:type="dcterms:W3CDTF">2022-11-16T05:03:56Z</dcterms:modified>
</cp:coreProperties>
</file>