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6"/>
  </p:handoutMasterIdLst>
  <p:sldIdLst>
    <p:sldId id="256" r:id="rId5"/>
    <p:sldId id="281" r:id="rId6"/>
    <p:sldId id="258" r:id="rId7"/>
    <p:sldId id="274" r:id="rId8"/>
    <p:sldId id="275" r:id="rId9"/>
    <p:sldId id="280" r:id="rId10"/>
    <p:sldId id="272" r:id="rId11"/>
    <p:sldId id="277" r:id="rId12"/>
    <p:sldId id="260" r:id="rId13"/>
    <p:sldId id="278" r:id="rId14"/>
    <p:sldId id="282" r:id="rId15"/>
    <p:sldId id="276" r:id="rId16"/>
    <p:sldId id="285" r:id="rId17"/>
    <p:sldId id="279" r:id="rId18"/>
    <p:sldId id="287" r:id="rId19"/>
    <p:sldId id="290" r:id="rId20"/>
    <p:sldId id="269" r:id="rId21"/>
    <p:sldId id="288" r:id="rId22"/>
    <p:sldId id="263" r:id="rId23"/>
    <p:sldId id="292" r:id="rId24"/>
    <p:sldId id="29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55BC6DC-227F-4EA9-A94F-424BE54C51FB}">
          <p14:sldIdLst>
            <p14:sldId id="256"/>
            <p14:sldId id="281"/>
            <p14:sldId id="258"/>
            <p14:sldId id="274"/>
            <p14:sldId id="275"/>
            <p14:sldId id="280"/>
            <p14:sldId id="272"/>
            <p14:sldId id="277"/>
            <p14:sldId id="260"/>
            <p14:sldId id="278"/>
            <p14:sldId id="282"/>
            <p14:sldId id="276"/>
            <p14:sldId id="285"/>
            <p14:sldId id="279"/>
            <p14:sldId id="287"/>
            <p14:sldId id="290"/>
            <p14:sldId id="269"/>
            <p14:sldId id="288"/>
            <p14:sldId id="263"/>
            <p14:sldId id="292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79D9FF"/>
    <a:srgbClr val="F4BBFF"/>
    <a:srgbClr val="31CB31"/>
    <a:srgbClr val="FDD100"/>
    <a:srgbClr val="1F7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6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EAA5-93AF-47F9-9B91-DF726A727AF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63AB-F390-4FB4-8143-322A3543A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94957" y="4006362"/>
            <a:ext cx="5802086" cy="5446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09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1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5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8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6">
    <p:bg>
      <p:bgPr>
        <a:solidFill>
          <a:srgbClr val="FD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1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 baseline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Финальное поздравление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2325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10E5-E7F4-4A0C-A17F-7BDE1227269E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511D-E764-4C1E-9794-0B587D77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  <p:sldLayoutId id="2147483661" r:id="rId5"/>
    <p:sldLayoutId id="2147483664" r:id="rId6"/>
    <p:sldLayoutId id="2147483651" r:id="rId7"/>
    <p:sldLayoutId id="2147483662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44.jp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6.png"/><Relationship Id="rId7" Type="http://schemas.openxmlformats.org/officeDocument/2006/relationships/image" Target="../media/image3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7.jpe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34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10" Type="http://schemas.openxmlformats.org/officeDocument/2006/relationships/image" Target="../media/image48.jp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6.png"/><Relationship Id="rId7" Type="http://schemas.openxmlformats.org/officeDocument/2006/relationships/image" Target="../media/image36.png"/><Relationship Id="rId12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9.jpe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34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52.jpeg"/><Relationship Id="rId5" Type="http://schemas.openxmlformats.org/officeDocument/2006/relationships/image" Target="../media/image5.png"/><Relationship Id="rId10" Type="http://schemas.openxmlformats.org/officeDocument/2006/relationships/image" Target="../media/image51.jpeg"/><Relationship Id="rId4" Type="http://schemas.openxmlformats.org/officeDocument/2006/relationships/image" Target="../media/image21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10" Type="http://schemas.openxmlformats.org/officeDocument/2006/relationships/image" Target="../media/image53.jpe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5.jpe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57.jpeg"/><Relationship Id="rId10" Type="http://schemas.openxmlformats.org/officeDocument/2006/relationships/image" Target="../media/image7.png"/><Relationship Id="rId4" Type="http://schemas.openxmlformats.org/officeDocument/2006/relationships/image" Target="../media/image54.png"/><Relationship Id="rId9" Type="http://schemas.openxmlformats.org/officeDocument/2006/relationships/image" Target="../media/image17.png"/><Relationship Id="rId1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10" Type="http://schemas.openxmlformats.org/officeDocument/2006/relationships/image" Target="../media/image58.jp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0.jpeg"/><Relationship Id="rId3" Type="http://schemas.openxmlformats.org/officeDocument/2006/relationships/image" Target="../media/image59.png"/><Relationship Id="rId7" Type="http://schemas.openxmlformats.org/officeDocument/2006/relationships/image" Target="../media/image36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62.jpg"/><Relationship Id="rId10" Type="http://schemas.openxmlformats.org/officeDocument/2006/relationships/image" Target="../media/image5.png"/><Relationship Id="rId4" Type="http://schemas.openxmlformats.org/officeDocument/2006/relationships/image" Target="../media/image34.png"/><Relationship Id="rId9" Type="http://schemas.openxmlformats.org/officeDocument/2006/relationships/image" Target="../media/image27.png"/><Relationship Id="rId1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1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10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64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24.jpeg"/><Relationship Id="rId5" Type="http://schemas.openxmlformats.org/officeDocument/2006/relationships/image" Target="../media/image21.png"/><Relationship Id="rId10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31.jpe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10" Type="http://schemas.openxmlformats.org/officeDocument/2006/relationships/image" Target="../media/image32.jpe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12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6.png"/><Relationship Id="rId5" Type="http://schemas.openxmlformats.org/officeDocument/2006/relationships/image" Target="../media/image23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3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38.jpg"/><Relationship Id="rId5" Type="http://schemas.openxmlformats.org/officeDocument/2006/relationships/image" Target="../media/image21.png"/><Relationship Id="rId10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4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40.jpg"/><Relationship Id="rId5" Type="http://schemas.openxmlformats.org/officeDocument/2006/relationships/image" Target="../media/image21.png"/><Relationship Id="rId10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3.jp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12" Type="http://schemas.openxmlformats.org/officeDocument/2006/relationships/image" Target="../media/image42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6.png"/><Relationship Id="rId5" Type="http://schemas.openxmlformats.org/officeDocument/2006/relationships/image" Target="../media/image23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4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20" y="404674"/>
            <a:ext cx="8733160" cy="48729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9321" y="840618"/>
            <a:ext cx="7132950" cy="4027217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FF0000"/>
                </a:solidFill>
                <a:latin typeface="+mj-lt"/>
              </a:rPr>
              <a:t/>
            </a:r>
            <a:br>
              <a:rPr lang="ru-RU" sz="4800" b="1" i="1" dirty="0">
                <a:solidFill>
                  <a:srgbClr val="FF0000"/>
                </a:solidFill>
                <a:latin typeface="+mj-lt"/>
              </a:rPr>
            </a:br>
            <a:r>
              <a:rPr lang="ru-RU" sz="4800" b="1" i="1" dirty="0">
                <a:solidFill>
                  <a:srgbClr val="FF0000"/>
                </a:solidFill>
                <a:latin typeface="+mj-lt"/>
              </a:rPr>
              <a:t/>
            </a:r>
            <a:br>
              <a:rPr lang="ru-RU" sz="4800" b="1" i="1" dirty="0">
                <a:solidFill>
                  <a:srgbClr val="FF0000"/>
                </a:solidFill>
                <a:latin typeface="+mj-lt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+mj-lt"/>
              </a:rPr>
              <a:t>НАША </a:t>
            </a:r>
            <a:br>
              <a:rPr lang="ru-RU" sz="4800" b="1" i="1" dirty="0" smtClean="0">
                <a:solidFill>
                  <a:srgbClr val="FF0000"/>
                </a:solidFill>
                <a:latin typeface="+mj-lt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+mj-lt"/>
              </a:rPr>
              <a:t>группа</a:t>
            </a:r>
            <a:r>
              <a:rPr lang="ru-RU" sz="5400" b="1" i="1" dirty="0">
                <a:solidFill>
                  <a:srgbClr val="FF0000"/>
                </a:solidFill>
                <a:latin typeface="+mj-lt"/>
              </a:rPr>
              <a:t/>
            </a:r>
            <a:br>
              <a:rPr lang="ru-RU" sz="5400" b="1" i="1" dirty="0">
                <a:solidFill>
                  <a:srgbClr val="FF0000"/>
                </a:solidFill>
                <a:latin typeface="+mj-lt"/>
              </a:rPr>
            </a:br>
            <a:r>
              <a:rPr lang="ru-RU" sz="5300" b="1" i="1" dirty="0">
                <a:solidFill>
                  <a:srgbClr val="FF0000"/>
                </a:solidFill>
                <a:latin typeface="+mj-lt"/>
              </a:rPr>
              <a:t>«ПОЧЕМУЧКИ»</a:t>
            </a:r>
            <a:br>
              <a:rPr lang="ru-RU" sz="5300" b="1" i="1" dirty="0">
                <a:solidFill>
                  <a:srgbClr val="FF0000"/>
                </a:solidFill>
                <a:latin typeface="+mj-lt"/>
              </a:rPr>
            </a:br>
            <a:r>
              <a:rPr lang="ru-RU" sz="5300" b="1" dirty="0">
                <a:solidFill>
                  <a:srgbClr val="FF0000"/>
                </a:solidFill>
                <a:latin typeface="+mj-lt"/>
              </a:rPr>
              <a:t>Старшая «А»</a:t>
            </a:r>
            <a:r>
              <a:rPr lang="ru-RU" sz="5300" b="1" i="1" dirty="0">
                <a:solidFill>
                  <a:srgbClr val="FF0000"/>
                </a:solidFill>
                <a:latin typeface="+mj-lt"/>
              </a:rPr>
              <a:t/>
            </a:r>
            <a:br>
              <a:rPr lang="ru-RU" sz="5300" b="1" i="1" dirty="0">
                <a:solidFill>
                  <a:srgbClr val="FF0000"/>
                </a:solidFill>
                <a:latin typeface="+mj-lt"/>
              </a:rPr>
            </a:br>
            <a:r>
              <a:rPr lang="ru-RU" sz="4000" b="1" i="1" dirty="0">
                <a:solidFill>
                  <a:srgbClr val="FF0000"/>
                </a:solidFill>
                <a:latin typeface="+mj-lt"/>
              </a:rPr>
              <a:t>компенсирующей направленности (ОВЗ)</a:t>
            </a:r>
            <a:br>
              <a:rPr lang="ru-RU" sz="4000" b="1" i="1" dirty="0">
                <a:solidFill>
                  <a:srgbClr val="FF0000"/>
                </a:solidFill>
                <a:latin typeface="+mj-lt"/>
              </a:rPr>
            </a:br>
            <a:r>
              <a:rPr lang="ru-RU" sz="4800" b="1" i="1" dirty="0">
                <a:solidFill>
                  <a:srgbClr val="FF0000"/>
                </a:solidFill>
                <a:latin typeface="+mj-lt"/>
              </a:rPr>
              <a:t/>
            </a:r>
            <a:br>
              <a:rPr lang="ru-RU" sz="4800" b="1" i="1" dirty="0">
                <a:solidFill>
                  <a:srgbClr val="FF0000"/>
                </a:solidFill>
                <a:latin typeface="+mj-lt"/>
              </a:rPr>
            </a:br>
            <a:r>
              <a:rPr lang="ru-RU" sz="4800" b="1" i="1" dirty="0">
                <a:solidFill>
                  <a:srgbClr val="FF0000"/>
                </a:solidFill>
                <a:latin typeface="+mj-lt"/>
              </a:rPr>
              <a:t/>
            </a:r>
            <a:br>
              <a:rPr lang="ru-RU" sz="4800" b="1" i="1" dirty="0">
                <a:solidFill>
                  <a:srgbClr val="FF0000"/>
                </a:solidFill>
                <a:latin typeface="+mj-lt"/>
              </a:rPr>
            </a:br>
            <a:r>
              <a:rPr lang="ru-RU" sz="4800" b="1" i="1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64528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65" y="5317239"/>
            <a:ext cx="678255" cy="7957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509">
            <a:off x="9698557" y="3775757"/>
            <a:ext cx="1319550" cy="2900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086">
            <a:off x="414558" y="294899"/>
            <a:ext cx="904353" cy="19876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76" y="3780426"/>
            <a:ext cx="1902573" cy="29821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955871-B6AE-C94A-3345-72CF07DCB3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281" y="404674"/>
            <a:ext cx="1619015" cy="25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232" y="3650516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15337" y="4450976"/>
            <a:ext cx="4288059" cy="1532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b="1" baseline="0" dirty="0">
                <a:solidFill>
                  <a:srgbClr val="002060"/>
                </a:solidFill>
              </a:rPr>
              <a:t>АКЦИЯ </a:t>
            </a:r>
          </a:p>
          <a:p>
            <a:r>
              <a:rPr lang="ru-RU" b="1" baseline="0" dirty="0">
                <a:solidFill>
                  <a:srgbClr val="002060"/>
                </a:solidFill>
              </a:rPr>
              <a:t>«Помоги животным»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809" y="3525295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9F5C5CD-49C4-8410-1598-1C6237B390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97" y="237744"/>
            <a:ext cx="5118340" cy="6372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8FC1B24-6C4F-C8D0-EEA9-4055BFE3FB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29" y="180524"/>
            <a:ext cx="2001007" cy="31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52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64361"/>
            <a:ext cx="5354581" cy="2829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708" y="3536497"/>
            <a:ext cx="2002536" cy="3042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2" y="1395218"/>
            <a:ext cx="499426" cy="50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31" y="5523297"/>
            <a:ext cx="405780" cy="40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33" y="2132721"/>
            <a:ext cx="1313253" cy="15407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0" y="1453299"/>
            <a:ext cx="689471" cy="710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84" y="1028627"/>
            <a:ext cx="405493" cy="424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65" y="5020666"/>
            <a:ext cx="706892" cy="706892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b="1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вопросу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084512-D311-EE9D-2A09-2793CEA6E0E0}"/>
              </a:ext>
            </a:extLst>
          </p:cNvPr>
          <p:cNvSpPr txBox="1"/>
          <p:nvPr/>
        </p:nvSpPr>
        <p:spPr>
          <a:xfrm>
            <a:off x="640369" y="4593536"/>
            <a:ext cx="4146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baseline="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baseline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АК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ЦИЯ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«Письмо Ветерану»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5DDFEB-D8FB-4498-27C7-0BA2A0400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817" y="421315"/>
            <a:ext cx="4759687" cy="5719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2F00E7C-2F58-7A8B-9924-EBEFD0669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313" y="287429"/>
            <a:ext cx="2002536" cy="304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05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58" y="3599349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8223" y="4099064"/>
            <a:ext cx="4723059" cy="2027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b="1" baseline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baseline="0" dirty="0">
                <a:solidFill>
                  <a:schemeClr val="accent5">
                    <a:lumMod val="50000"/>
                  </a:schemeClr>
                </a:solidFill>
              </a:rPr>
              <a:t>АК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ЦИЯ по ПДД</a:t>
            </a:r>
          </a:p>
          <a:p>
            <a:r>
              <a:rPr lang="ru-RU" sz="2400" b="1" baseline="0" dirty="0">
                <a:solidFill>
                  <a:schemeClr val="accent5">
                    <a:lumMod val="50000"/>
                  </a:schemeClr>
                </a:solidFill>
              </a:rPr>
              <a:t>«Дорожный патруль»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22" y="3429000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EC5C04E-F6B8-1B6B-A6E8-B164893DA3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76" y="322037"/>
            <a:ext cx="5255595" cy="5678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755EBDB-D777-1FF1-845E-8D9D2E52AB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42" y="322037"/>
            <a:ext cx="2000978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1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507" y="4124549"/>
            <a:ext cx="5354581" cy="2829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464" y="3681494"/>
            <a:ext cx="2002536" cy="3042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2" y="1395218"/>
            <a:ext cx="499426" cy="50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31" y="5523297"/>
            <a:ext cx="405780" cy="40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0" y="623080"/>
            <a:ext cx="807211" cy="947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0" y="1453299"/>
            <a:ext cx="689471" cy="710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84" y="1028627"/>
            <a:ext cx="405493" cy="424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65" y="5020666"/>
            <a:ext cx="706892" cy="706892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b="1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для иллюстрации к вопросу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084512-D311-EE9D-2A09-2793CEA6E0E0}"/>
              </a:ext>
            </a:extLst>
          </p:cNvPr>
          <p:cNvSpPr txBox="1"/>
          <p:nvPr/>
        </p:nvSpPr>
        <p:spPr>
          <a:xfrm>
            <a:off x="954742" y="5020666"/>
            <a:ext cx="34568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АКЦИЯ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«Открытка ко Дню Соседа»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2D0AC8-93E9-3511-5F46-62981DA105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19" y="623080"/>
            <a:ext cx="4342645" cy="5790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F6952F-C9C3-7E60-5AD3-EDD18703CCD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08" y="288925"/>
            <a:ext cx="3349004" cy="4465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1826DD6-C100-1FD6-1DB0-658DF2276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02316"/>
            <a:ext cx="2002536" cy="304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18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202" y="3737584"/>
            <a:ext cx="5588379" cy="3168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4951883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" y="4300190"/>
            <a:ext cx="4370294" cy="196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2400" b="1" baseline="0" dirty="0">
              <a:solidFill>
                <a:srgbClr val="FF0000"/>
              </a:solidFill>
            </a:endParaRPr>
          </a:p>
          <a:p>
            <a:r>
              <a:rPr lang="ru-RU" sz="2400" b="1" baseline="0" dirty="0">
                <a:solidFill>
                  <a:srgbClr val="002060"/>
                </a:solidFill>
              </a:rPr>
              <a:t>Районный конкурс чтецов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«Мы о войне стихами говорим»</a:t>
            </a:r>
          </a:p>
          <a:p>
            <a:r>
              <a:rPr lang="ru-RU" b="1" baseline="0" dirty="0">
                <a:solidFill>
                  <a:srgbClr val="002060"/>
                </a:solidFill>
              </a:rPr>
              <a:t>(1 место)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flipV="1">
            <a:off x="4214046" y="978009"/>
            <a:ext cx="5289864" cy="2121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2FE7D14-4B7F-F448-1027-16BD53A94B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93" y="699168"/>
            <a:ext cx="3203451" cy="5311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C95D1EE-C67A-2011-CD72-A8FE578308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61" y="106006"/>
            <a:ext cx="2974786" cy="4419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A49B849-2832-4C78-59E3-163A9BD3DC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83" y="3429000"/>
            <a:ext cx="2000978" cy="31363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2EF72D4-512B-04B0-7FB2-71B9FD53DA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35" y="699168"/>
            <a:ext cx="2000978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9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86" y="1396843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19303" y="1834994"/>
            <a:ext cx="3851701" cy="2521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Грамотой награжден</a:t>
            </a:r>
          </a:p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ru-RU" sz="2400" b="1" i="1" baseline="0" dirty="0">
                <a:solidFill>
                  <a:schemeClr val="accent5">
                    <a:lumMod val="50000"/>
                  </a:schemeClr>
                </a:solidFill>
              </a:rPr>
              <a:t>оспитанник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Цыганков Всеволод</a:t>
            </a:r>
          </a:p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sz="2400" b="1" i="1" baseline="0" dirty="0">
                <a:solidFill>
                  <a:schemeClr val="accent5">
                    <a:lumMod val="50000"/>
                  </a:schemeClr>
                </a:solidFill>
              </a:rPr>
              <a:t>а участие в конкурсе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вопросу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28" y="5316882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722" y="3310128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8105607-861B-A8EF-BA99-DCE21E52C4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41" y="345727"/>
            <a:ext cx="4624910" cy="6166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6616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57291"/>
            <a:ext cx="10663089" cy="585207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54618" y="4464424"/>
            <a:ext cx="4151853" cy="1661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2400" b="1" i="1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96" y="3721608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E080EE3-CADA-FA6E-7C36-8F89B88F4B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099" y="3045911"/>
            <a:ext cx="2000978" cy="3136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EB040F-42D2-8B28-8682-A8FB117669BB}"/>
              </a:ext>
            </a:extLst>
          </p:cNvPr>
          <p:cNvSpPr txBox="1"/>
          <p:nvPr/>
        </p:nvSpPr>
        <p:spPr>
          <a:xfrm>
            <a:off x="2662519" y="1502229"/>
            <a:ext cx="712648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baseline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Воспитанники нашей группы проходили занятия кружковой работы по ПДД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«БЕЗОПАСНЫЕ ДОРОГИ»</a:t>
            </a:r>
          </a:p>
          <a:p>
            <a:pPr algn="ctr"/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«Малыш и Фитнес»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«Веселые нотки»</a:t>
            </a:r>
          </a:p>
          <a:p>
            <a:pPr algn="ctr"/>
            <a:endParaRPr lang="ru-RU" sz="2800" b="1" baseline="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10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592">
            <a:off x="10584178" y="2738659"/>
            <a:ext cx="1666786" cy="3663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887">
            <a:off x="419448" y="185587"/>
            <a:ext cx="1389029" cy="305291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27960" y="148433"/>
            <a:ext cx="5937816" cy="3125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САМООБРАЗОВАНИЕ</a:t>
            </a:r>
          </a:p>
          <a:p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мелкой моторики»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4" y="470548"/>
            <a:ext cx="679567" cy="691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3" y="1078969"/>
            <a:ext cx="446937" cy="431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66" y="550749"/>
            <a:ext cx="677992" cy="691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0" y="5733647"/>
            <a:ext cx="739549" cy="739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10" y="5760663"/>
            <a:ext cx="475651" cy="4788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07" y="188704"/>
            <a:ext cx="389164" cy="4075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02" y="5135352"/>
            <a:ext cx="712493" cy="7247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73" y="5803825"/>
            <a:ext cx="454479" cy="475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906526-369A-4645-F093-0F00A29B196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25" y="1242720"/>
            <a:ext cx="4033961" cy="53786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84725E0-BDDC-21AB-DF50-7DF0ED9BE1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4" y="1483906"/>
            <a:ext cx="3640122" cy="523339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8830F69-E97F-7BAB-F31A-636F569438E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56" y="1789201"/>
            <a:ext cx="3110489" cy="414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58" y="3599349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8223" y="4099064"/>
            <a:ext cx="4723059" cy="2027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b="1" baseline="0" dirty="0">
                <a:solidFill>
                  <a:schemeClr val="accent5">
                    <a:lumMod val="50000"/>
                  </a:schemeClr>
                </a:solidFill>
              </a:rPr>
              <a:t>Мастер-класс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для родителей</a:t>
            </a:r>
            <a:endParaRPr lang="ru-RU" sz="2400" b="1" baseline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«Елочка-красавица»</a:t>
            </a:r>
            <a:endParaRPr lang="ru-RU" b="1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28" y="273240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755EBDB-D777-1FF1-845E-8D9D2E52AB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78" y="3491310"/>
            <a:ext cx="2000978" cy="31363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1DF4F59-021B-1C83-D975-D5D32CB590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09" y="425643"/>
            <a:ext cx="5723187" cy="5373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734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300">
            <a:off x="37011" y="3696918"/>
            <a:ext cx="1020478" cy="224288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47685" y="-114901"/>
            <a:ext cx="5616386" cy="1332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Обновки в группу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74" y="1352100"/>
            <a:ext cx="399638" cy="402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42" y="5729100"/>
            <a:ext cx="405780" cy="408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8" y="595028"/>
            <a:ext cx="807211" cy="94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292" y="984375"/>
            <a:ext cx="689471" cy="710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99" y="1542102"/>
            <a:ext cx="405493" cy="424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96" y="5841468"/>
            <a:ext cx="706892" cy="7068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45" y="6050382"/>
            <a:ext cx="487136" cy="47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89" y="174593"/>
            <a:ext cx="487136" cy="470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909" y="5430945"/>
            <a:ext cx="694740" cy="7066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2C8662E-4AAD-B3EC-DAD8-CF3C9EBEAA7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5" y="912422"/>
            <a:ext cx="3239025" cy="4318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B1BE7DC-F91E-DE4F-B4DF-91415220567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80" y="2096637"/>
            <a:ext cx="3141612" cy="4188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B2631A9-BB1A-3249-1F29-C19769BA73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651" y="984375"/>
            <a:ext cx="5385141" cy="3981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706F4CB-B3E3-A81C-1FA3-610A75D08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300">
            <a:off x="10746154" y="4402121"/>
            <a:ext cx="1020478" cy="22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528" y="4159961"/>
            <a:ext cx="5586984" cy="3172968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33" y="3622093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831" y="1194354"/>
            <a:ext cx="446937" cy="431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04" y="1577720"/>
            <a:ext cx="677992" cy="69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76" y="5006897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2" y="5507013"/>
            <a:ext cx="475651" cy="478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72" y="317846"/>
            <a:ext cx="389164" cy="40757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58222" y="4099063"/>
            <a:ext cx="4521353" cy="3233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b="1" baseline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baseline="0" dirty="0">
                <a:solidFill>
                  <a:schemeClr val="accent5">
                    <a:lumMod val="50000"/>
                  </a:schemeClr>
                </a:solidFill>
              </a:rPr>
              <a:t>В группе 26 детей</a:t>
            </a:r>
          </a:p>
          <a:p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5 девочек</a:t>
            </a:r>
          </a:p>
          <a:p>
            <a:r>
              <a:rPr lang="ru-RU" sz="3200" b="1" i="1" baseline="0" dirty="0">
                <a:solidFill>
                  <a:schemeClr val="accent5">
                    <a:lumMod val="50000"/>
                  </a:schemeClr>
                </a:solidFill>
              </a:rPr>
              <a:t>21 мальчиков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4E0AF8-ADC5-B1BF-6B38-3624D78275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13" y="177722"/>
            <a:ext cx="7496175" cy="4829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290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9" y="3307218"/>
            <a:ext cx="5588379" cy="3168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670" y="333265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980635" cy="9806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32" y="1333898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89829" y="3663838"/>
            <a:ext cx="5969530" cy="284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НАЧАЛО ГОДА</a:t>
            </a:r>
          </a:p>
          <a:p>
            <a:endParaRPr lang="ru-RU" sz="2000" b="1" u="sng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400" b="1" baseline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Высокий уровень- </a:t>
            </a:r>
            <a:r>
              <a:rPr lang="ru-RU" sz="2400" b="1" baseline="0" dirty="0">
                <a:solidFill>
                  <a:srgbClr val="FF0000"/>
                </a:solidFill>
                <a:latin typeface="Arial Black" panose="020B0A04020102020204" pitchFamily="34" charset="0"/>
              </a:rPr>
              <a:t>0%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Средний уровень – 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60%</a:t>
            </a:r>
          </a:p>
          <a:p>
            <a:r>
              <a:rPr lang="ru-RU" sz="2400" b="1" baseline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Низкий уровень- </a:t>
            </a:r>
            <a:r>
              <a:rPr lang="ru-RU" sz="2400" b="1" baseline="0" dirty="0">
                <a:solidFill>
                  <a:srgbClr val="FF0000"/>
                </a:solidFill>
                <a:latin typeface="Arial Black" panose="020B0A04020102020204" pitchFamily="34" charset="0"/>
              </a:rPr>
              <a:t>40%</a:t>
            </a:r>
          </a:p>
          <a:p>
            <a:endParaRPr lang="ru-RU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06482" y="978010"/>
            <a:ext cx="5969530" cy="2908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D7A9897-79AA-6741-D5CB-F9D9626F2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69" y="441868"/>
            <a:ext cx="2001007" cy="31364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62CDDBC-3864-C362-976C-060FE1439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7" y="2748793"/>
            <a:ext cx="6472201" cy="36692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F99D4C7-A91F-E03E-FE3A-60EA8ABC6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661" y="-36064"/>
            <a:ext cx="5588379" cy="31681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1290FA1-C1CE-CCFD-E8F1-509FAD0D16B9}"/>
              </a:ext>
            </a:extLst>
          </p:cNvPr>
          <p:cNvSpPr txBox="1"/>
          <p:nvPr/>
        </p:nvSpPr>
        <p:spPr>
          <a:xfrm>
            <a:off x="4700693" y="440005"/>
            <a:ext cx="332820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НАШИ РЕЗУЛЬТАТЫ ЗНАНИЙ</a:t>
            </a:r>
            <a:endParaRPr lang="ru-RU" sz="3200" b="1" i="1" baseline="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097010D-1277-40A9-C094-7C00E04F9C2E}"/>
              </a:ext>
            </a:extLst>
          </p:cNvPr>
          <p:cNvSpPr txBox="1"/>
          <p:nvPr/>
        </p:nvSpPr>
        <p:spPr>
          <a:xfrm>
            <a:off x="6796017" y="3146850"/>
            <a:ext cx="505673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b="1" u="sng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КОНЕЦ  ГОДА</a:t>
            </a:r>
          </a:p>
          <a:p>
            <a:pPr algn="ctr"/>
            <a:endParaRPr lang="ru-RU" sz="2000" b="1" u="sng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baseline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Высокий уровень- </a:t>
            </a:r>
            <a:r>
              <a:rPr lang="ru-RU" sz="2400" b="1" baseline="0" dirty="0">
                <a:solidFill>
                  <a:srgbClr val="FF0000"/>
                </a:solidFill>
                <a:latin typeface="Arial Black" panose="020B0A04020102020204" pitchFamily="34" charset="0"/>
              </a:rPr>
              <a:t>20%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Средний уровень – 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62%</a:t>
            </a:r>
          </a:p>
          <a:p>
            <a:pPr algn="ctr"/>
            <a:r>
              <a:rPr lang="ru-RU" sz="2400" b="1" baseline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Низкий уровень- 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18</a:t>
            </a:r>
            <a:r>
              <a:rPr lang="ru-RU" sz="2400" b="1" baseline="0" dirty="0">
                <a:solidFill>
                  <a:srgbClr val="FF0000"/>
                </a:solidFill>
                <a:latin typeface="Arial Black" panose="020B0A040201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61421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8" y="365878"/>
            <a:ext cx="8444444" cy="478730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86848" y="1635032"/>
            <a:ext cx="5377542" cy="22489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СПАСИБО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ЗА ВНИМАНИЕ!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2" y="3802385"/>
            <a:ext cx="842963" cy="84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457712" cy="457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29" y="5552031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67" y="4935525"/>
            <a:ext cx="678255" cy="7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23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12" y="3852284"/>
            <a:ext cx="5588379" cy="3168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932" y="3060121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980635" cy="9806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89829" y="4628340"/>
            <a:ext cx="4337666" cy="1880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b="1" baseline="0" dirty="0">
                <a:solidFill>
                  <a:schemeClr val="accent5">
                    <a:lumMod val="50000"/>
                  </a:schemeClr>
                </a:solidFill>
              </a:rPr>
              <a:t>Конкурс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«ЛЕТО – это маленькая жизнь»</a:t>
            </a:r>
            <a:endParaRPr lang="ru-RU" sz="2400" b="1" baseline="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06482" y="978010"/>
            <a:ext cx="5969530" cy="2908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F460437-32A9-9E6C-C66C-336773C954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72" y="218898"/>
            <a:ext cx="6209450" cy="4548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D7A9897-79AA-6741-D5CB-F9D9626F2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3" y="642547"/>
            <a:ext cx="2001007" cy="31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3817068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63132" y="4074459"/>
            <a:ext cx="4993915" cy="2342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Выставка поделок</a:t>
            </a:r>
            <a:endParaRPr lang="ru-RU" sz="2400" b="1" i="1" baseline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«ДАРЫ ПРИРОДЫ»</a:t>
            </a:r>
            <a:endParaRPr lang="ru-RU" sz="2400" b="1" i="1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22" y="3599349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108E220-3CC9-7596-3A8E-E9F48B2C99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11" y="250166"/>
            <a:ext cx="6236018" cy="4002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8E23EF1-6175-5B85-598C-94F72F1C1F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0" y="642195"/>
            <a:ext cx="2001007" cy="31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95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3" y="3886201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54618" y="4219587"/>
            <a:ext cx="4264902" cy="1906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2400" b="1" i="1" baseline="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400" b="1" i="1" baseline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i="1" baseline="0" dirty="0">
                <a:solidFill>
                  <a:schemeClr val="accent5">
                    <a:lumMod val="50000"/>
                  </a:schemeClr>
                </a:solidFill>
              </a:rPr>
              <a:t>Конкурс рисунков</a:t>
            </a:r>
          </a:p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«Символ года- 2023»</a:t>
            </a:r>
            <a:endParaRPr lang="ru-RU" sz="2400" b="1" i="1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для иллюстрации к вопросу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722" y="3310128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F7063B1-8EB8-DF00-F7B0-22517A8E44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45" y="209726"/>
            <a:ext cx="6438677" cy="4789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369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964" y="4035674"/>
            <a:ext cx="5586984" cy="3172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858" y="3598843"/>
            <a:ext cx="2000978" cy="3136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228600" y="5021411"/>
            <a:ext cx="4882455" cy="115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b="1" baseline="0" dirty="0">
                <a:solidFill>
                  <a:schemeClr val="accent5">
                    <a:lumMod val="50000"/>
                  </a:schemeClr>
                </a:solidFill>
              </a:rPr>
              <a:t>Конкурс </a:t>
            </a:r>
          </a:p>
          <a:p>
            <a:r>
              <a:rPr lang="ru-RU" b="1" baseline="0" dirty="0">
                <a:solidFill>
                  <a:schemeClr val="accent5">
                    <a:lumMod val="50000"/>
                  </a:schemeClr>
                </a:solidFill>
              </a:rPr>
              <a:t>елочной игруш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ки</a:t>
            </a:r>
          </a:p>
          <a:p>
            <a:r>
              <a:rPr lang="ru-RU" b="1" baseline="0" dirty="0">
                <a:solidFill>
                  <a:schemeClr val="accent5">
                    <a:lumMod val="50000"/>
                  </a:schemeClr>
                </a:solidFill>
              </a:rPr>
              <a:t>«С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ИМВОЛ ГОДА- КРОЛИК»</a:t>
            </a:r>
            <a:endParaRPr lang="ru-RU" b="1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D802FD-9234-2A68-DB3B-272DA81A63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80" y="280991"/>
            <a:ext cx="4882455" cy="5692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FD2BCF-5C07-A45C-90DD-E3172774D9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12" y="680933"/>
            <a:ext cx="2001007" cy="31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2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92" y="3965813"/>
            <a:ext cx="5588379" cy="3168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62" y="3694158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20" y="5283299"/>
            <a:ext cx="1236516" cy="1193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4254924"/>
            <a:ext cx="5396850" cy="2603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b="1" i="1" baseline="0" dirty="0">
                <a:solidFill>
                  <a:schemeClr val="accent5">
                    <a:lumMod val="50000"/>
                  </a:schemeClr>
                </a:solidFill>
              </a:rPr>
              <a:t>Конкурс  ДОУ</a:t>
            </a:r>
          </a:p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«Профи Дети»</a:t>
            </a:r>
          </a:p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Кузбасс 2022</a:t>
            </a:r>
          </a:p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(1 место)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06482" y="978010"/>
            <a:ext cx="5969530" cy="2908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для иллюстрации к вопросу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DB2CAB2-C6A2-7104-E386-A9F235D9AA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31" y="703789"/>
            <a:ext cx="5871208" cy="4208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A2CC817-5CCB-E00D-0517-93149F7894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53" y="134672"/>
            <a:ext cx="2584612" cy="4594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9301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12" y="3791890"/>
            <a:ext cx="5588379" cy="3168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424" y="3437970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63246" y="4061013"/>
            <a:ext cx="4508796" cy="2366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Эксперементально-иследовательская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деятельность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«Посадка лука»</a:t>
            </a:r>
            <a:endParaRPr lang="ru-RU" b="1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06482" y="978010"/>
            <a:ext cx="5969530" cy="2908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для иллюстрации к вопросу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3475FF5-BE03-55C2-E1C2-499C02DCF8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22" y="353024"/>
            <a:ext cx="4307116" cy="5742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3EFAFD7-DDAF-4A5A-54F2-B1FB217F769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46" y="353024"/>
            <a:ext cx="2997024" cy="3996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4B08EED-D252-DB36-39EA-1837331C3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3" y="180704"/>
            <a:ext cx="2001007" cy="31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70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55" y="4348387"/>
            <a:ext cx="5208879" cy="26815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1" y="3332125"/>
            <a:ext cx="2000978" cy="3136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94" y="505053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4988859" y="4721841"/>
            <a:ext cx="3133165" cy="160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2400" b="1" baseline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baseline="0" dirty="0">
                <a:solidFill>
                  <a:schemeClr val="accent5">
                    <a:lumMod val="50000"/>
                  </a:schemeClr>
                </a:solidFill>
              </a:rPr>
              <a:t>«ПОСАДКА КАРТОФЕЛЯ</a:t>
            </a:r>
            <a:r>
              <a:rPr lang="ru-RU" b="1" baseline="0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для иллюстрации к вопросу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C364E0-2743-2FEC-A303-FE55E31CFE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34" y="512363"/>
            <a:ext cx="4636229" cy="3477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868968B-11CD-96E6-D036-E04F0FC082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40" y="704717"/>
            <a:ext cx="5197295" cy="3897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495EB56-53EF-0122-A481-EE44917AD8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50" y="3562599"/>
            <a:ext cx="2001007" cy="31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82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E5AFE9A-981F-4E09-85F3-1AFBD1D58921}" vid="{31978A82-DAA1-43A8-A6C4-41B43BC4DF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BF8C2E-BF41-4DA4-8E6A-C59CE968EE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228850-8D93-4258-94C5-9335006265E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236678D-C49E-4F6E-A3C8-2F95040A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Вопросы и ответы</Template>
  <TotalTime>386</TotalTime>
  <Words>204</Words>
  <Application>Microsoft Office PowerPoint</Application>
  <PresentationFormat>Широкоэкранный</PresentationFormat>
  <Paragraphs>78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Verdana</vt:lpstr>
      <vt:lpstr>Тема Office</vt:lpstr>
      <vt:lpstr>  НАША  группа «ПОЧЕМУЧКИ» Старшая «А» компенсирующей направленности (ОВЗ)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 ЗА ВНИМАНИЕ!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группа «ПОЧЕМУЧКИ» Старшая «А»</dc:title>
  <dc:creator>Ната Ната</dc:creator>
  <cp:lastModifiedBy>Asus</cp:lastModifiedBy>
  <cp:revision>7</cp:revision>
  <dcterms:created xsi:type="dcterms:W3CDTF">2023-05-23T14:52:46Z</dcterms:created>
  <dcterms:modified xsi:type="dcterms:W3CDTF">2025-05-27T13:52:18Z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