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81" r:id="rId3"/>
    <p:sldId id="258" r:id="rId4"/>
    <p:sldId id="259" r:id="rId5"/>
    <p:sldId id="287" r:id="rId6"/>
    <p:sldId id="288" r:id="rId7"/>
    <p:sldId id="289" r:id="rId8"/>
    <p:sldId id="290" r:id="rId9"/>
    <p:sldId id="291" r:id="rId10"/>
    <p:sldId id="292" r:id="rId11"/>
    <p:sldId id="266" r:id="rId12"/>
    <p:sldId id="267" r:id="rId13"/>
    <p:sldId id="276" r:id="rId14"/>
    <p:sldId id="268" r:id="rId15"/>
    <p:sldId id="278" r:id="rId16"/>
    <p:sldId id="277" r:id="rId17"/>
    <p:sldId id="263" r:id="rId18"/>
    <p:sldId id="262" r:id="rId19"/>
    <p:sldId id="264" r:id="rId20"/>
    <p:sldId id="285" r:id="rId21"/>
    <p:sldId id="270" r:id="rId22"/>
    <p:sldId id="280" r:id="rId23"/>
    <p:sldId id="271" r:id="rId24"/>
    <p:sldId id="272" r:id="rId25"/>
    <p:sldId id="282" r:id="rId26"/>
    <p:sldId id="274" r:id="rId27"/>
    <p:sldId id="275" r:id="rId28"/>
    <p:sldId id="283" r:id="rId29"/>
  </p:sldIdLst>
  <p:sldSz cx="9144000" cy="6858000" type="screen4x3"/>
  <p:notesSz cx="6761163" cy="98821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41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41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1670C-1FFA-4367-A7CF-AB0DABE71128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86364"/>
            <a:ext cx="2929837" cy="4941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386364"/>
            <a:ext cx="2929837" cy="4941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7AEF5-AF65-42AE-9691-DAA0F4DAEB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962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41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41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6A12EB-D2C8-40CB-B467-C9809091E950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41363"/>
            <a:ext cx="4938713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694039"/>
            <a:ext cx="5408930" cy="44469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86364"/>
            <a:ext cx="2929837" cy="4941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386364"/>
            <a:ext cx="2929837" cy="4941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8889C-971C-402F-93F3-2873C1AEB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531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Что означают эти цифры?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8889C-971C-402F-93F3-2873C1AEB62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951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Сколько дней длилась Сталинградская битва?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8889C-971C-402F-93F3-2873C1AEB62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360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Столько дней длилась битва на Курской дуге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8889C-971C-402F-93F3-2873C1AEB62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69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8889C-971C-402F-93F3-2873C1AEB62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277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Название переломной операции </a:t>
            </a:r>
            <a:r>
              <a:rPr lang="ru-RU" sz="1200" dirty="0" err="1" smtClean="0"/>
              <a:t>Сталининградского</a:t>
            </a:r>
            <a:r>
              <a:rPr lang="ru-RU" sz="1200" dirty="0" smtClean="0"/>
              <a:t> сражения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8889C-971C-402F-93F3-2873C1AEB62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589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Решают лото </a:t>
            </a:r>
          </a:p>
          <a:p>
            <a:r>
              <a:rPr lang="ru-RU" dirty="0" smtClean="0"/>
              <a:t>Составляют и озвучивают фамилии учёных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8889C-971C-402F-93F3-2873C1AEB62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800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Информацию об учёных рассказывают учащиеся гуманитарного класса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8889C-971C-402F-93F3-2873C1AEB62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654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8889C-971C-402F-93F3-2873C1AEB62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973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Предлагаю эти слова прочитать всем вслух</a:t>
            </a:r>
          </a:p>
          <a:p>
            <a:r>
              <a:rPr lang="ru-RU" dirty="0" smtClean="0"/>
              <a:t>Решают задания прототипов №13 уровни </a:t>
            </a:r>
            <a:r>
              <a:rPr lang="en-US" dirty="0" smtClean="0"/>
              <a:t>A,B,C</a:t>
            </a:r>
            <a:r>
              <a:rPr lang="ru-RU" dirty="0" smtClean="0"/>
              <a:t>( сайт </a:t>
            </a:r>
            <a:r>
              <a:rPr lang="en-US" dirty="0" smtClean="0"/>
              <a:t>math100)</a:t>
            </a:r>
            <a:r>
              <a:rPr lang="ru-RU" dirty="0" smtClean="0"/>
              <a:t>  в тетради и на доске (лежат на столе)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8889C-971C-402F-93F3-2873C1AEB62F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575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81008-AAC1-4B22-91D6-7BE6025A438B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2781C5-6B61-4DDC-BDDC-5FF7637945F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81008-AAC1-4B22-91D6-7BE6025A438B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781C5-6B61-4DDC-BDDC-5FF7637945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81008-AAC1-4B22-91D6-7BE6025A438B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781C5-6B61-4DDC-BDDC-5FF7637945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8381008-AAC1-4B22-91D6-7BE6025A438B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22781C5-6B61-4DDC-BDDC-5FF7637945F4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81008-AAC1-4B22-91D6-7BE6025A438B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781C5-6B61-4DDC-BDDC-5FF7637945F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81008-AAC1-4B22-91D6-7BE6025A438B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781C5-6B61-4DDC-BDDC-5FF7637945F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781C5-6B61-4DDC-BDDC-5FF7637945F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81008-AAC1-4B22-91D6-7BE6025A438B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81008-AAC1-4B22-91D6-7BE6025A438B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781C5-6B61-4DDC-BDDC-5FF7637945F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81008-AAC1-4B22-91D6-7BE6025A438B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781C5-6B61-4DDC-BDDC-5FF7637945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8381008-AAC1-4B22-91D6-7BE6025A438B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22781C5-6B61-4DDC-BDDC-5FF7637945F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81008-AAC1-4B22-91D6-7BE6025A438B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2781C5-6B61-4DDC-BDDC-5FF7637945F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8381008-AAC1-4B22-91D6-7BE6025A438B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22781C5-6B61-4DDC-BDDC-5FF7637945F4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899592" y="2564904"/>
                <a:ext cx="7416824" cy="3073896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ru-RU" sz="2600" dirty="0" smtClean="0"/>
                  <a:t>:</a:t>
                </a:r>
              </a:p>
              <a:p>
                <a:endParaRPr lang="ru-RU" sz="2600" i="1" dirty="0" smtClean="0">
                  <a:latin typeface="Cambria Math"/>
                </a:endParaRPr>
              </a:p>
              <a:p>
                <a:endParaRPr lang="ru-RU" sz="2600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ru-RU" sz="3300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33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30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ru-RU" sz="3300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fName>
                      <m:e>
                        <m:r>
                          <a:rPr lang="ru-RU" sz="3300" i="1">
                            <a:latin typeface="Cambria Math"/>
                          </a:rPr>
                          <m:t>5</m:t>
                        </m:r>
                      </m:e>
                    </m:func>
                    <m:r>
                      <a:rPr lang="ru-RU" sz="3300" i="1">
                        <a:latin typeface="Cambria Math"/>
                      </a:rPr>
                      <m:t>=</m:t>
                    </m:r>
                  </m:oMath>
                </a14:m>
                <a:r>
                  <a:rPr lang="ru-RU" sz="3300" dirty="0"/>
                  <a:t> </a:t>
                </a:r>
                <a:r>
                  <a:rPr lang="ru-RU" sz="3300" dirty="0" smtClean="0"/>
                  <a:t>  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3300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33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30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ru-RU" sz="33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ru-RU" sz="33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3300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ru-RU" sz="3300" i="1">
                                <a:latin typeface="Cambria Math"/>
                              </a:rPr>
                              <m:t>9</m:t>
                            </m:r>
                          </m:sup>
                        </m:sSup>
                      </m:e>
                    </m:func>
                    <m:r>
                      <a:rPr lang="ru-RU" sz="3300" i="1">
                        <a:latin typeface="Cambria Math"/>
                      </a:rPr>
                      <m:t>=</m:t>
                    </m:r>
                  </m:oMath>
                </a14:m>
                <a:r>
                  <a:rPr lang="ru-RU" sz="3300" dirty="0" smtClean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3300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33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30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ru-RU" sz="3300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ru-RU" sz="3300" i="1">
                            <a:latin typeface="Cambria Math"/>
                          </a:rPr>
                          <m:t>81</m:t>
                        </m:r>
                      </m:e>
                    </m:func>
                    <m:r>
                      <a:rPr lang="ru-RU" sz="3300" i="1">
                        <a:latin typeface="Cambria Math"/>
                      </a:rPr>
                      <m:t>=</m:t>
                    </m:r>
                  </m:oMath>
                </a14:m>
                <a:r>
                  <a:rPr lang="ru-RU" sz="3300" dirty="0" smtClean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sz="3300" i="1"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ru-RU" sz="33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30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ru-RU" sz="3300" i="1">
                                  <a:latin typeface="Cambria Math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r>
                            <a:rPr lang="ru-RU" sz="3300" i="1">
                              <a:latin typeface="Cambria Math"/>
                            </a:rPr>
                            <m:t>100000=</m:t>
                          </m:r>
                        </m:e>
                      </m:func>
                    </m:oMath>
                  </m:oMathPara>
                </a14:m>
                <a:endParaRPr lang="ru-RU" sz="3300" dirty="0"/>
              </a:p>
              <a:p>
                <a14:m>
                  <m:oMath xmlns:m="http://schemas.openxmlformats.org/officeDocument/2006/math">
                    <m:r>
                      <a:rPr lang="ru-RU" sz="3300" i="1">
                        <a:latin typeface="Cambria Math"/>
                      </a:rPr>
                      <m:t>9</m:t>
                    </m:r>
                    <m:func>
                      <m:funcPr>
                        <m:ctrlPr>
                          <a:rPr lang="ru-RU" sz="33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300">
                            <a:latin typeface="Cambria Math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ru-RU" sz="33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3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ru-RU" sz="33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ru-RU" sz="3300" i="1">
                            <a:latin typeface="Cambria Math"/>
                          </a:rPr>
                          <m:t>=</m:t>
                        </m:r>
                      </m:e>
                    </m:func>
                  </m:oMath>
                </a14:m>
                <a:r>
                  <a:rPr lang="ru-RU" sz="3300" dirty="0" smtClean="0"/>
                  <a:t>,  5 </a:t>
                </a:r>
                <a:r>
                  <a:rPr lang="en-US" sz="3300" dirty="0" err="1"/>
                  <a:t>tg</a:t>
                </a:r>
                <a14:m>
                  <m:oMath xmlns:m="http://schemas.openxmlformats.org/officeDocument/2006/math">
                    <m:r>
                      <a:rPr lang="en-US" sz="3300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ru-RU" sz="33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3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ru-RU" sz="33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ru-RU" sz="3300" i="1">
                        <a:latin typeface="Cambria Math"/>
                      </a:rPr>
                      <m:t>=</m:t>
                    </m:r>
                  </m:oMath>
                </a14:m>
                <a:r>
                  <a:rPr lang="ru-RU" sz="3300" dirty="0" smtClean="0"/>
                  <a:t>,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33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30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ru-RU" sz="3300" i="1">
                            <a:latin typeface="Cambria Math"/>
                          </a:rPr>
                          <m:t>30°</m:t>
                        </m:r>
                      </m:e>
                    </m:func>
                  </m:oMath>
                </a14:m>
                <a:r>
                  <a:rPr lang="en-US" sz="3300" dirty="0"/>
                  <a:t> </a:t>
                </a:r>
                <a:r>
                  <a:rPr lang="ru-RU" sz="3300" dirty="0"/>
                  <a:t>⋅(9</a:t>
                </a:r>
                <a:r>
                  <a:rPr lang="ru-RU" sz="3300" baseline="30000" dirty="0"/>
                  <a:t>2  </a:t>
                </a:r>
                <a:r>
                  <a:rPr lang="ru-RU" sz="3300" dirty="0"/>
                  <a:t>+7</a:t>
                </a:r>
                <a:r>
                  <a:rPr lang="ru-RU" sz="3300" baseline="30000" dirty="0"/>
                  <a:t>2</a:t>
                </a:r>
                <a:r>
                  <a:rPr lang="ru-RU" sz="3300" dirty="0"/>
                  <a:t>+30</a:t>
                </a:r>
                <a:r>
                  <a:rPr lang="ru-RU" sz="3300" dirty="0" smtClean="0"/>
                  <a:t>)=</a:t>
                </a:r>
                <a:endParaRPr lang="ru-RU" dirty="0" smtClean="0"/>
              </a:p>
              <a:p>
                <a:r>
                  <a:rPr lang="ru-RU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99592" y="2564904"/>
                <a:ext cx="7416824" cy="3073896"/>
              </a:xfrm>
              <a:blipFill rotWithShape="1">
                <a:blip r:embed="rId3"/>
                <a:stretch>
                  <a:fillRect t="-23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268760"/>
            <a:ext cx="7772400" cy="1974081"/>
          </a:xfrm>
        </p:spPr>
        <p:txBody>
          <a:bodyPr>
            <a:normAutofit fontScale="90000"/>
          </a:bodyPr>
          <a:lstStyle/>
          <a:p>
            <a:r>
              <a:rPr lang="ru-RU" dirty="0"/>
              <a:t>Вступление</a:t>
            </a:r>
            <a:br>
              <a:rPr lang="ru-RU" dirty="0"/>
            </a:br>
            <a:r>
              <a:rPr lang="ru-RU" sz="3200" dirty="0"/>
              <a:t>Прежде, чем назвать </a:t>
            </a:r>
            <a:r>
              <a:rPr lang="ru-RU" sz="3200" dirty="0" smtClean="0"/>
              <a:t>тему </a:t>
            </a:r>
            <a:r>
              <a:rPr lang="ru-RU" sz="3200" dirty="0"/>
              <a:t>нашего урока, я предлагаю вам найти значение следующих выражений </a:t>
            </a:r>
          </a:p>
        </p:txBody>
      </p:sp>
    </p:spTree>
    <p:extLst>
      <p:ext uri="{BB962C8B-B14F-4D97-AF65-F5344CB8AC3E}">
        <p14:creationId xmlns:p14="http://schemas.microsoft.com/office/powerpoint/2010/main" val="16440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14037"/>
              </p:ext>
            </p:extLst>
          </p:nvPr>
        </p:nvGraphicFramePr>
        <p:xfrm>
          <a:off x="467544" y="1412776"/>
          <a:ext cx="8352584" cy="46783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4064"/>
                <a:gridCol w="1260312"/>
                <a:gridCol w="1224136"/>
                <a:gridCol w="1368152"/>
                <a:gridCol w="1224136"/>
                <a:gridCol w="1151784"/>
              </a:tblGrid>
              <a:tr h="18389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100">
                          <a:effectLst/>
                        </a:rPr>
                        <a:t>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54" marR="555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100">
                          <a:effectLst/>
                        </a:rPr>
                        <a:t>О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54" marR="555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100">
                          <a:effectLst/>
                        </a:rPr>
                        <a:t>Ь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54" marR="555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100">
                          <a:effectLst/>
                        </a:rPr>
                        <a:t>О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54" marR="555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100">
                          <a:effectLst/>
                        </a:rPr>
                        <a:t>Ц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54" marR="555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100" dirty="0">
                          <a:effectLst/>
                        </a:rPr>
                        <a:t>К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54" marR="55554" marT="0" marB="0"/>
                </a:tc>
              </a:tr>
              <a:tr h="28394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100">
                          <a:effectLst/>
                        </a:rPr>
                        <a:t>100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54" marR="555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100">
                          <a:effectLst/>
                        </a:rPr>
                        <a:t>28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54" marR="555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100">
                          <a:effectLst/>
                        </a:rPr>
                        <a:t>57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54" marR="555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100">
                          <a:effectLst/>
                        </a:rPr>
                        <a:t>24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54" marR="555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1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54" marR="555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100" dirty="0">
                          <a:effectLst/>
                        </a:rPr>
                        <a:t>1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54" marR="5555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617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005064"/>
            <a:ext cx="6624736" cy="1800200"/>
          </a:xfrm>
        </p:spPr>
        <p:txBody>
          <a:bodyPr>
            <a:normAutofit/>
          </a:bodyPr>
          <a:lstStyle/>
          <a:p>
            <a:r>
              <a:rPr lang="ru-RU" dirty="0" smtClean="0"/>
              <a:t>А уже через 5 дней Академия наук обратилась к ученым всех стран с призывом сплотить силы для защиты человеческой культуры от фашизма.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58417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Началась </a:t>
            </a:r>
            <a:br>
              <a:rPr lang="ru-RU" sz="3600" dirty="0" smtClean="0"/>
            </a:br>
            <a:r>
              <a:rPr lang="ru-RU" sz="3600" dirty="0" smtClean="0"/>
              <a:t> Великая Отечественная война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26770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085184"/>
            <a:ext cx="6400800" cy="139256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1. Обладание разума, изобретательности и точного расчета. 2.Использование физических законов и обширных математических расчетов, 3.Создание атомного и ракетного оружия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4392487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Математики нашей страны в период тягчайших испытаний проявили себя как подлинные патриоты. Их вклад состоит в использовании тех специфических знаний и умений, которыми обладают только </a:t>
            </a:r>
            <a:r>
              <a:rPr lang="ru-RU" sz="3600" dirty="0" smtClean="0">
                <a:solidFill>
                  <a:srgbClr val="FF0000"/>
                </a:solidFill>
              </a:rPr>
              <a:t>математики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314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95536" y="5661248"/>
            <a:ext cx="8305800" cy="6389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39552" y="263236"/>
            <a:ext cx="8305800" cy="5253996"/>
          </a:xfrm>
        </p:spPr>
        <p:txBody>
          <a:bodyPr/>
          <a:lstStyle/>
          <a:p>
            <a:r>
              <a:rPr lang="ru-RU" sz="2400" dirty="0">
                <a:effectLst/>
              </a:rPr>
              <a:t>В годы Великой Отечественной войны советские математики внесли значительный вклад в победу над фашистской Германией. Они работали над различными задачами, связанными с военными операциями, разработкой новых технологий и шифрованием важной информации. Математики участвовали в создании математических моделей для прогнозирования движения войск, оптимизации боевых действий и расчета траекторий снарядов. Они также принимали участие в дешифровке кодов противника и разработке защиты от криптоанализа. Благодаря своим знаниям и умениям советские математики смогли существенно повлиять на исход военных действий и способствовать победе СССР во Второй мировой войне</a:t>
            </a:r>
            <a:r>
              <a:rPr lang="ru-RU" dirty="0">
                <a:effectLst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016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«Личность и математика»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842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" t="3846" r="51601"/>
          <a:stretch/>
        </p:blipFill>
        <p:spPr bwMode="auto">
          <a:xfrm>
            <a:off x="827584" y="692696"/>
            <a:ext cx="3077390" cy="4945681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220072" y="1772816"/>
            <a:ext cx="3600400" cy="3672408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известный геометр, разработал теорию управления артиллерийским огнем. </a:t>
            </a:r>
            <a:endParaRPr lang="ru-RU" sz="2800" dirty="0" smtClean="0"/>
          </a:p>
          <a:p>
            <a:pPr algn="ctr"/>
            <a:endParaRPr lang="ru-RU" sz="2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99992" y="404664"/>
            <a:ext cx="4176464" cy="1066800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Профессор </a:t>
            </a:r>
            <a:r>
              <a:rPr lang="ru-RU" sz="2800" dirty="0" err="1"/>
              <a:t>С.В.Бахвалов</a:t>
            </a:r>
            <a:r>
              <a:rPr lang="ru-RU" sz="2800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60600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2667000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139952" y="1412776"/>
            <a:ext cx="3928464" cy="5157192"/>
          </a:xfrm>
        </p:spPr>
        <p:txBody>
          <a:bodyPr>
            <a:normAutofit/>
          </a:bodyPr>
          <a:lstStyle/>
          <a:p>
            <a:r>
              <a:rPr lang="ru-RU" sz="2400" dirty="0"/>
              <a:t>дал практическое решение задачи по теории полетов самолетов на малой высоте. ОНИ выполнили исследования , имеющие непосредственное отношение к первым образцам пороховых ракет, получивших название «катюш».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11960" y="332656"/>
            <a:ext cx="3816424" cy="1066800"/>
          </a:xfrm>
        </p:spPr>
        <p:txBody>
          <a:bodyPr>
            <a:normAutofit fontScale="90000"/>
          </a:bodyPr>
          <a:lstStyle/>
          <a:p>
            <a:r>
              <a:rPr lang="ru-RU" sz="2800" dirty="0" err="1"/>
              <a:t>Н.Е.Кочин</a:t>
            </a:r>
            <a:r>
              <a:rPr lang="ru-RU" sz="2800" dirty="0"/>
              <a:t> </a:t>
            </a:r>
            <a:r>
              <a:rPr lang="ru-RU" sz="2800" dirty="0" smtClean="0"/>
              <a:t>- академик </a:t>
            </a:r>
            <a:r>
              <a:rPr lang="ru-RU" sz="2800" dirty="0"/>
              <a:t>мехмата МГУ</a:t>
            </a:r>
          </a:p>
        </p:txBody>
      </p:sp>
    </p:spTree>
    <p:extLst>
      <p:ext uri="{BB962C8B-B14F-4D97-AF65-F5344CB8AC3E}">
        <p14:creationId xmlns:p14="http://schemas.microsoft.com/office/powerpoint/2010/main" val="233035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645024"/>
            <a:ext cx="8305800" cy="30243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944217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Андрей Николаевич Колмогоров автор учебника по математике</a:t>
            </a:r>
            <a:endParaRPr lang="ru-RU" dirty="0"/>
          </a:p>
        </p:txBody>
      </p:sp>
      <p:pic>
        <p:nvPicPr>
          <p:cNvPr id="1026" name="Picture 2" descr="https://thumb.tildacdn.com/tild3664-6238-4237-a339-383930653161/-/resize/168x/-/format/webp/andrei-kolmogorov-s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556793"/>
            <a:ext cx="388843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39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628800"/>
            <a:ext cx="6624736" cy="4320480"/>
          </a:xfrm>
        </p:spPr>
        <p:txBody>
          <a:bodyPr>
            <a:noAutofit/>
          </a:bodyPr>
          <a:lstStyle/>
          <a:p>
            <a:r>
              <a:rPr lang="ru-RU" sz="2800" dirty="0" smtClean="0"/>
              <a:t>Фронт требует увеличения эффективности огня артиллерии, повышения меткости стрельбы. Академик А.Н. Колмогоров выполнил работу о наиболее выгодном рассеивании снарядов при стрельбе по площадям. Эта работа оказала серьезную помощь в повышении эффективности огня советской артиллерии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04665"/>
            <a:ext cx="7772400" cy="7920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Идет жестокая война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973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204864"/>
            <a:ext cx="6624736" cy="3744416"/>
          </a:xfrm>
        </p:spPr>
        <p:txBody>
          <a:bodyPr>
            <a:normAutofit/>
          </a:bodyPr>
          <a:lstStyle/>
          <a:p>
            <a:r>
              <a:rPr lang="ru-RU" dirty="0" smtClean="0"/>
              <a:t>Во время боевых операций на Курской дуге было израсходовано несколько миллионов патронов для пулеметов и многие миллионы артиллерийских снарядов. Методы проверки качества боеприпасов были предложены математиком Колмогоровым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Жестокие бои на Курской дуге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021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2537508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Подготовила :</a:t>
            </a:r>
          </a:p>
          <a:p>
            <a:pPr algn="r"/>
            <a:r>
              <a:rPr lang="ru-RU" dirty="0" smtClean="0"/>
              <a:t> учитель математики</a:t>
            </a:r>
          </a:p>
          <a:p>
            <a:pPr algn="r"/>
            <a:r>
              <a:rPr lang="ru-RU" dirty="0" smtClean="0"/>
              <a:t> МБОУ СОШ г. Пионерского</a:t>
            </a:r>
          </a:p>
          <a:p>
            <a:pPr algn="r"/>
            <a:r>
              <a:rPr lang="ru-RU" dirty="0" smtClean="0"/>
              <a:t> Зайцева Людмила </a:t>
            </a:r>
            <a:r>
              <a:rPr lang="ru-RU" dirty="0" err="1" smtClean="0"/>
              <a:t>Исматовна</a:t>
            </a:r>
            <a:endParaRPr lang="ru-RU" dirty="0" smtClean="0"/>
          </a:p>
          <a:p>
            <a:pPr algn="r"/>
            <a:r>
              <a:rPr lang="ru-RU" dirty="0" smtClean="0"/>
              <a:t>( в рамках городских Рождественских чтений</a:t>
            </a:r>
          </a:p>
          <a:p>
            <a:pPr algn="r"/>
            <a:r>
              <a:rPr lang="ru-RU" dirty="0" smtClean="0"/>
              <a:t>17.01.25)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67544" y="692696"/>
            <a:ext cx="8305800" cy="1981200"/>
          </a:xfrm>
        </p:spPr>
        <p:txBody>
          <a:bodyPr/>
          <a:lstStyle/>
          <a:p>
            <a:r>
              <a:rPr lang="ru-RU" dirty="0" smtClean="0"/>
              <a:t>Урок по теме «Математика на службе Отечества»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224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505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589240"/>
            <a:ext cx="6400800" cy="7444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5184575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На основе работ учёных - математиков – проводились важнейшие расчеты на прочность не только самолётов , но и танков, артиллерийских систем . Эти работы имели большое значение и для строительной механики.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30356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23528" y="3645024"/>
            <a:ext cx="8305800" cy="2592288"/>
          </a:xfrm>
        </p:spPr>
        <p:txBody>
          <a:bodyPr/>
          <a:lstStyle/>
          <a:p>
            <a:r>
              <a:rPr lang="ru-RU" sz="3200" dirty="0" err="1"/>
              <a:t>А.С.Яковлеву</a:t>
            </a:r>
            <a:r>
              <a:rPr lang="ru-RU" sz="3200" dirty="0"/>
              <a:t> и </a:t>
            </a:r>
            <a:r>
              <a:rPr lang="ru-RU" sz="3200" dirty="0" err="1"/>
              <a:t>С.А.Лавочкину</a:t>
            </a:r>
            <a:r>
              <a:rPr lang="ru-RU" sz="3200" dirty="0"/>
              <a:t> создать грозные истребители, </a:t>
            </a:r>
            <a:r>
              <a:rPr lang="ru-RU" sz="3200" dirty="0" err="1"/>
              <a:t>С.В.Илюшину</a:t>
            </a:r>
            <a:r>
              <a:rPr lang="ru-RU" sz="3200" dirty="0"/>
              <a:t> – неуязвимые штурмовики, </a:t>
            </a:r>
            <a:r>
              <a:rPr lang="ru-RU" sz="3200" dirty="0" err="1"/>
              <a:t>А.Н.Туполеву</a:t>
            </a:r>
            <a:r>
              <a:rPr lang="ru-RU" sz="3200" dirty="0"/>
              <a:t>, </a:t>
            </a:r>
            <a:r>
              <a:rPr lang="ru-RU" sz="3200" dirty="0" err="1"/>
              <a:t>Н.Н.Поликарпову</a:t>
            </a:r>
            <a:r>
              <a:rPr lang="ru-RU" sz="3200" dirty="0"/>
              <a:t> - мощные бомбардировщики, заметно увеличить их скорость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548680"/>
            <a:ext cx="8305800" cy="1728192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Все математические исследования в комплексе с достижениями учёных из других областей науки </a:t>
            </a:r>
            <a:r>
              <a:rPr lang="ru-RU" sz="4000" dirty="0" smtClean="0"/>
              <a:t>позволили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96464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7772400" cy="26642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Наши ученые приближали Победу своим умом, талантом, самоотверженным трудом.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526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509120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396043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Мы, молодое поколение приносим низкий поклон тем, кто, не жалея своей жизни, знаний и таланта приближал свободу и счастье для нас -грядущего поколения.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445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2681524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dirty="0"/>
              <a:t>Мы сегодня познакомились с математиками вложившими огромный вклад в победу нашего народа над </a:t>
            </a:r>
            <a:r>
              <a:rPr lang="ru-RU" dirty="0" smtClean="0"/>
              <a:t>фашизмом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/>
              <a:t>Какие математические понятия, определения и правила мы сегодня повторили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5536" y="620688"/>
            <a:ext cx="8305800" cy="1368152"/>
          </a:xfrm>
        </p:spPr>
        <p:txBody>
          <a:bodyPr/>
          <a:lstStyle/>
          <a:p>
            <a:r>
              <a:rPr lang="ru-RU" dirty="0" smtClean="0"/>
              <a:t>Итоги урока: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432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645024"/>
            <a:ext cx="8305800" cy="2448272"/>
          </a:xfrm>
        </p:spPr>
        <p:txBody>
          <a:bodyPr/>
          <a:lstStyle/>
          <a:p>
            <a:r>
              <a:rPr lang="ru-RU" sz="3600" dirty="0"/>
              <a:t>Логарифмы  </a:t>
            </a:r>
            <a:br>
              <a:rPr lang="ru-RU" sz="3600" dirty="0"/>
            </a:br>
            <a:r>
              <a:rPr lang="ru-RU" sz="3600" dirty="0"/>
              <a:t>Степени </a:t>
            </a:r>
            <a:br>
              <a:rPr lang="ru-RU" sz="3600" dirty="0"/>
            </a:br>
            <a:r>
              <a:rPr lang="ru-RU" sz="3600" dirty="0"/>
              <a:t> Тригонометрические </a:t>
            </a:r>
            <a:r>
              <a:rPr lang="ru-RU" sz="3600" dirty="0" smtClean="0"/>
              <a:t>уравнения </a:t>
            </a:r>
            <a:endParaRPr lang="ru-RU" sz="36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223224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4400" dirty="0" smtClean="0"/>
              <a:t>Математические  </a:t>
            </a:r>
            <a:r>
              <a:rPr lang="ru-RU" sz="4400" dirty="0"/>
              <a:t>понятия, определения и </a:t>
            </a:r>
            <a:r>
              <a:rPr lang="ru-RU" sz="4400" dirty="0" smtClean="0"/>
              <a:t>правила, которые  </a:t>
            </a:r>
            <a:r>
              <a:rPr lang="ru-RU" sz="4400" dirty="0"/>
              <a:t>мы сегодня </a:t>
            </a:r>
            <a:r>
              <a:rPr lang="ru-RU" sz="4400" dirty="0" smtClean="0"/>
              <a:t>повторили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28994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996952"/>
            <a:ext cx="8305800" cy="3168352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ru-RU" sz="3200" dirty="0" smtClean="0"/>
              <a:t>Собрать материал по теме «Авторы учебников по математике-участники ВОВ»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3200" dirty="0" smtClean="0"/>
              <a:t>Решить примеры другого уровня (из выданных)</a:t>
            </a: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908720"/>
            <a:ext cx="8305800" cy="1440160"/>
          </a:xfrm>
        </p:spPr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684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ru-RU" dirty="0"/>
              <a:t>Поднимите вверх звёзды (большую или маленькую) в зависимости от того как вы поняли материал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Салют Победа!!!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203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501008"/>
            <a:ext cx="7560840" cy="2736304"/>
          </a:xfrm>
        </p:spPr>
        <p:txBody>
          <a:bodyPr>
            <a:normAutofit/>
          </a:bodyPr>
          <a:lstStyle/>
          <a:p>
            <a:r>
              <a:rPr lang="ru-RU" dirty="0" smtClean="0"/>
              <a:t>В год такой знаменательной даты , решая задачи и выражения, вспоминая исторические факты мы сегодня на уроке попробуем проследить за некоторыми особыми событиями</a:t>
            </a:r>
          </a:p>
          <a:p>
            <a:r>
              <a:rPr lang="ru-RU" dirty="0" smtClean="0"/>
              <a:t>самой жестокой войны в истории человечества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772400" cy="1470025"/>
          </a:xfrm>
        </p:spPr>
        <p:txBody>
          <a:bodyPr/>
          <a:lstStyle/>
          <a:p>
            <a:r>
              <a:rPr lang="ru-RU" dirty="0" smtClean="0"/>
              <a:t>80 лет ВЕЛИКОЙ ПОБЕДЕ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742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708920"/>
            <a:ext cx="7416824" cy="3240360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ru-RU" dirty="0" smtClean="0"/>
              <a:t>Узнать ученых-математиков, которые своими открытиями в годы ВОВ помогали фронту.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dirty="0" smtClean="0"/>
              <a:t> Познакомиться с математическими открытиями в разных военных областях в годы ВОВ.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dirty="0" smtClean="0"/>
              <a:t> Развивать познавательную математическую активность, решая задачи общего развития и профессионального направления.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008112"/>
          </a:xfrm>
        </p:spPr>
        <p:txBody>
          <a:bodyPr/>
          <a:lstStyle/>
          <a:p>
            <a:r>
              <a:rPr lang="ru-RU" dirty="0" smtClean="0"/>
              <a:t>Цели урока: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401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" y="2996952"/>
            <a:ext cx="8305800" cy="33123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67544" y="1340768"/>
            <a:ext cx="8305800" cy="1584176"/>
          </a:xfrm>
        </p:spPr>
        <p:txBody>
          <a:bodyPr/>
          <a:lstStyle/>
          <a:p>
            <a:r>
              <a:rPr lang="ru-RU" dirty="0" smtClean="0"/>
              <a:t>Разгадайте военную шифровку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4" t="47236" r="3516" b="7177"/>
          <a:stretch/>
        </p:blipFill>
        <p:spPr bwMode="auto">
          <a:xfrm>
            <a:off x="888473" y="3284984"/>
            <a:ext cx="7736485" cy="293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720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2321484"/>
          </a:xfrm>
        </p:spPr>
        <p:txBody>
          <a:bodyPr/>
          <a:lstStyle/>
          <a:p>
            <a:r>
              <a:rPr lang="ru-RU" sz="3200" dirty="0"/>
              <a:t>план Гитлера, который предусматривал завоевание СССР за 2 месяца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1628800"/>
            <a:ext cx="8305800" cy="1152128"/>
          </a:xfrm>
        </p:spPr>
        <p:txBody>
          <a:bodyPr/>
          <a:lstStyle/>
          <a:p>
            <a:r>
              <a:rPr lang="ru-RU" dirty="0"/>
              <a:t>«Барбаросса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074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одзаголовок 1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611560" y="2852936"/>
                <a:ext cx="8305800" cy="158417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4400" b="0" i="0" smtClean="0">
                                <a:latin typeface="Cambria Math"/>
                              </a:rPr>
                              <m:t>50</m:t>
                            </m:r>
                            <m:r>
                              <a:rPr lang="ru-RU" sz="4400" b="0" i="1" smtClean="0"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r>
                              <m:rPr>
                                <m:sty m:val="p"/>
                              </m:rPr>
                              <a:rPr lang="en-US" sz="4400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ru-RU" sz="4400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fName>
                      <m:e>
                        <m:r>
                          <a:rPr lang="ru-RU" sz="4400" b="0" i="1" smtClean="0">
                            <a:latin typeface="Cambria Math"/>
                          </a:rPr>
                          <m:t>25</m:t>
                        </m:r>
                      </m:e>
                    </m:func>
                  </m:oMath>
                </a14:m>
                <a:r>
                  <a:rPr lang="ru-RU" sz="4400" dirty="0" smtClean="0"/>
                  <a:t> 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4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4400" b="0" i="1" dirty="0" smtClean="0">
                            <a:latin typeface="Cambria Math"/>
                          </a:rPr>
                          <m:t>(0,1)</m:t>
                        </m:r>
                      </m:e>
                      <m:sup>
                        <m:r>
                          <a:rPr lang="ru-RU" sz="4400" b="0" i="1" dirty="0" smtClean="0">
                            <a:latin typeface="Cambria Math"/>
                          </a:rPr>
                          <m:t>−2</m:t>
                        </m:r>
                      </m:sup>
                    </m:sSup>
                  </m:oMath>
                </a14:m>
                <a:endParaRPr lang="ru-RU" sz="4400" dirty="0" smtClean="0"/>
              </a:p>
              <a:p>
                <a:endParaRPr lang="ru-RU" sz="1200" dirty="0" smtClean="0"/>
              </a:p>
            </p:txBody>
          </p:sp>
        </mc:Choice>
        <mc:Fallback>
          <p:sp>
            <p:nvSpPr>
              <p:cNvPr id="2" name="Под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11560" y="2852936"/>
                <a:ext cx="8305800" cy="1584176"/>
              </a:xfrm>
              <a:blipFill rotWithShape="1">
                <a:blip r:embed="rId3"/>
                <a:stretch>
                  <a:fillRect t="-7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39552" y="836712"/>
            <a:ext cx="8305800" cy="1635228"/>
          </a:xfrm>
        </p:spPr>
        <p:txBody>
          <a:bodyPr/>
          <a:lstStyle/>
          <a:p>
            <a:r>
              <a:rPr lang="ru-RU" dirty="0" smtClean="0"/>
              <a:t>Решите </a:t>
            </a:r>
            <a:r>
              <a:rPr lang="ru-RU" dirty="0" smtClean="0"/>
              <a:t>пример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30452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95536" y="3647539"/>
            <a:ext cx="8305800" cy="3021821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l"/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5536" y="1052736"/>
            <a:ext cx="8305800" cy="1981200"/>
          </a:xfrm>
        </p:spPr>
        <p:txBody>
          <a:bodyPr/>
          <a:lstStyle/>
          <a:p>
            <a:r>
              <a:rPr lang="ru-RU" dirty="0" smtClean="0"/>
              <a:t>Вычислите, </a:t>
            </a:r>
            <a:r>
              <a:rPr lang="ru-RU" dirty="0"/>
              <a:t>сколько соток составляет данный огород?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8" t="23675" r="24290" b="41476"/>
          <a:stretch/>
        </p:blipFill>
        <p:spPr bwMode="auto">
          <a:xfrm>
            <a:off x="1547665" y="3710334"/>
            <a:ext cx="5400600" cy="2411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321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67544" y="2780928"/>
            <a:ext cx="8305800" cy="4077072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sz="3200" dirty="0" smtClean="0"/>
              <a:t>1 литр = ? дм3 </a:t>
            </a:r>
          </a:p>
          <a:p>
            <a:pPr marL="457200" indent="-457200">
              <a:buAutoNum type="arabicPeriod"/>
            </a:pPr>
            <a:r>
              <a:rPr lang="ru-RU" sz="3200" dirty="0" smtClean="0"/>
              <a:t>2. Периметр пола со сторонами 8м и 6м</a:t>
            </a:r>
          </a:p>
          <a:p>
            <a:pPr marL="457200" indent="-457200">
              <a:buAutoNum type="arabicPeriod"/>
            </a:pPr>
            <a:r>
              <a:rPr lang="ru-RU" sz="3200" dirty="0" smtClean="0"/>
              <a:t>3. Сотка - ? (м2 ) </a:t>
            </a:r>
          </a:p>
          <a:p>
            <a:pPr marL="457200" indent="-457200">
              <a:buAutoNum type="arabicPeriod"/>
            </a:pPr>
            <a:r>
              <a:rPr lang="ru-RU" sz="3200" dirty="0" smtClean="0"/>
              <a:t>4. 1 радиан - ? В градусах </a:t>
            </a:r>
          </a:p>
          <a:p>
            <a:pPr marL="457200" indent="-457200">
              <a:buAutoNum type="arabicPeriod"/>
            </a:pPr>
            <a:r>
              <a:rPr lang="ru-RU" sz="3200" dirty="0" smtClean="0"/>
              <a:t>5. Log6 1 = ? </a:t>
            </a:r>
          </a:p>
          <a:p>
            <a:pPr marL="457200" indent="-457200">
              <a:buAutoNum type="arabicPeriod"/>
            </a:pPr>
            <a:r>
              <a:rPr lang="ru-RU" sz="3200" dirty="0" smtClean="0"/>
              <a:t>6. 4 ! </a:t>
            </a:r>
            <a:r>
              <a:rPr lang="ru-RU" sz="3200" dirty="0" smtClean="0"/>
              <a:t>=</a:t>
            </a:r>
          </a:p>
          <a:p>
            <a:pPr marL="457200" indent="-457200">
              <a:buAutoNum type="arabicPeriod"/>
            </a:pPr>
            <a:r>
              <a:rPr lang="ru-RU" sz="1200" dirty="0" smtClean="0"/>
              <a:t>)</a:t>
            </a:r>
            <a:endParaRPr lang="ru-RU" sz="12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39552" y="692696"/>
            <a:ext cx="8305800" cy="2088232"/>
          </a:xfrm>
        </p:spPr>
        <p:txBody>
          <a:bodyPr/>
          <a:lstStyle/>
          <a:p>
            <a:r>
              <a:rPr lang="ru-RU" sz="3600" dirty="0" smtClean="0"/>
              <a:t>Решая примеры и записывая соответствующую букву, назови получившееся слово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08356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423</TotalTime>
  <Words>837</Words>
  <Application>Microsoft Office PowerPoint</Application>
  <PresentationFormat>Экран (4:3)</PresentationFormat>
  <Paragraphs>100</Paragraphs>
  <Slides>28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Бумажная</vt:lpstr>
      <vt:lpstr>Вступление Прежде, чем назвать тему нашего урока, я предлагаю вам найти значение следующих выражений </vt:lpstr>
      <vt:lpstr>Урок по теме «Математика на службе Отечества»</vt:lpstr>
      <vt:lpstr>80 лет ВЕЛИКОЙ ПОБЕДЕ </vt:lpstr>
      <vt:lpstr>Цели урока:</vt:lpstr>
      <vt:lpstr>Разгадайте военную шифровку</vt:lpstr>
      <vt:lpstr>«Барбаросса»</vt:lpstr>
      <vt:lpstr>Решите пример</vt:lpstr>
      <vt:lpstr>Вычислите, сколько соток составляет данный огород?</vt:lpstr>
      <vt:lpstr>Решая примеры и записывая соответствующую букву, назови получившееся слово</vt:lpstr>
      <vt:lpstr>Презентация PowerPoint</vt:lpstr>
      <vt:lpstr>Началась   Великая Отечественная война</vt:lpstr>
      <vt:lpstr>Математики нашей страны в период тягчайших испытаний проявили себя как подлинные патриоты. Их вклад состоит в использовании тех специфических знаний и умений, которыми обладают только математики</vt:lpstr>
      <vt:lpstr>В годы Великой Отечественной войны советские математики внесли значительный вклад в победу над фашистской Германией. Они работали над различными задачами, связанными с военными операциями, разработкой новых технологий и шифрованием важной информации. Математики участвовали в создании математических моделей для прогнозирования движения войск, оптимизации боевых действий и расчета траекторий снарядов. Они также принимали участие в дешифровке кодов противника и разработке защиты от криптоанализа. Благодаря своим знаниям и умениям советские математики смогли существенно повлиять на исход военных действий и способствовать победе СССР во Второй мировой войне.</vt:lpstr>
      <vt:lpstr>«Личность и математика»</vt:lpstr>
      <vt:lpstr>Профессор С.В.Бахвалов,</vt:lpstr>
      <vt:lpstr>Н.Е.Кочин - академик мехмата МГУ</vt:lpstr>
      <vt:lpstr>Андрей Николаевич Колмогоров автор учебника по математике</vt:lpstr>
      <vt:lpstr>Идет жестокая война</vt:lpstr>
      <vt:lpstr>Жестокие бои на Курской дуге</vt:lpstr>
      <vt:lpstr>Презентация PowerPoint</vt:lpstr>
      <vt:lpstr>На основе работ учёных - математиков – проводились важнейшие расчеты на прочность не только самолётов , но и танков, артиллерийских систем . Эти работы имели большое значение и для строительной механики.</vt:lpstr>
      <vt:lpstr>Все математические исследования в комплексе с достижениями учёных из других областей науки позволили</vt:lpstr>
      <vt:lpstr>Наши ученые приближали Победу своим умом, талантом, самоотверженным трудом.</vt:lpstr>
      <vt:lpstr>Мы, молодое поколение приносим низкий поклон тем, кто, не жалея своей жизни, знаний и таланта приближал свободу и счастье для нас -грядущего поколения.</vt:lpstr>
      <vt:lpstr>Итоги урока:</vt:lpstr>
      <vt:lpstr> Математические  понятия, определения и правила, которые  мы сегодня повторили</vt:lpstr>
      <vt:lpstr>Домашнее задание</vt:lpstr>
      <vt:lpstr>Салют Победа!!!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Вступление</dc:title>
  <dc:creator>Admin</dc:creator>
  <cp:lastModifiedBy>Admin</cp:lastModifiedBy>
  <cp:revision>31</cp:revision>
  <cp:lastPrinted>2025-01-16T12:48:11Z</cp:lastPrinted>
  <dcterms:created xsi:type="dcterms:W3CDTF">2025-01-10T09:21:00Z</dcterms:created>
  <dcterms:modified xsi:type="dcterms:W3CDTF">2025-06-11T08:00:20Z</dcterms:modified>
</cp:coreProperties>
</file>