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2"/>
    <p:sldId id="353" r:id="rId3"/>
    <p:sldId id="299" r:id="rId4"/>
    <p:sldId id="294" r:id="rId5"/>
    <p:sldId id="346" r:id="rId6"/>
    <p:sldId id="347" r:id="rId7"/>
    <p:sldId id="348" r:id="rId8"/>
    <p:sldId id="344" r:id="rId9"/>
    <p:sldId id="300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316" r:id="rId18"/>
    <p:sldId id="317" r:id="rId19"/>
    <p:sldId id="350" r:id="rId20"/>
    <p:sldId id="297" r:id="rId21"/>
    <p:sldId id="310" r:id="rId22"/>
    <p:sldId id="351" r:id="rId23"/>
    <p:sldId id="311" r:id="rId24"/>
    <p:sldId id="352" r:id="rId25"/>
    <p:sldId id="318" r:id="rId26"/>
    <p:sldId id="319" r:id="rId2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1DD6EF"/>
    <a:srgbClr val="0080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1373ED-129C-402E-975C-63E0F2B99B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  <a:pPr lvl="0" eaLnBrk="1" hangingPunct="1">
                <a:buNone/>
              </a:p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1031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63;&#1091;&#1076;&#1072;&#1088;&#1080;&#1082;&#1080;%20-%20%20&#1052;&#1077;&#1096;&#1086;&#1082;%20&#1044;&#1077;&#1076;&#1072;%20&#1052;&#1086;&#1088;&#1086;&#1079;&#1072;%20_%20&#1052;&#1091;&#1079;&#1099;&#1082;&#1072;&#1083;&#1100;&#1085;&#1072;&#1103;%20&#1080;&#1075;&#1088;&#1072;%20&#1089;%20&#1076;&#1074;&#1080;&#1078;&#1077;&#1085;&#1080;&#1103;&#1084;&#1080;%20_%20&#1044;&#1077;&#1090;&#1089;&#1082;&#1080;&#1077;%20&#1085;&#1086;&#1074;&#1086;&#1075;&#1086;&#1076;&#1085;&#1080;&#1077;%20&#1087;&#1077;&#1089;&#1085;&#1080;%20_&#1060;&#1080;&#1079;&#1084;&#1080;&#1085;&#1091;&#1090;&#1082;&#1072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0;&#1079;&#1084;&#1080;&#1085;&#1091;&#1090;&#1082;&#1072;%20&#1076;&#1083;&#1103;%20&#1075;&#1083;&#1072;&#1079;.%20&#1042;&#1072;&#1083;&#1100;&#1089;%20&#1089;&#1085;&#1077;&#1078;&#1080;&#1085;&#1086;&#1082;/&#1060;&#1080;&#1079;&#1084;&#1080;&#1085;&#1091;&#1090;&#1082;&#1072;%20.&#1042;&#1072;&#1083;&#1100;&#1089;%20&#1089;&#1085;&#1077;&#1078;&#1080;&#1085;&#1086;&#1082;.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2138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403350" y="1484313"/>
            <a:ext cx="63373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750"/>
              </a:spcAft>
            </a:pPr>
            <a:r>
              <a:rPr lang="ru-RU" altLang="ru-RU" sz="4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Запорошила дорожки,</a:t>
            </a:r>
            <a:endParaRPr lang="ru-RU" altLang="ru-RU" sz="4000" b="1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07000"/>
              </a:lnSpc>
              <a:spcAft>
                <a:spcPts val="750"/>
              </a:spcAft>
            </a:pPr>
            <a:r>
              <a:rPr lang="ru-RU" altLang="ru-RU" sz="4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Разукрасила окошки,</a:t>
            </a:r>
            <a:endParaRPr lang="ru-RU" altLang="ru-RU" sz="4000" b="1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7000"/>
              </a:lnSpc>
              <a:spcAft>
                <a:spcPts val="750"/>
              </a:spcAft>
            </a:pPr>
            <a:r>
              <a:rPr lang="ru-RU" altLang="ru-RU" sz="4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Радость детям подарила</a:t>
            </a:r>
            <a:endParaRPr lang="ru-RU" altLang="ru-RU" sz="4000" b="1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07000"/>
              </a:lnSpc>
              <a:spcAft>
                <a:spcPts val="750"/>
              </a:spcAft>
            </a:pPr>
            <a:r>
              <a:rPr lang="ru-RU" altLang="ru-RU" sz="4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 на санках прокатила.</a:t>
            </a:r>
          </a:p>
          <a:p>
            <a:pPr algn="ctr" eaLnBrk="1" hangingPunct="1">
              <a:lnSpc>
                <a:spcPct val="107000"/>
              </a:lnSpc>
              <a:spcAft>
                <a:spcPts val="750"/>
              </a:spcAft>
            </a:pPr>
            <a:r>
              <a:rPr lang="ru-RU" altLang="ru-RU" sz="4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(ЗИМА)</a:t>
            </a:r>
            <a:endParaRPr lang="ru-RU" altLang="ru-RU" sz="4000" b="1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2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0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269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8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270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6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271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4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272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2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273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0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274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849949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4+3</a:t>
              </a:r>
            </a:p>
          </p:txBody>
        </p:sp>
      </p:grpSp>
      <p:pic>
        <p:nvPicPr>
          <p:cNvPr id="102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937" y="5345113"/>
            <a:ext cx="1152525" cy="151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 -0.08495 L 0.7323 -0.536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17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2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15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3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13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4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11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5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09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6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07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7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05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298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849949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2+3</a:t>
              </a:r>
            </a:p>
          </p:txBody>
        </p:sp>
      </p:grpSp>
      <p:pic>
        <p:nvPicPr>
          <p:cNvPr id="1229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700213"/>
            <a:ext cx="11509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6375" y="4076700"/>
            <a:ext cx="1157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81892 -0.5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5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42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316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40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38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318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36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319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34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320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32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321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30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322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849949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6+3</a:t>
              </a:r>
            </a:p>
          </p:txBody>
        </p:sp>
      </p:grpSp>
      <p:pic>
        <p:nvPicPr>
          <p:cNvPr id="133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700213"/>
            <a:ext cx="11509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620713"/>
            <a:ext cx="1157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2275" y="4508500"/>
            <a:ext cx="935038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0.00555 L 0.94097 -0.30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67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340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65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341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63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342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61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343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59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57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345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55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346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595112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6-2</a:t>
              </a:r>
            </a:p>
          </p:txBody>
        </p:sp>
      </p:grpSp>
      <p:pic>
        <p:nvPicPr>
          <p:cNvPr id="1434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700213"/>
            <a:ext cx="11509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620713"/>
            <a:ext cx="1157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52314">
            <a:off x="6989763" y="2251075"/>
            <a:ext cx="1081087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60475" y="4365625"/>
            <a:ext cx="86360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0.04722 L 0.94497 0.1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92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64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90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65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88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66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86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84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68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82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69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80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370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595112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7-4</a:t>
              </a:r>
            </a:p>
          </p:txBody>
        </p:sp>
      </p:grpSp>
      <p:pic>
        <p:nvPicPr>
          <p:cNvPr id="1537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700213"/>
            <a:ext cx="11509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620713"/>
            <a:ext cx="1157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52314">
            <a:off x="6989763" y="2251075"/>
            <a:ext cx="1081087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50" y="4652963"/>
            <a:ext cx="1150938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65300" y="4292600"/>
            <a:ext cx="1439863" cy="147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3936 L 0.86632 -0.02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7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17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388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15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389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13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11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391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09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392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07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393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05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394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595112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6-4</a:t>
              </a:r>
            </a:p>
          </p:txBody>
        </p:sp>
      </p:grpSp>
      <p:pic>
        <p:nvPicPr>
          <p:cNvPr id="1639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700213"/>
            <a:ext cx="11509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620713"/>
            <a:ext cx="1157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52314">
            <a:off x="6989763" y="2251075"/>
            <a:ext cx="1081087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50" y="4652963"/>
            <a:ext cx="1150938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863" y="4076700"/>
            <a:ext cx="1438275" cy="1477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250" y="3357563"/>
            <a:ext cx="1624013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1 -0.01065 L 0.78177 -0.02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Группа 13"/>
          <p:cNvGrpSpPr/>
          <p:nvPr/>
        </p:nvGrpSpPr>
        <p:grpSpPr>
          <a:xfrm>
            <a:off x="6227763" y="404813"/>
            <a:ext cx="914400" cy="1570037"/>
            <a:chOff x="6228184" y="404664"/>
            <a:chExt cx="914400" cy="1569660"/>
          </a:xfrm>
        </p:grpSpPr>
        <p:sp>
          <p:nvSpPr>
            <p:cNvPr id="7" name="Овал 6"/>
            <p:cNvSpPr/>
            <p:nvPr/>
          </p:nvSpPr>
          <p:spPr>
            <a:xfrm>
              <a:off x="6228184" y="7649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2" name="TextBox 12"/>
            <p:cNvSpPr txBox="1"/>
            <p:nvPr/>
          </p:nvSpPr>
          <p:spPr>
            <a:xfrm>
              <a:off x="6300192" y="4046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412" name="Группа 15"/>
          <p:cNvGrpSpPr/>
          <p:nvPr/>
        </p:nvGrpSpPr>
        <p:grpSpPr>
          <a:xfrm>
            <a:off x="5435600" y="1844675"/>
            <a:ext cx="914400" cy="1570038"/>
            <a:chOff x="5436096" y="1844824"/>
            <a:chExt cx="914400" cy="1569660"/>
          </a:xfrm>
        </p:grpSpPr>
        <p:sp>
          <p:nvSpPr>
            <p:cNvPr id="6" name="Овал 5"/>
            <p:cNvSpPr/>
            <p:nvPr/>
          </p:nvSpPr>
          <p:spPr>
            <a:xfrm>
              <a:off x="5436096" y="2205100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0" name="TextBox 14"/>
            <p:cNvSpPr txBox="1"/>
            <p:nvPr/>
          </p:nvSpPr>
          <p:spPr>
            <a:xfrm>
              <a:off x="5436096" y="184482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413" name="Группа 17"/>
          <p:cNvGrpSpPr/>
          <p:nvPr/>
        </p:nvGrpSpPr>
        <p:grpSpPr>
          <a:xfrm>
            <a:off x="7164388" y="2492375"/>
            <a:ext cx="914400" cy="1570038"/>
            <a:chOff x="7164288" y="2492896"/>
            <a:chExt cx="914400" cy="1569660"/>
          </a:xfrm>
        </p:grpSpPr>
        <p:sp>
          <p:nvSpPr>
            <p:cNvPr id="11" name="Овал 10"/>
            <p:cNvSpPr/>
            <p:nvPr/>
          </p:nvSpPr>
          <p:spPr>
            <a:xfrm>
              <a:off x="7164288" y="2780165"/>
              <a:ext cx="914400" cy="91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38" name="TextBox 16"/>
            <p:cNvSpPr txBox="1"/>
            <p:nvPr/>
          </p:nvSpPr>
          <p:spPr>
            <a:xfrm>
              <a:off x="7236296" y="249289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414" name="Группа 19"/>
          <p:cNvGrpSpPr/>
          <p:nvPr/>
        </p:nvGrpSpPr>
        <p:grpSpPr>
          <a:xfrm>
            <a:off x="5003800" y="3573463"/>
            <a:ext cx="914400" cy="1568450"/>
            <a:chOff x="5004048" y="3573016"/>
            <a:chExt cx="914400" cy="1569660"/>
          </a:xfrm>
        </p:grpSpPr>
        <p:sp>
          <p:nvSpPr>
            <p:cNvPr id="10" name="Овал 9"/>
            <p:cNvSpPr/>
            <p:nvPr/>
          </p:nvSpPr>
          <p:spPr>
            <a:xfrm>
              <a:off x="5004048" y="3933656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36" name="TextBox 18"/>
            <p:cNvSpPr txBox="1"/>
            <p:nvPr/>
          </p:nvSpPr>
          <p:spPr>
            <a:xfrm>
              <a:off x="5076056" y="357301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415" name="Группа 21"/>
          <p:cNvGrpSpPr/>
          <p:nvPr/>
        </p:nvGrpSpPr>
        <p:grpSpPr>
          <a:xfrm>
            <a:off x="6300788" y="4005263"/>
            <a:ext cx="914400" cy="1570037"/>
            <a:chOff x="6300192" y="4005064"/>
            <a:chExt cx="914400" cy="1569660"/>
          </a:xfrm>
        </p:grpSpPr>
        <p:sp>
          <p:nvSpPr>
            <p:cNvPr id="8" name="Овал 7"/>
            <p:cNvSpPr/>
            <p:nvPr/>
          </p:nvSpPr>
          <p:spPr>
            <a:xfrm>
              <a:off x="6300192" y="4365339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34" name="TextBox 20"/>
            <p:cNvSpPr txBox="1"/>
            <p:nvPr/>
          </p:nvSpPr>
          <p:spPr>
            <a:xfrm>
              <a:off x="6372200" y="4005064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416" name="Группа 23"/>
          <p:cNvGrpSpPr/>
          <p:nvPr/>
        </p:nvGrpSpPr>
        <p:grpSpPr>
          <a:xfrm>
            <a:off x="7380288" y="4941888"/>
            <a:ext cx="914400" cy="1568450"/>
            <a:chOff x="7380312" y="4941168"/>
            <a:chExt cx="914400" cy="1569660"/>
          </a:xfrm>
        </p:grpSpPr>
        <p:sp>
          <p:nvSpPr>
            <p:cNvPr id="12" name="Овал 11"/>
            <p:cNvSpPr/>
            <p:nvPr/>
          </p:nvSpPr>
          <p:spPr>
            <a:xfrm>
              <a:off x="7380312" y="5301808"/>
              <a:ext cx="914400" cy="913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32" name="TextBox 22"/>
            <p:cNvSpPr txBox="1"/>
            <p:nvPr/>
          </p:nvSpPr>
          <p:spPr>
            <a:xfrm>
              <a:off x="7452320" y="4941168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Группа 25"/>
          <p:cNvGrpSpPr/>
          <p:nvPr/>
        </p:nvGrpSpPr>
        <p:grpSpPr>
          <a:xfrm>
            <a:off x="5219700" y="5013325"/>
            <a:ext cx="914400" cy="1570038"/>
            <a:chOff x="5220072" y="5013176"/>
            <a:chExt cx="914400" cy="1569660"/>
          </a:xfrm>
        </p:grpSpPr>
        <p:sp>
          <p:nvSpPr>
            <p:cNvPr id="9" name="Овал 8"/>
            <p:cNvSpPr/>
            <p:nvPr/>
          </p:nvSpPr>
          <p:spPr>
            <a:xfrm>
              <a:off x="5220072" y="5373452"/>
              <a:ext cx="914400" cy="914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30" name="TextBox 24"/>
            <p:cNvSpPr txBox="1"/>
            <p:nvPr/>
          </p:nvSpPr>
          <p:spPr>
            <a:xfrm>
              <a:off x="5220072" y="5013176"/>
              <a:ext cx="80021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9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alt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418" name="Группа 28"/>
          <p:cNvGrpSpPr/>
          <p:nvPr/>
        </p:nvGrpSpPr>
        <p:grpSpPr>
          <a:xfrm>
            <a:off x="971550" y="1557338"/>
            <a:ext cx="2376488" cy="1654175"/>
            <a:chOff x="2042610" y="1457039"/>
            <a:chExt cx="2075638" cy="1336473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2052316" y="1485256"/>
              <a:ext cx="2065932" cy="1308256"/>
            </a:xfrm>
            <a:prstGeom prst="flowChartPunchedTap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2610" y="1457039"/>
              <a:ext cx="1849949" cy="1267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9600" b="1" i="1" kern="1200" cap="none" spc="0" normalizeH="0" baseline="0" noProof="0" dirty="0">
                  <a:ln w="28575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2+4</a:t>
              </a:r>
            </a:p>
          </p:txBody>
        </p:sp>
      </p:grpSp>
      <p:pic>
        <p:nvPicPr>
          <p:cNvPr id="174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700213"/>
            <a:ext cx="11509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620713"/>
            <a:ext cx="1157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52314">
            <a:off x="6989763" y="2251075"/>
            <a:ext cx="1081087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50" y="4652963"/>
            <a:ext cx="1150938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863" y="4076700"/>
            <a:ext cx="1438275" cy="1477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4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3357563"/>
            <a:ext cx="16256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92275" y="4652963"/>
            <a:ext cx="1098550" cy="132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Управляющая кнопка: домой 37">
            <a:hlinkClick r:id="" action="ppaction://noaction" highlightClick="1"/>
          </p:cNvPr>
          <p:cNvSpPr/>
          <p:nvPr/>
        </p:nvSpPr>
        <p:spPr>
          <a:xfrm>
            <a:off x="0" y="6219825"/>
            <a:ext cx="539750" cy="638175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1921 L 0.73507 0.07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/>
          <a:srcRect l="5026" t="11671" r="6000" b="7474"/>
          <a:stretch>
            <a:fillRect/>
          </a:stretch>
        </p:blipFill>
        <p:spPr>
          <a:xfrm>
            <a:off x="185738" y="593725"/>
            <a:ext cx="8772525" cy="597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71908" y="1557020"/>
            <a:ext cx="6915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65125"/>
            <a:ext cx="8172450" cy="612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39883" y="4869180"/>
            <a:ext cx="6915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file"/>
          </p:cNvPr>
          <p:cNvSpPr/>
          <p:nvPr/>
        </p:nvSpPr>
        <p:spPr>
          <a:xfrm>
            <a:off x="2214546" y="2071678"/>
            <a:ext cx="4558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/>
          <a:srcRect t="15625" r="45000" b="5208"/>
          <a:stretch>
            <a:fillRect/>
          </a:stretch>
        </p:blipFill>
        <p:spPr>
          <a:xfrm>
            <a:off x="2000250" y="0"/>
            <a:ext cx="47148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0"/>
            <a:ext cx="5184775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712879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1" u="none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Структура задачи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403122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ЗАДАЧА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Прямоугольник 5"/>
          <p:cNvSpPr/>
          <p:nvPr/>
        </p:nvSpPr>
        <p:spPr>
          <a:xfrm>
            <a:off x="250825" y="1255713"/>
            <a:ext cx="5329238" cy="526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на поляне было 5 елей. К вечеру их стало на 2 меньше. Сколько елей стало вечером на поляне?</a:t>
            </a:r>
            <a:endParaRPr lang="ru-RU" alt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501063" y="6529388"/>
            <a:ext cx="642938" cy="328613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ЛОГИЧЕСКАЯ ЗАДАЧА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Новому Году и мне  принесли подарок. В моём доме 4 этажа. Отгадайте, на каком этаже я живу? Подскажу, что живу я не на первом, не на третьем и не на последнем этаже.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0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4554538"/>
            <a:ext cx="1624013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554538"/>
            <a:ext cx="2535238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44073" y="4927600"/>
            <a:ext cx="6915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 t="15625" r="45000" b="5208"/>
          <a:stretch>
            <a:fillRect/>
          </a:stretch>
        </p:blipFill>
        <p:spPr>
          <a:xfrm>
            <a:off x="2000250" y="0"/>
            <a:ext cx="47148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Овал 2"/>
          <p:cNvSpPr/>
          <p:nvPr/>
        </p:nvSpPr>
        <p:spPr>
          <a:xfrm>
            <a:off x="4357688" y="642938"/>
            <a:ext cx="428625" cy="4286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С</a:t>
            </a:r>
          </a:p>
        </p:txBody>
      </p:sp>
      <p:sp>
        <p:nvSpPr>
          <p:cNvPr id="4" name="Овал 3"/>
          <p:cNvSpPr/>
          <p:nvPr/>
        </p:nvSpPr>
        <p:spPr>
          <a:xfrm>
            <a:off x="3857625" y="1571625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Н</a:t>
            </a:r>
          </a:p>
        </p:txBody>
      </p:sp>
      <p:sp>
        <p:nvSpPr>
          <p:cNvPr id="5" name="Овал 4"/>
          <p:cNvSpPr/>
          <p:nvPr/>
        </p:nvSpPr>
        <p:spPr>
          <a:xfrm>
            <a:off x="4714875" y="1571625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6" name="Овал 5"/>
          <p:cNvSpPr/>
          <p:nvPr/>
        </p:nvSpPr>
        <p:spPr>
          <a:xfrm>
            <a:off x="3357563" y="2786063"/>
            <a:ext cx="500063" cy="49053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В</a:t>
            </a:r>
          </a:p>
        </p:txBody>
      </p:sp>
      <p:sp>
        <p:nvSpPr>
          <p:cNvPr id="7" name="Овал 6"/>
          <p:cNvSpPr/>
          <p:nvPr/>
        </p:nvSpPr>
        <p:spPr>
          <a:xfrm>
            <a:off x="4143375" y="2786063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b="1" dirty="0">
                <a:solidFill>
                  <a:srgbClr val="FF0000"/>
                </a:solidFill>
                <a:latin typeface="Calibri" panose="020F0502020204030204" pitchFamily="34" charset="0"/>
              </a:rPr>
              <a:t>ы</a:t>
            </a:r>
          </a:p>
        </p:txBody>
      </p:sp>
      <p:sp>
        <p:nvSpPr>
          <p:cNvPr id="8" name="Овал 7"/>
          <p:cNvSpPr/>
          <p:nvPr/>
        </p:nvSpPr>
        <p:spPr>
          <a:xfrm>
            <a:off x="5143500" y="2786063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</a:p>
        </p:txBody>
      </p:sp>
      <p:sp>
        <p:nvSpPr>
          <p:cNvPr id="9" name="Овал 8"/>
          <p:cNvSpPr/>
          <p:nvPr/>
        </p:nvSpPr>
        <p:spPr>
          <a:xfrm>
            <a:off x="3714750" y="4357688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Г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9188" y="4214813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57500" y="5357813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86250" y="5572125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5429250" y="5572125"/>
            <a:ext cx="500063" cy="5000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dirty="0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ИТОГ УРОКА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интересного было у нас на уроке?</a:t>
            </a:r>
          </a:p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помогло нам на уроке справиться с заданиями?</a:t>
            </a:r>
          </a:p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все справились с заданиями Снеговика?</a:t>
            </a:r>
          </a:p>
          <a:p>
            <a:pP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ru-RU" altLang="ru-RU" dirty="0"/>
          </a:p>
        </p:txBody>
      </p:sp>
      <p:pic>
        <p:nvPicPr>
          <p:cNvPr id="27651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85750"/>
            <a:ext cx="8340725" cy="6256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1429125"/>
            <a:ext cx="7344816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МОЛОДЦЫ!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1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С НАСТУПАЮЩИМ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1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НОВЫМ ГОДОМ!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76864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7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7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r>
              <a:rPr kumimoji="0" lang="ru-RU" sz="7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ПУТЕШЕСТВИЕ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7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В ПОИСКАХ НОВОГО ГОДА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7000" b="1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E:\Старый рабочий стол\2023 - 2024\матем\игра снеговики состав до 10\png-clipart-open-snowman-graphics-pallet-snowman-faces-pinterest-face-ha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05" r="22160"/>
          <a:stretch>
            <a:fillRect/>
          </a:stretch>
        </p:blipFill>
        <p:spPr>
          <a:xfrm>
            <a:off x="357188" y="500063"/>
            <a:ext cx="2643187" cy="378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Рисунок 3" descr="E:\Старый рабочий стол\2023 - 2024\матем\игра снеговики состав до 10\png-clipart-open-snowman-graphics-pallet-snowman-faces-pinterest-face-ha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05" r="22160"/>
          <a:stretch>
            <a:fillRect/>
          </a:stretch>
        </p:blipFill>
        <p:spPr>
          <a:xfrm>
            <a:off x="6072188" y="500063"/>
            <a:ext cx="2643187" cy="378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Рисунок 4" descr="E:\Старый рабочий стол\2023 - 2024\матем\игра снеговики состав до 10\png-clipart-open-snowman-graphics-pallet-snowman-faces-pinterest-face-ha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05" r="22160"/>
          <a:stretch>
            <a:fillRect/>
          </a:stretch>
        </p:blipFill>
        <p:spPr>
          <a:xfrm>
            <a:off x="3000375" y="2786063"/>
            <a:ext cx="2643188" cy="3786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Прямоугольник 108"/>
          <p:cNvSpPr/>
          <p:nvPr/>
        </p:nvSpPr>
        <p:spPr>
          <a:xfrm>
            <a:off x="714375" y="214313"/>
            <a:ext cx="1958975" cy="1754187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>
              <a:spcAft>
                <a:spcPts val="1000"/>
              </a:spcAft>
            </a:pPr>
            <a:r>
              <a:rPr sz="6000" dirty="0">
                <a:solidFill>
                  <a:srgbClr val="FFFFFF"/>
                </a:solidFill>
                <a:latin typeface="Arial Black" panose="020B0A04020102020204" pitchFamily="34" charset="0"/>
              </a:rPr>
              <a:t>10</a:t>
            </a:r>
            <a:endParaRPr sz="6000" dirty="0">
              <a:latin typeface="Arial" panose="020B0604020202020204" pitchFamily="34" charset="0"/>
            </a:endParaRPr>
          </a:p>
        </p:txBody>
      </p:sp>
      <p:sp>
        <p:nvSpPr>
          <p:cNvPr id="5126" name="Прямоугольник 108"/>
          <p:cNvSpPr/>
          <p:nvPr/>
        </p:nvSpPr>
        <p:spPr>
          <a:xfrm>
            <a:off x="6429375" y="214313"/>
            <a:ext cx="1958975" cy="1754187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>
              <a:spcAft>
                <a:spcPts val="1000"/>
              </a:spcAft>
            </a:pPr>
            <a:r>
              <a:rPr sz="6000" dirty="0">
                <a:solidFill>
                  <a:srgbClr val="FFFFFF"/>
                </a:solidFill>
                <a:latin typeface="Arial Black" panose="020B0A04020102020204" pitchFamily="34" charset="0"/>
              </a:rPr>
              <a:t>9</a:t>
            </a:r>
            <a:endParaRPr sz="6000" dirty="0">
              <a:latin typeface="Arial" panose="020B0604020202020204" pitchFamily="34" charset="0"/>
            </a:endParaRPr>
          </a:p>
        </p:txBody>
      </p:sp>
      <p:sp>
        <p:nvSpPr>
          <p:cNvPr id="5127" name="Прямоугольник 108"/>
          <p:cNvSpPr/>
          <p:nvPr/>
        </p:nvSpPr>
        <p:spPr>
          <a:xfrm>
            <a:off x="3357563" y="2643188"/>
            <a:ext cx="1958975" cy="1754187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>
              <a:spcAft>
                <a:spcPts val="1000"/>
              </a:spcAft>
            </a:pPr>
            <a:r>
              <a:rPr sz="6000" dirty="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sz="6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/>
          <a:srcRect l="56203" t="30148" r="12779" b="18570"/>
          <a:stretch>
            <a:fillRect/>
          </a:stretch>
        </p:blipFill>
        <p:spPr>
          <a:xfrm>
            <a:off x="1908175" y="127000"/>
            <a:ext cx="5327650" cy="660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3" y="242888"/>
            <a:ext cx="5940425" cy="408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Рисунок 3"/>
          <p:cNvPicPr>
            <a:picLocks noChangeAspect="1"/>
          </p:cNvPicPr>
          <p:nvPr/>
        </p:nvPicPr>
        <p:blipFill>
          <a:blip r:embed="rId3"/>
          <a:srcRect l="56203" t="30148" r="12779" b="18570"/>
          <a:stretch>
            <a:fillRect/>
          </a:stretch>
        </p:blipFill>
        <p:spPr>
          <a:xfrm>
            <a:off x="5948363" y="2897188"/>
            <a:ext cx="3195637" cy="396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42558"/>
            <a:ext cx="8572500" cy="628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Рисунок 3"/>
          <p:cNvPicPr>
            <a:picLocks noChangeAspect="1"/>
          </p:cNvPicPr>
          <p:nvPr/>
        </p:nvPicPr>
        <p:blipFill>
          <a:blip r:embed="rId3"/>
          <a:srcRect l="56203" t="30148" r="12779" b="18570"/>
          <a:stretch>
            <a:fillRect/>
          </a:stretch>
        </p:blipFill>
        <p:spPr>
          <a:xfrm>
            <a:off x="6429375" y="3643313"/>
            <a:ext cx="2449513" cy="250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Овал 3"/>
          <p:cNvSpPr/>
          <p:nvPr/>
        </p:nvSpPr>
        <p:spPr>
          <a:xfrm>
            <a:off x="5929313" y="5643563"/>
            <a:ext cx="357188" cy="357188"/>
          </a:xfrm>
          <a:prstGeom prst="ellipse">
            <a:avLst/>
          </a:prstGeom>
          <a:solidFill>
            <a:srgbClr val="1DD6E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4679156" y="4250531"/>
            <a:ext cx="1857375" cy="78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286375" y="2928938"/>
            <a:ext cx="24288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893719" y="1750219"/>
            <a:ext cx="18573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6143625" y="642938"/>
            <a:ext cx="1571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643438" y="714375"/>
            <a:ext cx="1214438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107281" y="1964531"/>
            <a:ext cx="4429125" cy="207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214438" y="3500438"/>
            <a:ext cx="2571750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57250" y="2357438"/>
            <a:ext cx="1857375" cy="178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64344" y="2750344"/>
            <a:ext cx="1643063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9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5400" dirty="0">
                <a:solidFill>
                  <a:srgbClr val="FFFF00"/>
                </a:solidFill>
              </a:rPr>
              <a:t>  Физминутка для глаз</a:t>
            </a:r>
            <a:r>
              <a:rPr lang="ru-RU" altLang="ru-RU" sz="5400" dirty="0">
                <a:solidFill>
                  <a:schemeClr val="bg1"/>
                </a:solidFill>
              </a:rPr>
              <a:t/>
            </a:r>
            <a:br>
              <a:rPr lang="ru-RU" altLang="ru-RU" sz="5400" dirty="0">
                <a:solidFill>
                  <a:schemeClr val="bg1"/>
                </a:solidFill>
              </a:rPr>
            </a:br>
            <a:r>
              <a:rPr lang="ru-RU" altLang="ru-RU" sz="8000" dirty="0">
                <a:solidFill>
                  <a:srgbClr val="002060"/>
                </a:solidFill>
                <a:hlinkClick r:id="rId3" action="ppaction://hlinkpres?slideindex=1&amp;slidetitle="/>
              </a:rPr>
              <a:t>«Путешествие</a:t>
            </a:r>
            <a:br>
              <a:rPr lang="ru-RU" altLang="ru-RU" sz="8000" dirty="0">
                <a:solidFill>
                  <a:srgbClr val="002060"/>
                </a:solidFill>
                <a:hlinkClick r:id="rId3" action="ppaction://hlinkpres?slideindex=1&amp;slidetitle="/>
              </a:rPr>
            </a:br>
            <a:r>
              <a:rPr lang="ru-RU" altLang="ru-RU" sz="8000" dirty="0">
                <a:solidFill>
                  <a:srgbClr val="002060"/>
                </a:solidFill>
                <a:hlinkClick r:id="rId3" action="ppaction://hlinkpres?slideindex=1&amp;slidetitle="/>
              </a:rPr>
              <a:t>снежинки»</a:t>
            </a:r>
            <a:r>
              <a:rPr lang="ru-RU" altLang="ru-RU" sz="9600" dirty="0">
                <a:solidFill>
                  <a:srgbClr val="000099"/>
                </a:solidFill>
              </a:rPr>
              <a:t/>
            </a:r>
            <a:br>
              <a:rPr lang="ru-RU" altLang="ru-RU" sz="9600" dirty="0">
                <a:solidFill>
                  <a:srgbClr val="000099"/>
                </a:solidFill>
              </a:rPr>
            </a:br>
            <a:r>
              <a:rPr lang="ru-RU" altLang="ru-RU" sz="9600" dirty="0">
                <a:solidFill>
                  <a:srgbClr val="000099"/>
                </a:solidFill>
              </a:rPr>
              <a:t/>
            </a:r>
            <a:br>
              <a:rPr lang="ru-RU" altLang="ru-RU" sz="9600" dirty="0">
                <a:solidFill>
                  <a:srgbClr val="000099"/>
                </a:solidFill>
              </a:rPr>
            </a:br>
            <a:r>
              <a:rPr lang="ru-RU" altLang="ru-RU" sz="2800" dirty="0">
                <a:solidFill>
                  <a:schemeClr val="bg1"/>
                </a:solidFill>
              </a:rPr>
              <a:t/>
            </a:r>
            <a:br>
              <a:rPr lang="ru-RU" altLang="ru-RU" sz="2800" dirty="0">
                <a:solidFill>
                  <a:schemeClr val="bg1"/>
                </a:solidFill>
              </a:rPr>
            </a:br>
            <a:r>
              <a:rPr lang="ru-RU" altLang="ru-RU" sz="2800" dirty="0">
                <a:solidFill>
                  <a:schemeClr val="bg1"/>
                </a:solidFill>
              </a:rPr>
              <a:t/>
            </a:r>
            <a:br>
              <a:rPr lang="ru-RU" altLang="ru-RU" sz="2800" dirty="0">
                <a:solidFill>
                  <a:schemeClr val="bg1"/>
                </a:solidFill>
              </a:rPr>
            </a:b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85750"/>
            <a:ext cx="1474788" cy="1274763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0"/>
            <a:ext cx="9121775" cy="6858000"/>
          </a:xfrm>
        </p:spPr>
      </p:pic>
      <p:pic>
        <p:nvPicPr>
          <p:cNvPr id="10243" name="Рисунок 3"/>
          <p:cNvPicPr>
            <a:picLocks noChangeAspect="1"/>
          </p:cNvPicPr>
          <p:nvPr/>
        </p:nvPicPr>
        <p:blipFill>
          <a:blip r:embed="rId3"/>
          <a:srcRect l="20821" t="5048" r="20502" b="1575"/>
          <a:stretch>
            <a:fillRect/>
          </a:stretch>
        </p:blipFill>
        <p:spPr>
          <a:xfrm>
            <a:off x="3635375" y="2565400"/>
            <a:ext cx="2232025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712879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1" u="none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НАРЯДИ ЕЛОЧКУ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201</Words>
  <Application>WPS Presentation</Application>
  <PresentationFormat>Экран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Физминутка для глаз «Путешествие снежинки»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ЛОГИЧЕСКАЯ ЗАДАЧА </vt:lpstr>
      <vt:lpstr>Слайд 24</vt:lpstr>
      <vt:lpstr>ИТОГ УРОКА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СТРАНЕ МАТЕМАТИКИ</dc:title>
  <dc:creator>home</dc:creator>
  <cp:lastModifiedBy>Учитель</cp:lastModifiedBy>
  <cp:revision>111</cp:revision>
  <dcterms:created xsi:type="dcterms:W3CDTF">2011-12-09T23:16:00Z</dcterms:created>
  <dcterms:modified xsi:type="dcterms:W3CDTF">2025-06-19T06:52:04Z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000800dc620000000000010243100207f6000400038000</vt:lpwstr>
  </property>
  <property fmtid="{D5CDD505-2E9C-101B-9397-08002B2CF9AE}" pid="3" name="ICV">
    <vt:lpwstr>92CB658F7FE84380A5ECBEE193DC74E9_12</vt:lpwstr>
  </property>
  <property fmtid="{D5CDD505-2E9C-101B-9397-08002B2CF9AE}" pid="4" name="KSOProductBuildVer">
    <vt:lpwstr>1049-12.2.0.19307</vt:lpwstr>
  </property>
</Properties>
</file>