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5" r:id="rId3"/>
    <p:sldId id="274" r:id="rId4"/>
    <p:sldId id="314" r:id="rId5"/>
    <p:sldId id="309" r:id="rId6"/>
    <p:sldId id="311" r:id="rId7"/>
    <p:sldId id="329" r:id="rId8"/>
    <p:sldId id="316" r:id="rId9"/>
    <p:sldId id="310" r:id="rId10"/>
    <p:sldId id="313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0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7E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73" autoAdjust="0"/>
  </p:normalViewPr>
  <p:slideViewPr>
    <p:cSldViewPr>
      <p:cViewPr>
        <p:scale>
          <a:sx n="71" d="100"/>
          <a:sy n="71" d="100"/>
        </p:scale>
        <p:origin x="-1136" y="2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05AF-D26E-417F-ACCA-71B428CD46B2}" type="datetimeFigureOut">
              <a:rPr lang="ru-RU" smtClean="0"/>
              <a:pPr/>
              <a:t>02.07.2025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CB84-45B6-4700-A020-E95A5AAC56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05AF-D26E-417F-ACCA-71B428CD46B2}" type="datetimeFigureOut">
              <a:rPr lang="ru-RU" smtClean="0"/>
              <a:pPr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CB84-45B6-4700-A020-E95A5AAC5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05AF-D26E-417F-ACCA-71B428CD46B2}" type="datetimeFigureOut">
              <a:rPr lang="ru-RU" smtClean="0"/>
              <a:pPr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CB84-45B6-4700-A020-E95A5AAC5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05AF-D26E-417F-ACCA-71B428CD46B2}" type="datetimeFigureOut">
              <a:rPr lang="ru-RU" smtClean="0"/>
              <a:pPr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CB84-45B6-4700-A020-E95A5AAC5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05AF-D26E-417F-ACCA-71B428CD46B2}" type="datetimeFigureOut">
              <a:rPr lang="ru-RU" smtClean="0"/>
              <a:pPr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8EDCB84-45B6-4700-A020-E95A5AAC5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05AF-D26E-417F-ACCA-71B428CD46B2}" type="datetimeFigureOut">
              <a:rPr lang="ru-RU" smtClean="0"/>
              <a:pPr/>
              <a:t>02.07.2025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CB84-45B6-4700-A020-E95A5AAC5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05AF-D26E-417F-ACCA-71B428CD46B2}" type="datetimeFigureOut">
              <a:rPr lang="ru-RU" smtClean="0"/>
              <a:pPr/>
              <a:t>02.07.2025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CB84-45B6-4700-A020-E95A5AAC5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05AF-D26E-417F-ACCA-71B428CD46B2}" type="datetimeFigureOut">
              <a:rPr lang="ru-RU" smtClean="0"/>
              <a:pPr/>
              <a:t>02.07.2025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CB84-45B6-4700-A020-E95A5AAC5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05AF-D26E-417F-ACCA-71B428CD46B2}" type="datetimeFigureOut">
              <a:rPr lang="ru-RU" smtClean="0"/>
              <a:pPr/>
              <a:t>02.07.2025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CB84-45B6-4700-A020-E95A5AAC5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05AF-D26E-417F-ACCA-71B428CD46B2}" type="datetimeFigureOut">
              <a:rPr lang="ru-RU" smtClean="0"/>
              <a:pPr/>
              <a:t>02.07.2025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CB84-45B6-4700-A020-E95A5AAC5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05AF-D26E-417F-ACCA-71B428CD46B2}" type="datetimeFigureOut">
              <a:rPr lang="ru-RU" smtClean="0"/>
              <a:pPr/>
              <a:t>02.07.2025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CB84-45B6-4700-A020-E95A5AAC5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AD05AF-D26E-417F-ACCA-71B428CD46B2}" type="datetimeFigureOut">
              <a:rPr lang="ru-RU" smtClean="0"/>
              <a:pPr/>
              <a:t>02.07.2025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EDCB84-45B6-4700-A020-E95A5AAC5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87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564904"/>
            <a:ext cx="6696744" cy="1368152"/>
          </a:xfrm>
        </p:spPr>
        <p:txBody>
          <a:bodyPr>
            <a:noAutofit/>
          </a:bodyPr>
          <a:lstStyle/>
          <a:p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/>
              <a:t/>
            </a:r>
            <a:br>
              <a:rPr lang="ru-RU" sz="3600" i="1" dirty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/>
              <a:t/>
            </a:r>
            <a:br>
              <a:rPr lang="ru-RU" sz="3600" i="1" dirty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/>
              <a:t/>
            </a:r>
            <a:br>
              <a:rPr lang="ru-RU" sz="3600" i="1" dirty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/>
              <a:t/>
            </a:r>
            <a:br>
              <a:rPr lang="ru-RU" sz="3600" i="1" dirty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i="1" dirty="0"/>
              <a:t/>
            </a:r>
            <a:br>
              <a:rPr lang="ru-RU" sz="3600" i="1" dirty="0"/>
            </a:br>
            <a:endParaRPr lang="ru-RU" sz="3200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556792"/>
            <a:ext cx="6696744" cy="2520280"/>
          </a:xfrm>
        </p:spPr>
        <p:txBody>
          <a:bodyPr>
            <a:normAutofit fontScale="70000" lnSpcReduction="20000"/>
          </a:bodyPr>
          <a:lstStyle/>
          <a:p>
            <a:r>
              <a:rPr lang="ru-RU" sz="3500" b="1" dirty="0" smtClean="0">
                <a:solidFill>
                  <a:srgbClr val="FFFF00"/>
                </a:solidFill>
              </a:rPr>
              <a:t>ГБДОУ ЛНР «</a:t>
            </a:r>
            <a:r>
              <a:rPr lang="ru-RU" sz="3500" b="1" dirty="0" err="1" smtClean="0">
                <a:solidFill>
                  <a:srgbClr val="FFFF00"/>
                </a:solidFill>
              </a:rPr>
              <a:t>Ровеньковский</a:t>
            </a:r>
            <a:r>
              <a:rPr lang="ru-RU" sz="3500" b="1" dirty="0" smtClean="0">
                <a:solidFill>
                  <a:srgbClr val="FFFF00"/>
                </a:solidFill>
              </a:rPr>
              <a:t> ясли-сад комбинированного вида</a:t>
            </a:r>
          </a:p>
          <a:p>
            <a:r>
              <a:rPr lang="ru-RU" sz="3500" b="1" dirty="0" smtClean="0">
                <a:solidFill>
                  <a:srgbClr val="FFFF00"/>
                </a:solidFill>
              </a:rPr>
              <a:t>«Аленький цветочек"</a:t>
            </a:r>
            <a:endParaRPr lang="ru-RU" sz="3500" b="1" dirty="0">
              <a:solidFill>
                <a:srgbClr val="FFFF00"/>
              </a:solidFill>
            </a:endParaRPr>
          </a:p>
          <a:p>
            <a:r>
              <a:rPr lang="ru-RU" sz="1600" dirty="0" smtClean="0"/>
              <a:t> </a:t>
            </a:r>
          </a:p>
          <a:p>
            <a:endParaRPr lang="ru-RU" sz="3200" dirty="0" smtClean="0"/>
          </a:p>
          <a:p>
            <a:r>
              <a:rPr lang="ru-RU" sz="3200" b="1" dirty="0" smtClean="0">
                <a:latin typeface="Arial Black" pitchFamily="34" charset="0"/>
              </a:rPr>
              <a:t>Мастер – класс для воспитателей ДОУ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r>
              <a:rPr lang="ru-RU" sz="4500" i="1" dirty="0" smtClean="0"/>
              <a:t>«</a:t>
            </a:r>
            <a:r>
              <a:rPr lang="ru-RU" sz="4500" b="1" i="1" dirty="0" smtClean="0"/>
              <a:t>Развиваем </a:t>
            </a:r>
            <a:r>
              <a:rPr lang="ru-RU" sz="4500" b="1" i="1" dirty="0"/>
              <a:t>речь, играя</a:t>
            </a:r>
            <a:r>
              <a:rPr lang="ru-RU" sz="4500" i="1" dirty="0" smtClean="0"/>
              <a:t>»</a:t>
            </a:r>
            <a:endParaRPr lang="ru-RU" sz="45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3430827"/>
            <a:ext cx="432048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endParaRPr lang="ru-RU" sz="3200" b="1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lvl="0" algn="r">
              <a:spcBef>
                <a:spcPct val="20000"/>
              </a:spcBef>
            </a:pPr>
            <a:endParaRPr lang="ru-RU" sz="32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" y="152401"/>
            <a:ext cx="769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Segoe Script" pitchFamily="34" charset="0"/>
                <a:ea typeface="Times New Roman" pitchFamily="18" charset="0"/>
                <a:cs typeface="Tahoma" pitchFamily="34" charset="0"/>
              </a:rPr>
              <a:t>7-й лепесток </a:t>
            </a:r>
            <a:endParaRPr lang="ru-RU" sz="2000" b="1" dirty="0" smtClean="0">
              <a:solidFill>
                <a:srgbClr val="7030A0"/>
              </a:solidFill>
              <a:latin typeface="Segoe Script" pitchFamily="34" charset="0"/>
              <a:ea typeface="Times New Roman" pitchFamily="18" charset="0"/>
              <a:cs typeface="Tahoma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Segoe Script" pitchFamily="34" charset="0"/>
                <a:ea typeface="Times New Roman" pitchFamily="18" charset="0"/>
                <a:cs typeface="Tahoma" pitchFamily="34" charset="0"/>
              </a:rPr>
              <a:t>Игра </a:t>
            </a:r>
            <a:r>
              <a:rPr lang="ru-RU" sz="2000" b="1" dirty="0" smtClean="0">
                <a:solidFill>
                  <a:srgbClr val="FFFF00"/>
                </a:solidFill>
                <a:latin typeface="Segoe Script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Segoe Script" pitchFamily="34" charset="0"/>
              </a:rPr>
              <a:t>«Кому из сказочных персонажей принадлежит выражение?»</a:t>
            </a:r>
            <a:endParaRPr lang="ru-RU" sz="20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1168064"/>
            <a:ext cx="86868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«</a:t>
            </a:r>
            <a:r>
              <a:rPr lang="ru-RU" sz="2400" dirty="0"/>
              <a:t>Лети, лети, лепесток!» </a:t>
            </a:r>
            <a:endParaRPr lang="ru-RU" sz="2400" dirty="0" smtClean="0"/>
          </a:p>
          <a:p>
            <a:r>
              <a:rPr lang="ru-RU" sz="2400" dirty="0" smtClean="0"/>
              <a:t>2</a:t>
            </a:r>
            <a:r>
              <a:rPr lang="ru-RU" sz="2400" dirty="0"/>
              <a:t>. «Ребята, давайте жить дружно!» </a:t>
            </a:r>
            <a:endParaRPr lang="en-US" sz="2400" dirty="0" smtClean="0"/>
          </a:p>
          <a:p>
            <a:r>
              <a:rPr lang="ru-RU" sz="2400" dirty="0" smtClean="0"/>
              <a:t>3</a:t>
            </a:r>
            <a:r>
              <a:rPr lang="ru-RU" sz="2400" dirty="0"/>
              <a:t>. «Я от бабушки ушел...» </a:t>
            </a:r>
            <a:endParaRPr lang="en-US" sz="2400" dirty="0" smtClean="0"/>
          </a:p>
          <a:p>
            <a:r>
              <a:rPr lang="ru-RU" sz="2400" dirty="0" smtClean="0"/>
              <a:t>4</a:t>
            </a:r>
            <a:r>
              <a:rPr lang="ru-RU" sz="2400" dirty="0"/>
              <a:t>. «Бабушка, бабушка, а почему у тебя такие большие зубы?» </a:t>
            </a:r>
            <a:endParaRPr lang="en-US" sz="2400" dirty="0" smtClean="0"/>
          </a:p>
          <a:p>
            <a:r>
              <a:rPr lang="ru-RU" sz="2400" dirty="0" smtClean="0"/>
              <a:t>5</a:t>
            </a:r>
            <a:r>
              <a:rPr lang="ru-RU" sz="2400" dirty="0"/>
              <a:t>. «Я — тучка, тучка, тучка...» </a:t>
            </a:r>
            <a:endParaRPr lang="en-US" sz="2400" dirty="0" smtClean="0"/>
          </a:p>
          <a:p>
            <a:r>
              <a:rPr lang="ru-RU" sz="2400" dirty="0" smtClean="0"/>
              <a:t>6</a:t>
            </a:r>
            <a:r>
              <a:rPr lang="ru-RU" sz="2400" dirty="0"/>
              <a:t>. «Ну, заяц, погоди!» </a:t>
            </a:r>
            <a:endParaRPr lang="en-US" sz="2400" dirty="0" smtClean="0"/>
          </a:p>
          <a:p>
            <a:r>
              <a:rPr lang="ru-RU" sz="2400" dirty="0" smtClean="0"/>
              <a:t>7</a:t>
            </a:r>
            <a:r>
              <a:rPr lang="ru-RU" sz="2400" dirty="0"/>
              <a:t>. «Свет мой, зеркальце, скажи, да всю правду доложи...» </a:t>
            </a:r>
            <a:endParaRPr lang="en-US" sz="2400" dirty="0" smtClean="0"/>
          </a:p>
          <a:p>
            <a:r>
              <a:rPr lang="ru-RU" sz="2400" dirty="0" smtClean="0"/>
              <a:t>8</a:t>
            </a:r>
            <a:r>
              <a:rPr lang="ru-RU" sz="2400" dirty="0"/>
              <a:t>. «Чего тебе надобно, старче?» </a:t>
            </a:r>
            <a:endParaRPr lang="en-US" sz="2400" dirty="0" smtClean="0"/>
          </a:p>
          <a:p>
            <a:r>
              <a:rPr lang="ru-RU" sz="2400" dirty="0" smtClean="0"/>
              <a:t>9</a:t>
            </a:r>
            <a:r>
              <a:rPr lang="ru-RU" sz="2400" dirty="0"/>
              <a:t>. «Я на солнышке лежу, я на солнышко гляжу...» </a:t>
            </a:r>
            <a:endParaRPr lang="en-US" sz="2400" dirty="0" smtClean="0"/>
          </a:p>
          <a:p>
            <a:r>
              <a:rPr lang="ru-RU" sz="2400" dirty="0" smtClean="0"/>
              <a:t>10</a:t>
            </a:r>
            <a:r>
              <a:rPr lang="ru-RU" sz="2400" dirty="0"/>
              <a:t>. «Я — умный, красивый, в меру упитанный мужчина в полном расцвете сил!» </a:t>
            </a:r>
            <a:endParaRPr lang="en-US" sz="2400" dirty="0" smtClean="0"/>
          </a:p>
          <a:p>
            <a:r>
              <a:rPr lang="ru-RU" sz="2400" dirty="0" smtClean="0"/>
              <a:t>11</a:t>
            </a:r>
            <a:r>
              <a:rPr lang="ru-RU" sz="2400" dirty="0"/>
              <a:t>. «Сяду на пенек, съем пирожок!» </a:t>
            </a:r>
            <a:endParaRPr lang="en-US" sz="2400" dirty="0" smtClean="0"/>
          </a:p>
          <a:p>
            <a:r>
              <a:rPr lang="ru-RU" sz="2400" dirty="0" smtClean="0"/>
              <a:t>12</a:t>
            </a:r>
            <a:r>
              <a:rPr lang="ru-RU" sz="2400" dirty="0"/>
              <a:t>. «Если только захочу, и луну я проглочу</a:t>
            </a:r>
            <a:r>
              <a:rPr lang="ru-RU" sz="2400" dirty="0" smtClean="0"/>
              <a:t>!»</a:t>
            </a:r>
            <a:endParaRPr lang="en-US" sz="24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4082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501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36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91" y="0"/>
            <a:ext cx="6371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937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664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209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858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600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461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937"/>
            <a:ext cx="6600825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615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40"/>
            <a:ext cx="9144000" cy="683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817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" y="0"/>
            <a:ext cx="9121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203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u="sng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800" u="sng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800" u="sng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800" u="sng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800" u="sng" dirty="0" smtClean="0">
                <a:solidFill>
                  <a:schemeClr val="tx1"/>
                </a:solidFill>
                <a:effectLst/>
                <a:latin typeface="+mn-lt"/>
              </a:rPr>
              <a:t>Цель </a:t>
            </a:r>
            <a:r>
              <a:rPr lang="ru-RU" sz="2800" u="sng" dirty="0">
                <a:solidFill>
                  <a:schemeClr val="tx1"/>
                </a:solidFill>
                <a:effectLst/>
                <a:latin typeface="+mn-lt"/>
              </a:rPr>
              <a:t>мастер-класса: </a:t>
            </a:r>
            <a:r>
              <a:rPr lang="ru-RU" sz="2800" dirty="0">
                <a:solidFill>
                  <a:schemeClr val="tx1"/>
                </a:solidFill>
                <a:effectLst/>
                <a:latin typeface="+mn-lt"/>
              </a:rPr>
              <a:t>повышение профессионального мастерства в сфере речевого развития детей дошкольного возраста.</a:t>
            </a:r>
            <a:r>
              <a:rPr lang="ru-RU" sz="2800" dirty="0">
                <a:effectLst/>
                <a:latin typeface="+mn-lt"/>
              </a:rPr>
              <a:t/>
            </a:r>
            <a:br>
              <a:rPr lang="ru-RU" sz="2800" dirty="0">
                <a:effectLst/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    </a:t>
            </a:r>
          </a:p>
          <a:p>
            <a:pPr marL="137160" indent="0">
              <a:buNone/>
            </a:pPr>
            <a:r>
              <a:rPr lang="ru-RU" dirty="0" smtClean="0"/>
              <a:t>Задачи</a:t>
            </a:r>
            <a:r>
              <a:rPr lang="ru-RU" dirty="0"/>
              <a:t>:</a:t>
            </a:r>
          </a:p>
          <a:p>
            <a:r>
              <a:rPr lang="ru-RU" dirty="0"/>
              <a:t>• познакомить педагогов с использованием эффективных игровых приёмов в развитии речи дошкольника;</a:t>
            </a:r>
          </a:p>
          <a:p>
            <a:r>
              <a:rPr lang="ru-RU" dirty="0"/>
              <a:t>• активизировать самостоятельную работу педагогов, дать им возможность заимствовать элементы педагогического опыта для улучшения собственного.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197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564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858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88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603872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025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609600"/>
            <a:ext cx="8229600" cy="2133600"/>
          </a:xfrm>
        </p:spPr>
        <p:txBody>
          <a:bodyPr>
            <a:normAutofit fontScale="90000"/>
          </a:bodyPr>
          <a:lstStyle/>
          <a:p>
            <a:pPr algn="r"/>
            <a:r>
              <a:rPr lang="ru-RU" i="1" dirty="0">
                <a:effectLst/>
              </a:rPr>
              <a:t> «Вся наша жизнь – игра»</a:t>
            </a:r>
            <a:br>
              <a:rPr lang="ru-RU" i="1" dirty="0">
                <a:effectLst/>
              </a:rPr>
            </a:br>
            <a:r>
              <a:rPr lang="ru-RU" i="1" dirty="0" err="1" smtClean="0">
                <a:effectLst/>
              </a:rPr>
              <a:t>Бальтасар</a:t>
            </a:r>
            <a:r>
              <a:rPr lang="ru-RU" i="1" dirty="0" smtClean="0">
                <a:effectLst/>
              </a:rPr>
              <a:t> </a:t>
            </a:r>
            <a:r>
              <a:rPr lang="ru-RU" i="1" dirty="0" err="1">
                <a:effectLst/>
              </a:rPr>
              <a:t>Грасиан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438400"/>
            <a:ext cx="8534400" cy="41910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Именно в игре ребёнок свободно владеет речью, говорит то, что думает, а не то, что надо. Не поучать  и обучать, а играть с ним, фантазировать, сочинять, придумывать-вот, что необходимо ребёнку.</a:t>
            </a:r>
          </a:p>
          <a:p>
            <a:pPr algn="r"/>
            <a:r>
              <a:rPr lang="ru-RU" b="1" dirty="0" err="1" smtClean="0"/>
              <a:t>Джанни</a:t>
            </a:r>
            <a:r>
              <a:rPr lang="ru-RU" b="1" dirty="0" smtClean="0"/>
              <a:t> </a:t>
            </a:r>
            <a:r>
              <a:rPr lang="ru-RU" b="1" dirty="0" err="1" smtClean="0"/>
              <a:t>Родари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Чем </a:t>
            </a:r>
            <a:r>
              <a:rPr lang="ru-RU" b="1" dirty="0"/>
              <a:t>богаче и правильнее речь ребенка, тем легче ему высказывать свои мысли, тем шире его возможности познать действительность, полноценнее будущие взаимоотношения с детьми и взрослыми, а, следовательно, и его личность в целом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sz="4400" dirty="0"/>
              <a:t>Спасибо за внимание!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C:\Users\1\Desktop\%D1%86%D0%B2%D0%B5%D1%82%D0%BE%D0%B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C:\Users\1\Desktop\%D1%86%D0%B2%D0%B5%D1%82%D0%BE%D0%B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619672" y="-9143"/>
            <a:ext cx="63051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Segoe Script" pitchFamily="34" charset="0"/>
                <a:ea typeface="Times New Roman" pitchFamily="18" charset="0"/>
                <a:cs typeface="Tahoma" pitchFamily="34" charset="0"/>
              </a:rPr>
              <a:t>1-й </a:t>
            </a:r>
            <a:r>
              <a:rPr lang="ru-RU" sz="2800" b="1" dirty="0">
                <a:solidFill>
                  <a:srgbClr val="7030A0"/>
                </a:solidFill>
                <a:latin typeface="Segoe Script" pitchFamily="34" charset="0"/>
                <a:ea typeface="Times New Roman" pitchFamily="18" charset="0"/>
                <a:cs typeface="Tahoma" pitchFamily="34" charset="0"/>
              </a:rPr>
              <a:t>лепесток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Segoe Script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Script" pitchFamily="34" charset="0"/>
                <a:ea typeface="Times New Roman" pitchFamily="18" charset="0"/>
                <a:cs typeface="Tahoma" pitchFamily="34" charset="0"/>
              </a:rPr>
              <a:t>Игра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Times New Roman" pitchFamily="18" charset="0"/>
                <a:cs typeface="Tahoma" pitchFamily="34" charset="0"/>
              </a:rPr>
              <a:t>«Эмоции и чувства».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516216" y="4852611"/>
            <a:ext cx="1920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516216" y="4703077"/>
            <a:ext cx="19205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Segoe Script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  <p:pic>
        <p:nvPicPr>
          <p:cNvPr id="8" name="Рисунок 7" descr="http://xn--2-itbaujmlo.xn----7sbegzjyibni0a.xn--p1ai/wp-content/uploads/2019/04/vstavit-v-nachalo-stati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05"/>
          <a:stretch/>
        </p:blipFill>
        <p:spPr bwMode="auto">
          <a:xfrm>
            <a:off x="2443" y="1219200"/>
            <a:ext cx="4188558" cy="2133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://xn--2-itbaujmlo.xn----7sbegzjyibni0a.xn--p1ai/wp-content/uploads/2019/04/vstavit-v-nachalo-stati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7" b="49550"/>
          <a:stretch/>
        </p:blipFill>
        <p:spPr bwMode="auto">
          <a:xfrm>
            <a:off x="4772235" y="1241612"/>
            <a:ext cx="4371764" cy="2133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xn--2-itbaujmlo.xn----7sbegzjyibni0a.xn--p1ai/wp-content/uploads/2019/04/vstavit-v-nachalo-stati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26" b="26650"/>
          <a:stretch/>
        </p:blipFill>
        <p:spPr bwMode="auto">
          <a:xfrm>
            <a:off x="0" y="4489075"/>
            <a:ext cx="4139962" cy="1967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://xn--2-itbaujmlo.xn----7sbegzjyibni0a.xn--p1ai/wp-content/uploads/2019/04/vstavit-v-nachalo-stati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4"/>
          <a:stretch/>
        </p:blipFill>
        <p:spPr bwMode="auto">
          <a:xfrm>
            <a:off x="4772237" y="4439771"/>
            <a:ext cx="4371764" cy="1967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839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4534" y="620688"/>
            <a:ext cx="660789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Segoe Script" pitchFamily="34" charset="0"/>
                <a:ea typeface="Times New Roman" pitchFamily="18" charset="0"/>
                <a:cs typeface="Tahoma" pitchFamily="34" charset="0"/>
              </a:rPr>
              <a:t>2-й </a:t>
            </a:r>
            <a:r>
              <a:rPr lang="ru-RU" sz="3200" b="1" dirty="0">
                <a:solidFill>
                  <a:srgbClr val="7030A0"/>
                </a:solidFill>
                <a:latin typeface="Segoe Script" pitchFamily="34" charset="0"/>
                <a:ea typeface="Times New Roman" pitchFamily="18" charset="0"/>
                <a:cs typeface="Tahoma" pitchFamily="34" charset="0"/>
              </a:rPr>
              <a:t>лепесток </a:t>
            </a:r>
            <a:endParaRPr lang="ru-RU" sz="3200" b="1" dirty="0" smtClean="0">
              <a:solidFill>
                <a:srgbClr val="7030A0"/>
              </a:solidFill>
              <a:latin typeface="Segoe Script" pitchFamily="34" charset="0"/>
              <a:ea typeface="Times New Roman" pitchFamily="18" charset="0"/>
              <a:cs typeface="Tahoma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Segoe Script" pitchFamily="34" charset="0"/>
                <a:ea typeface="Times New Roman" pitchFamily="18" charset="0"/>
                <a:cs typeface="Tahoma" pitchFamily="34" charset="0"/>
              </a:rPr>
              <a:t>Игра </a:t>
            </a:r>
            <a:r>
              <a:rPr lang="ru-RU" sz="3200" b="1" dirty="0" smtClean="0">
                <a:solidFill>
                  <a:srgbClr val="FF0000"/>
                </a:solidFill>
                <a:latin typeface="Segoe Script" pitchFamily="34" charset="0"/>
              </a:rPr>
              <a:t>«</a:t>
            </a:r>
            <a:r>
              <a:rPr lang="ru-RU" sz="3200" b="1" dirty="0">
                <a:solidFill>
                  <a:srgbClr val="FF0000"/>
                </a:solidFill>
                <a:latin typeface="Segoe Script" panose="030B0504020000000003" pitchFamily="66" charset="0"/>
              </a:rPr>
              <a:t>Звуковая эстафета</a:t>
            </a:r>
            <a:r>
              <a:rPr lang="ru-RU" sz="3200" b="1" dirty="0" smtClean="0">
                <a:solidFill>
                  <a:srgbClr val="FF0000"/>
                </a:solidFill>
                <a:latin typeface="Segoe Script" pitchFamily="34" charset="0"/>
              </a:rPr>
              <a:t>»</a:t>
            </a:r>
            <a:endParaRPr lang="ru-RU" sz="3200" b="1" dirty="0">
              <a:solidFill>
                <a:srgbClr val="FF0000"/>
              </a:solidFill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371600"/>
            <a:ext cx="86105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Участники </a:t>
            </a:r>
            <a:r>
              <a:rPr lang="ru-RU" sz="2800" dirty="0"/>
              <a:t>игры становятся в круг. Передавая друг другу мяч, называть слово, в котором звук (н) – твердый и стоит в середине слова. </a:t>
            </a:r>
            <a:endParaRPr lang="ru-RU" sz="2800" dirty="0" smtClean="0"/>
          </a:p>
          <a:p>
            <a:endParaRPr lang="ru-RU" sz="2800" b="1" u="sng" dirty="0" smtClean="0"/>
          </a:p>
          <a:p>
            <a:r>
              <a:rPr lang="ru-RU" sz="2800" b="1" u="sng" dirty="0" smtClean="0"/>
              <a:t>Слова</a:t>
            </a:r>
            <a:r>
              <a:rPr lang="ru-RU" sz="2800" b="1" u="sng" dirty="0"/>
              <a:t>: </a:t>
            </a:r>
            <a:r>
              <a:rPr lang="ru-RU" sz="2800" dirty="0"/>
              <a:t>ванна, луна, банка, фонтан, сено, бант, кнут, окно, тина, Лена, Дина, канат, банан, дубина, комната, весна, десна, калина, малина, картина, тонуть, кинуть.</a:t>
            </a:r>
          </a:p>
        </p:txBody>
      </p:sp>
    </p:spTree>
    <p:extLst>
      <p:ext uri="{BB962C8B-B14F-4D97-AF65-F5344CB8AC3E}">
        <p14:creationId xmlns:p14="http://schemas.microsoft.com/office/powerpoint/2010/main" val="35576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C:\Users\1\Desktop\%D1%86%D0%B2%D0%B5%D1%82%D0%BE%D0%B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C:\Users\1\Desktop\%D1%86%D0%B2%D0%B5%D1%82%D0%BE%D0%B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516216" y="4852611"/>
            <a:ext cx="1920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516216" y="4703077"/>
            <a:ext cx="19205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Segoe Script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07124" y="2663334"/>
            <a:ext cx="7165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Script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160338"/>
            <a:ext cx="77509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Segoe Script" pitchFamily="34" charset="0"/>
                <a:ea typeface="Times New Roman" pitchFamily="18" charset="0"/>
                <a:cs typeface="Tahoma" pitchFamily="34" charset="0"/>
              </a:rPr>
              <a:t>3-й </a:t>
            </a:r>
            <a:r>
              <a:rPr lang="ru-RU" sz="3200" b="1" dirty="0">
                <a:solidFill>
                  <a:srgbClr val="7030A0"/>
                </a:solidFill>
                <a:latin typeface="Segoe Script" pitchFamily="34" charset="0"/>
                <a:ea typeface="Times New Roman" pitchFamily="18" charset="0"/>
                <a:cs typeface="Tahoma" pitchFamily="34" charset="0"/>
              </a:rPr>
              <a:t>лепесток </a:t>
            </a:r>
            <a:endParaRPr lang="ru-RU" sz="3200" b="1" dirty="0" smtClean="0">
              <a:solidFill>
                <a:srgbClr val="7030A0"/>
              </a:solidFill>
              <a:latin typeface="Segoe Script" pitchFamily="34" charset="0"/>
              <a:ea typeface="Times New Roman" pitchFamily="18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Segoe Script" pitchFamily="34" charset="0"/>
                <a:ea typeface="Times New Roman" pitchFamily="18" charset="0"/>
                <a:cs typeface="Tahoma" pitchFamily="34" charset="0"/>
              </a:rPr>
              <a:t>Игра </a:t>
            </a:r>
            <a:r>
              <a:rPr lang="ru-RU" sz="3200" b="1" dirty="0" smtClean="0">
                <a:solidFill>
                  <a:srgbClr val="00B050"/>
                </a:solidFill>
                <a:latin typeface="Segoe Script" pitchFamily="34" charset="0"/>
              </a:rPr>
              <a:t>«Опиши свой день»</a:t>
            </a:r>
            <a:endParaRPr lang="ru-RU" sz="3200" dirty="0" smtClean="0">
              <a:solidFill>
                <a:srgbClr val="00B050"/>
              </a:solidFill>
              <a:latin typeface="Segoe Script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7124" y="1022111"/>
            <a:ext cx="72986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/>
          </a:p>
          <a:p>
            <a:r>
              <a:rPr lang="ru-RU" sz="3600" dirty="0"/>
              <a:t> </a:t>
            </a:r>
            <a:r>
              <a:rPr lang="ru-RU" sz="3600" dirty="0" smtClean="0"/>
              <a:t> Предположим</a:t>
            </a:r>
            <a:r>
              <a:rPr lang="ru-RU" sz="3600" dirty="0"/>
              <a:t>, что вы сегодня работаете в 2 смены. </a:t>
            </a:r>
            <a:endParaRPr lang="ru-RU" sz="3600" dirty="0" smtClean="0"/>
          </a:p>
          <a:p>
            <a:r>
              <a:rPr lang="ru-RU" sz="3600" dirty="0" smtClean="0"/>
              <a:t>Опишите </a:t>
            </a:r>
            <a:r>
              <a:rPr lang="ru-RU" sz="3600" dirty="0"/>
              <a:t>свой день, одна команда - только существительными, вторая только глаголами</a:t>
            </a:r>
          </a:p>
        </p:txBody>
      </p:sp>
    </p:spTree>
    <p:extLst>
      <p:ext uri="{BB962C8B-B14F-4D97-AF65-F5344CB8AC3E}">
        <p14:creationId xmlns:p14="http://schemas.microsoft.com/office/powerpoint/2010/main" val="197839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68252" y="194746"/>
            <a:ext cx="77802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Segoe Script" pitchFamily="34" charset="0"/>
                <a:ea typeface="Times New Roman" pitchFamily="18" charset="0"/>
                <a:cs typeface="Tahoma" pitchFamily="34" charset="0"/>
              </a:rPr>
              <a:t>4-й </a:t>
            </a:r>
            <a:r>
              <a:rPr lang="ru-RU" sz="3600" b="1" dirty="0">
                <a:solidFill>
                  <a:srgbClr val="7030A0"/>
                </a:solidFill>
                <a:latin typeface="Segoe Script" pitchFamily="34" charset="0"/>
                <a:ea typeface="Times New Roman" pitchFamily="18" charset="0"/>
                <a:cs typeface="Tahoma" pitchFamily="34" charset="0"/>
              </a:rPr>
              <a:t>лепесток </a:t>
            </a:r>
            <a:r>
              <a:rPr lang="ru-RU" sz="3600" b="1" u="sng" dirty="0" smtClean="0">
                <a:solidFill>
                  <a:schemeClr val="accent1"/>
                </a:solidFill>
                <a:latin typeface="Segoe Script" pitchFamily="34" charset="0"/>
                <a:ea typeface="Times New Roman" pitchFamily="18" charset="0"/>
                <a:cs typeface="Tahoma" pitchFamily="34" charset="0"/>
              </a:rPr>
              <a:t> 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u="sng" dirty="0" smtClean="0">
                <a:solidFill>
                  <a:schemeClr val="accent1"/>
                </a:solidFill>
                <a:latin typeface="Segoe Script" pitchFamily="34" charset="0"/>
                <a:ea typeface="Times New Roman" pitchFamily="18" charset="0"/>
                <a:cs typeface="Tahoma" pitchFamily="34" charset="0"/>
              </a:rPr>
              <a:t>Игра </a:t>
            </a:r>
            <a:r>
              <a:rPr lang="ru-RU" sz="3600" b="1" u="sng" dirty="0">
                <a:solidFill>
                  <a:schemeClr val="accent1"/>
                </a:solidFill>
                <a:latin typeface="Segoe Script" pitchFamily="34" charset="0"/>
              </a:rPr>
              <a:t>«Слово наоборот</a:t>
            </a:r>
            <a:r>
              <a:rPr lang="ru-RU" sz="3600" b="1" u="sng" dirty="0">
                <a:solidFill>
                  <a:schemeClr val="accent1"/>
                </a:solidFill>
              </a:rPr>
              <a:t>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200" y="1395075"/>
            <a:ext cx="3505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/>
              <a:t>Кот </a:t>
            </a:r>
            <a:r>
              <a:rPr lang="ru-RU" sz="6000" b="1" dirty="0"/>
              <a:t>–</a:t>
            </a:r>
            <a:r>
              <a:rPr lang="ru-RU" sz="6000" b="1" dirty="0" smtClean="0">
                <a:solidFill>
                  <a:srgbClr val="FF0000"/>
                </a:solidFill>
              </a:rPr>
              <a:t>ток</a:t>
            </a:r>
            <a:r>
              <a:rPr lang="ru-RU" sz="6000" b="1" dirty="0" smtClean="0"/>
              <a:t> </a:t>
            </a:r>
            <a:endParaRPr lang="en-US" sz="6000" b="1" dirty="0" smtClean="0"/>
          </a:p>
          <a:p>
            <a:r>
              <a:rPr lang="ru-RU" sz="6000" b="1" dirty="0" smtClean="0"/>
              <a:t>нос </a:t>
            </a:r>
            <a:r>
              <a:rPr lang="ru-RU" sz="6000" b="1" dirty="0"/>
              <a:t>– </a:t>
            </a:r>
            <a:r>
              <a:rPr lang="ru-RU" sz="6000" b="1" dirty="0" smtClean="0"/>
              <a:t> </a:t>
            </a:r>
            <a:endParaRPr lang="en-US" sz="6000" b="1" dirty="0" smtClean="0"/>
          </a:p>
          <a:p>
            <a:r>
              <a:rPr lang="ru-RU" sz="6000" b="1" dirty="0" smtClean="0"/>
              <a:t>год </a:t>
            </a:r>
            <a:r>
              <a:rPr lang="ru-RU" sz="6000" b="1" dirty="0"/>
              <a:t>– </a:t>
            </a:r>
            <a:endParaRPr lang="en-US" sz="6000" b="1" dirty="0" smtClean="0"/>
          </a:p>
          <a:p>
            <a:r>
              <a:rPr lang="ru-RU" sz="6000" b="1" dirty="0" smtClean="0"/>
              <a:t>лес-</a:t>
            </a:r>
            <a:endParaRPr lang="ru-RU" sz="6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81400" y="1395075"/>
            <a:ext cx="533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/>
              <a:t>Город </a:t>
            </a:r>
            <a:r>
              <a:rPr lang="ru-RU" sz="6000" b="1" dirty="0"/>
              <a:t>– </a:t>
            </a:r>
            <a:r>
              <a:rPr lang="ru-RU" sz="6000" b="1" dirty="0" smtClean="0">
                <a:solidFill>
                  <a:srgbClr val="FF0000"/>
                </a:solidFill>
              </a:rPr>
              <a:t>дорог</a:t>
            </a:r>
            <a:endParaRPr lang="en-US" sz="6000" b="1" dirty="0" smtClean="0">
              <a:solidFill>
                <a:srgbClr val="FF0000"/>
              </a:solidFill>
            </a:endParaRPr>
          </a:p>
          <a:p>
            <a:r>
              <a:rPr lang="ru-RU" sz="6000" b="1" dirty="0" smtClean="0"/>
              <a:t>мираж </a:t>
            </a:r>
            <a:r>
              <a:rPr lang="ru-RU" sz="6000" b="1" dirty="0"/>
              <a:t>– </a:t>
            </a:r>
            <a:endParaRPr lang="en-US" sz="6000" b="1" dirty="0" smtClean="0"/>
          </a:p>
          <a:p>
            <a:r>
              <a:rPr lang="ru-RU" sz="6000" b="1" dirty="0" smtClean="0"/>
              <a:t>хорош –</a:t>
            </a:r>
            <a:endParaRPr lang="en-US" sz="6000" b="1" dirty="0" smtClean="0"/>
          </a:p>
          <a:p>
            <a:r>
              <a:rPr lang="ru-RU" sz="6000" b="1" dirty="0" smtClean="0"/>
              <a:t>голод </a:t>
            </a:r>
            <a:r>
              <a:rPr lang="ru-RU" sz="6000" b="1" dirty="0"/>
              <a:t>–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228600" fontAlgn="base">
              <a:spcAft>
                <a:spcPct val="0"/>
              </a:spcAft>
            </a:pPr>
            <a:r>
              <a:rPr lang="ru-RU" sz="4400" dirty="0">
                <a:solidFill>
                  <a:srgbClr val="7030A0"/>
                </a:solidFill>
                <a:latin typeface="Segoe Script" pitchFamily="34" charset="0"/>
                <a:ea typeface="Times New Roman" pitchFamily="18" charset="0"/>
                <a:cs typeface="Tahoma" pitchFamily="34" charset="0"/>
              </a:rPr>
              <a:t>4-й лепесток </a:t>
            </a:r>
            <a:r>
              <a:rPr lang="ru-RU" sz="4400" u="sng" dirty="0">
                <a:solidFill>
                  <a:schemeClr val="accent1"/>
                </a:solidFill>
                <a:latin typeface="Segoe Script" pitchFamily="34" charset="0"/>
                <a:ea typeface="Times New Roman" pitchFamily="18" charset="0"/>
                <a:cs typeface="Tahoma" pitchFamily="34" charset="0"/>
              </a:rPr>
              <a:t> </a:t>
            </a:r>
            <a:br>
              <a:rPr lang="ru-RU" sz="4400" u="sng" dirty="0">
                <a:solidFill>
                  <a:schemeClr val="accent1"/>
                </a:solidFill>
                <a:latin typeface="Segoe Script" pitchFamily="34" charset="0"/>
                <a:ea typeface="Times New Roman" pitchFamily="18" charset="0"/>
                <a:cs typeface="Tahoma" pitchFamily="34" charset="0"/>
              </a:rPr>
            </a:br>
            <a:r>
              <a:rPr lang="ru-RU" sz="4400" u="sng" dirty="0">
                <a:solidFill>
                  <a:schemeClr val="accent1"/>
                </a:solidFill>
                <a:latin typeface="Segoe Script" pitchFamily="34" charset="0"/>
                <a:ea typeface="Times New Roman" pitchFamily="18" charset="0"/>
                <a:cs typeface="Tahoma" pitchFamily="34" charset="0"/>
              </a:rPr>
              <a:t>Игра </a:t>
            </a:r>
            <a:r>
              <a:rPr lang="ru-RU" sz="4400" u="sng" dirty="0">
                <a:solidFill>
                  <a:schemeClr val="accent1"/>
                </a:solidFill>
                <a:latin typeface="Segoe Script" pitchFamily="34" charset="0"/>
              </a:rPr>
              <a:t>«Слово наоборот</a:t>
            </a:r>
            <a:r>
              <a:rPr lang="ru-RU" sz="4400" u="sng" dirty="0">
                <a:solidFill>
                  <a:schemeClr val="accent1"/>
                </a:solidFill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sz="5400" dirty="0"/>
              <a:t>• </a:t>
            </a:r>
            <a:r>
              <a:rPr lang="ru-RU" sz="5400" b="1" dirty="0" err="1"/>
              <a:t>апалот</a:t>
            </a:r>
            <a:r>
              <a:rPr lang="ru-RU" sz="5400" b="1" dirty="0"/>
              <a:t> – </a:t>
            </a:r>
            <a:r>
              <a:rPr lang="ru-RU" sz="5400" b="1" dirty="0">
                <a:solidFill>
                  <a:srgbClr val="FF0000"/>
                </a:solidFill>
              </a:rPr>
              <a:t>лопата</a:t>
            </a:r>
          </a:p>
          <a:p>
            <a:pPr marL="137160" indent="0">
              <a:buNone/>
            </a:pPr>
            <a:r>
              <a:rPr lang="ru-RU" sz="5400" b="1" dirty="0" smtClean="0"/>
              <a:t>• </a:t>
            </a:r>
            <a:r>
              <a:rPr lang="ru-RU" sz="5400" b="1" dirty="0" err="1"/>
              <a:t>рукинос</a:t>
            </a:r>
            <a:r>
              <a:rPr lang="ru-RU" sz="5400" b="1" dirty="0"/>
              <a:t> — </a:t>
            </a:r>
          </a:p>
          <a:p>
            <a:pPr marL="137160" indent="0">
              <a:buNone/>
            </a:pPr>
            <a:r>
              <a:rPr lang="ru-RU" sz="5400" b="1" dirty="0"/>
              <a:t>• </a:t>
            </a:r>
            <a:r>
              <a:rPr lang="ru-RU" sz="5400" b="1" dirty="0" err="1"/>
              <a:t>отаткел</a:t>
            </a:r>
            <a:r>
              <a:rPr lang="ru-RU" sz="5400" b="1" dirty="0"/>
              <a:t> </a:t>
            </a:r>
            <a:r>
              <a:rPr lang="ru-RU" sz="5400" b="1" dirty="0" smtClean="0"/>
              <a:t>–</a:t>
            </a:r>
            <a:endParaRPr lang="en-US" sz="5400" b="1" dirty="0" smtClean="0"/>
          </a:p>
          <a:p>
            <a:pPr marL="137160" indent="0">
              <a:buNone/>
            </a:pPr>
            <a:r>
              <a:rPr lang="ru-RU" sz="5400" b="1" dirty="0" smtClean="0"/>
              <a:t>• </a:t>
            </a:r>
            <a:r>
              <a:rPr lang="ru-RU" sz="5400" b="1" dirty="0" err="1"/>
              <a:t>корсиба</a:t>
            </a:r>
            <a:r>
              <a:rPr lang="ru-RU" sz="5400" b="1" dirty="0"/>
              <a:t> — </a:t>
            </a:r>
          </a:p>
          <a:p>
            <a:pPr marL="137160" indent="0">
              <a:buNone/>
            </a:pPr>
            <a:r>
              <a:rPr lang="ru-RU" sz="5400" b="1" dirty="0"/>
              <a:t>• </a:t>
            </a:r>
            <a:r>
              <a:rPr lang="ru-RU" sz="5400" b="1" dirty="0" err="1"/>
              <a:t>ленапись</a:t>
            </a:r>
            <a:r>
              <a:rPr lang="ru-RU" sz="5400" b="1" dirty="0"/>
              <a:t> — </a:t>
            </a:r>
          </a:p>
          <a:p>
            <a:pPr marL="137160" indent="0">
              <a:buNone/>
            </a:pPr>
            <a:r>
              <a:rPr lang="ru-RU" sz="5400" b="1" dirty="0"/>
              <a:t>• </a:t>
            </a:r>
            <a:r>
              <a:rPr lang="ru-RU" sz="5400" b="1" dirty="0" err="1"/>
              <a:t>родингав</a:t>
            </a:r>
            <a:r>
              <a:rPr lang="ru-RU" sz="5400" b="1" dirty="0"/>
              <a:t> —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89490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762000"/>
            <a:ext cx="8763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400" dirty="0" smtClean="0"/>
              <a:t>На </a:t>
            </a:r>
            <a:r>
              <a:rPr lang="ru-RU" sz="2400" dirty="0"/>
              <a:t>любой вопрос нужно отвечать быстро, только словами, начинающими со звука </a:t>
            </a:r>
            <a:r>
              <a:rPr lang="ru-RU" sz="2400" i="1" dirty="0"/>
              <a:t>(К)</a:t>
            </a:r>
            <a:endParaRPr lang="ru-RU" sz="2400" dirty="0"/>
          </a:p>
          <a:p>
            <a:r>
              <a:rPr lang="ru-RU" sz="2400" dirty="0"/>
              <a:t>• Как вас зовут? 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Как называется город, в котором  вы отдыхали? 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Кем вы работаете? 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Какое у вас хобби? 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Назовите ваше любимое блюдо? 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Какой у вас любимый напиток? 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 smtClean="0"/>
              <a:t>Какие вывески на звук </a:t>
            </a:r>
            <a:r>
              <a:rPr lang="ru-RU" sz="2400" i="1" dirty="0" smtClean="0"/>
              <a:t>(К)</a:t>
            </a:r>
            <a:r>
              <a:rPr lang="ru-RU" sz="2400" dirty="0" smtClean="0"/>
              <a:t> вы встречали на улице? </a:t>
            </a:r>
            <a:endParaRPr lang="ru-RU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152400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7030A0"/>
                </a:solidFill>
                <a:latin typeface="Segoe Script" pitchFamily="34" charset="0"/>
                <a:ea typeface="Times New Roman" pitchFamily="18" charset="0"/>
                <a:cs typeface="Tahoma" pitchFamily="34" charset="0"/>
              </a:rPr>
              <a:t>5-й лепесток </a:t>
            </a:r>
            <a:endParaRPr lang="ru-RU" sz="2800" b="1" dirty="0" smtClean="0">
              <a:solidFill>
                <a:srgbClr val="7030A0"/>
              </a:solidFill>
              <a:latin typeface="Segoe Script" pitchFamily="34" charset="0"/>
              <a:ea typeface="Times New Roman" pitchFamily="18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Segoe Script" pitchFamily="34" charset="0"/>
                <a:ea typeface="Times New Roman" pitchFamily="18" charset="0"/>
                <a:cs typeface="Tahoma" pitchFamily="34" charset="0"/>
              </a:rPr>
              <a:t>Игра  </a:t>
            </a:r>
            <a:r>
              <a:rPr lang="ru-RU" sz="2800" b="1" dirty="0" smtClean="0">
                <a:solidFill>
                  <a:srgbClr val="FF0066"/>
                </a:solidFill>
                <a:latin typeface="Segoe Script" pitchFamily="34" charset="0"/>
              </a:rPr>
              <a:t>«Любопытный»</a:t>
            </a:r>
            <a:endParaRPr lang="ru-RU" sz="2800" dirty="0">
              <a:solidFill>
                <a:srgbClr val="FF0066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33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C:\Users\1\Desktop\%D1%86%D0%B2%D0%B5%D1%82%D0%BE%D0%B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C:\Users\1\Desktop\%D1%86%D0%B2%D0%B5%D1%82%D0%BE%D0%B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516216" y="4852611"/>
            <a:ext cx="1920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516216" y="4703077"/>
            <a:ext cx="19205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Segoe Script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460375" y="-130223"/>
            <a:ext cx="83026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Segoe Script" pitchFamily="34" charset="0"/>
              <a:ea typeface="Times New Roman" pitchFamily="18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Script" pitchFamily="34" charset="0"/>
                <a:ea typeface="Times New Roman" pitchFamily="18" charset="0"/>
                <a:cs typeface="Tahoma" pitchFamily="34" charset="0"/>
              </a:rPr>
              <a:t>6-й лепесток Игра </a:t>
            </a:r>
            <a:r>
              <a:rPr lang="ru-RU" sz="2400" b="1" dirty="0" smtClean="0">
                <a:solidFill>
                  <a:srgbClr val="FFFF00"/>
                </a:solidFill>
                <a:latin typeface="Segoe Script" pitchFamily="34" charset="0"/>
              </a:rPr>
              <a:t>«Почемучки»</a:t>
            </a:r>
            <a:endParaRPr lang="ru-RU" sz="2400" dirty="0" smtClean="0">
              <a:solidFill>
                <a:srgbClr val="FFFF00"/>
              </a:solidFill>
              <a:latin typeface="Segoe Script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FF0066"/>
              </a:solidFill>
              <a:latin typeface="Segoe Script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691680" y="1313184"/>
            <a:ext cx="22322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FFFF00"/>
              </a:solidFill>
              <a:latin typeface="Segoe Script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FF0066"/>
              </a:solidFill>
              <a:latin typeface="Segoe Script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7975" y="751344"/>
            <a:ext cx="8455025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Я  </a:t>
            </a:r>
            <a:r>
              <a:rPr lang="ru-RU" sz="2000" dirty="0"/>
              <a:t>вам сейчас буду задавать вопросы, а вы должны ответить на него полным ответом, начиная со слов «потому что». </a:t>
            </a:r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ru-RU" sz="2000" dirty="0"/>
              <a:t>И так, начнем.</a:t>
            </a:r>
          </a:p>
          <a:p>
            <a:pPr lvl="0"/>
            <a:r>
              <a:rPr lang="ru-RU" sz="2000" dirty="0" smtClean="0"/>
              <a:t>       Почему </a:t>
            </a:r>
            <a:r>
              <a:rPr lang="ru-RU" sz="2000" dirty="0"/>
              <a:t>улетают птицы? </a:t>
            </a:r>
          </a:p>
          <a:p>
            <a:pPr lvl="1"/>
            <a:r>
              <a:rPr lang="ru-RU" sz="2000" dirty="0"/>
              <a:t>Почему зимой нельзя купаться? </a:t>
            </a:r>
          </a:p>
          <a:p>
            <a:pPr lvl="1"/>
            <a:r>
              <a:rPr lang="ru-RU" sz="2000" dirty="0"/>
              <a:t>Почему засыхают цветы? </a:t>
            </a:r>
          </a:p>
          <a:p>
            <a:pPr lvl="1"/>
            <a:r>
              <a:rPr lang="ru-RU" sz="2000" dirty="0"/>
              <a:t>Почему весной тает снег? </a:t>
            </a:r>
          </a:p>
          <a:p>
            <a:pPr lvl="1"/>
            <a:r>
              <a:rPr lang="ru-RU" sz="2000" dirty="0"/>
              <a:t>Почему летом не носят шубы?</a:t>
            </a:r>
          </a:p>
          <a:p>
            <a:pPr lvl="1"/>
            <a:r>
              <a:rPr lang="ru-RU" sz="2000" dirty="0"/>
              <a:t>Почему люди берут зонты? </a:t>
            </a:r>
          </a:p>
          <a:p>
            <a:pPr lvl="1"/>
            <a:r>
              <a:rPr lang="ru-RU" sz="2000" dirty="0"/>
              <a:t>Почему пришел врач? </a:t>
            </a:r>
          </a:p>
          <a:p>
            <a:pPr lvl="1"/>
            <a:r>
              <a:rPr lang="ru-RU" sz="2000" dirty="0"/>
              <a:t>Почему деревья мокрые? </a:t>
            </a:r>
          </a:p>
          <a:p>
            <a:pPr lvl="1"/>
            <a:r>
              <a:rPr lang="ru-RU" sz="2000" dirty="0"/>
              <a:t>Почему мяч катится? </a:t>
            </a:r>
          </a:p>
          <a:p>
            <a:pPr lvl="1"/>
            <a:r>
              <a:rPr lang="ru-RU" sz="2000" dirty="0"/>
              <a:t>Почему ребята не едят яблоки? </a:t>
            </a:r>
          </a:p>
          <a:p>
            <a:endParaRPr lang="ru-RU" sz="2000" dirty="0" smtClean="0"/>
          </a:p>
          <a:p>
            <a:r>
              <a:rPr lang="ru-RU" sz="2000" dirty="0" smtClean="0"/>
              <a:t>Данное </a:t>
            </a:r>
            <a:r>
              <a:rPr lang="ru-RU" sz="2000" dirty="0"/>
              <a:t>упражнение направлено на формирование навыков связных речевых высказываний, развитие умения отвечать полным предложением на поставленный вопрос, учитывая установку воспитателя.</a:t>
            </a:r>
          </a:p>
        </p:txBody>
      </p:sp>
    </p:spTree>
    <p:extLst>
      <p:ext uri="{BB962C8B-B14F-4D97-AF65-F5344CB8AC3E}">
        <p14:creationId xmlns:p14="http://schemas.microsoft.com/office/powerpoint/2010/main" val="197839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1617</TotalTime>
  <Words>525</Words>
  <Application>Microsoft Office PowerPoint</Application>
  <PresentationFormat>Экран (4:3)</PresentationFormat>
  <Paragraphs>95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                     </vt:lpstr>
      <vt:lpstr>  Цель мастер-класса: повышение профессионального мастерства в сфере речевого развития детей дошкольного возраста. </vt:lpstr>
      <vt:lpstr>Презентация PowerPoint</vt:lpstr>
      <vt:lpstr>Презентация PowerPoint</vt:lpstr>
      <vt:lpstr>Презентация PowerPoint</vt:lpstr>
      <vt:lpstr>Презентация PowerPoint</vt:lpstr>
      <vt:lpstr>4-й лепесток   Игра «Слово наоборот»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«Вся наша жизнь – игра» Бальтасар Грасиан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</dc:title>
  <dc:creator>Admin</dc:creator>
  <cp:lastModifiedBy>SmartX</cp:lastModifiedBy>
  <cp:revision>155</cp:revision>
  <dcterms:created xsi:type="dcterms:W3CDTF">2014-03-09T16:45:57Z</dcterms:created>
  <dcterms:modified xsi:type="dcterms:W3CDTF">2025-07-02T11:53:18Z</dcterms:modified>
</cp:coreProperties>
</file>