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77" r:id="rId2"/>
  </p:sldMasterIdLst>
  <p:sldIdLst>
    <p:sldId id="256" r:id="rId3"/>
    <p:sldId id="268" r:id="rId4"/>
    <p:sldId id="262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74" r:id="rId15"/>
    <p:sldId id="275" r:id="rId16"/>
    <p:sldId id="276" r:id="rId17"/>
    <p:sldId id="277" r:id="rId18"/>
    <p:sldId id="278" r:id="rId19"/>
    <p:sldId id="273" r:id="rId20"/>
    <p:sldId id="279" r:id="rId21"/>
    <p:sldId id="280" r:id="rId22"/>
    <p:sldId id="281" r:id="rId23"/>
    <p:sldId id="282" r:id="rId24"/>
    <p:sldId id="290" r:id="rId25"/>
    <p:sldId id="285" r:id="rId26"/>
    <p:sldId id="288" r:id="rId27"/>
    <p:sldId id="283" r:id="rId28"/>
    <p:sldId id="289" r:id="rId29"/>
    <p:sldId id="286" r:id="rId30"/>
    <p:sldId id="272" r:id="rId31"/>
    <p:sldId id="271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2" autoAdjust="0"/>
    <p:restoredTop sz="94635" autoAdjust="0"/>
  </p:normalViewPr>
  <p:slideViewPr>
    <p:cSldViewPr>
      <p:cViewPr varScale="1">
        <p:scale>
          <a:sx n="58" d="100"/>
          <a:sy n="58" d="100"/>
        </p:scale>
        <p:origin x="6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295F0-0B57-4BCC-A2F7-64684E75C41F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F0608F-5876-4C08-8861-64EC98B28514}">
      <dgm:prSet phldrT="[Текст]" custT="1"/>
      <dgm:spPr/>
      <dgm:t>
        <a:bodyPr/>
        <a:lstStyle/>
        <a:p>
          <a:pPr algn="ctr"/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Модель «Невмешательство в жизнь ребёнка»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4FDDB-DE2A-4F6E-A13E-F22C1618E00C}" type="parTrans" cxnId="{C1859260-EBFB-4656-9679-92943550A5C8}">
      <dgm:prSet/>
      <dgm:spPr/>
      <dgm:t>
        <a:bodyPr/>
        <a:lstStyle/>
        <a:p>
          <a:endParaRPr lang="ru-RU"/>
        </a:p>
      </dgm:t>
    </dgm:pt>
    <dgm:pt modelId="{0833B7BE-1791-41EB-A51C-12F478EC1262}" type="sibTrans" cxnId="{C1859260-EBFB-4656-9679-92943550A5C8}">
      <dgm:prSet/>
      <dgm:spPr/>
      <dgm:t>
        <a:bodyPr/>
        <a:lstStyle/>
        <a:p>
          <a:endParaRPr lang="ru-RU"/>
        </a:p>
      </dgm:t>
    </dgm:pt>
    <dgm:pt modelId="{3F4B10CA-60C4-4C44-AD3C-CE06242C8826}">
      <dgm:prSet phldrT="[Текст]" custT="1"/>
      <dgm:spPr/>
      <dgm:t>
        <a:bodyPr/>
        <a:lstStyle/>
        <a:p>
          <a:r>
            <a:rPr lang="ru-RU" sz="2000" dirty="0" smtClean="0"/>
            <a:t>Соответствует  либерально-попустительскому стилю воспитания. Взрослый, в лучшем случае, занимает позицию наблюдателя, и между ним и ребёнком происходит эмоциональный разрыв. </a:t>
          </a:r>
          <a:endParaRPr lang="ru-RU" sz="2000" dirty="0"/>
        </a:p>
      </dgm:t>
    </dgm:pt>
    <dgm:pt modelId="{B8075983-3B06-492E-AC2C-8B36AB3D681C}" type="parTrans" cxnId="{65D67E1E-607F-49A5-B689-0DB34164DD51}">
      <dgm:prSet/>
      <dgm:spPr/>
      <dgm:t>
        <a:bodyPr/>
        <a:lstStyle/>
        <a:p>
          <a:endParaRPr lang="ru-RU"/>
        </a:p>
      </dgm:t>
    </dgm:pt>
    <dgm:pt modelId="{744590B4-78E5-4ADE-BA83-94ED93C8DBE0}" type="sibTrans" cxnId="{65D67E1E-607F-49A5-B689-0DB34164DD51}">
      <dgm:prSet/>
      <dgm:spPr/>
      <dgm:t>
        <a:bodyPr/>
        <a:lstStyle/>
        <a:p>
          <a:endParaRPr lang="ru-RU"/>
        </a:p>
      </dgm:t>
    </dgm:pt>
    <dgm:pt modelId="{02BD41D1-2387-480B-BAE8-8E9675E58B19}">
      <dgm:prSet phldrT="[Текст]" custT="1"/>
      <dgm:spPr/>
      <dgm:t>
        <a:bodyPr/>
        <a:lstStyle/>
        <a:p>
          <a:pPr algn="ctr"/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Учебно-дисциплинарная модель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808197-51A6-4903-8075-18212584D9F6}" type="parTrans" cxnId="{AF2864AE-493F-469A-8025-E8A7377B7FB3}">
      <dgm:prSet/>
      <dgm:spPr/>
      <dgm:t>
        <a:bodyPr/>
        <a:lstStyle/>
        <a:p>
          <a:endParaRPr lang="ru-RU"/>
        </a:p>
      </dgm:t>
    </dgm:pt>
    <dgm:pt modelId="{4705C604-6B2B-41E4-8276-0CA7730880E6}" type="sibTrans" cxnId="{AF2864AE-493F-469A-8025-E8A7377B7FB3}">
      <dgm:prSet/>
      <dgm:spPr/>
      <dgm:t>
        <a:bodyPr/>
        <a:lstStyle/>
        <a:p>
          <a:endParaRPr lang="ru-RU"/>
        </a:p>
      </dgm:t>
    </dgm:pt>
    <dgm:pt modelId="{8D46F7E4-B12E-4B84-BE6A-F5926D499ED7}">
      <dgm:prSet phldrT="[Текст]" custT="1"/>
      <dgm:spPr/>
      <dgm:t>
        <a:bodyPr/>
        <a:lstStyle/>
        <a:p>
          <a:r>
            <a:rPr lang="ru-RU" sz="2000" dirty="0" smtClean="0"/>
            <a:t>Соответствует авторитарному стилю воспитания: взрослый – руководитель и образец</a:t>
          </a:r>
          <a:r>
            <a:rPr lang="ru-RU" sz="1800" dirty="0" smtClean="0"/>
            <a:t>.</a:t>
          </a:r>
          <a:endParaRPr lang="ru-RU" sz="1800" dirty="0"/>
        </a:p>
      </dgm:t>
    </dgm:pt>
    <dgm:pt modelId="{A762C67C-6FA7-437A-A4B9-73FD378CBA21}" type="parTrans" cxnId="{D2315BE9-ABA3-4CFD-AACA-FE23B4F46792}">
      <dgm:prSet/>
      <dgm:spPr/>
      <dgm:t>
        <a:bodyPr/>
        <a:lstStyle/>
        <a:p>
          <a:endParaRPr lang="ru-RU"/>
        </a:p>
      </dgm:t>
    </dgm:pt>
    <dgm:pt modelId="{51DBCD6E-DCA3-477E-B0A9-0E4A6842BD44}" type="sibTrans" cxnId="{D2315BE9-ABA3-4CFD-AACA-FE23B4F46792}">
      <dgm:prSet/>
      <dgm:spPr/>
      <dgm:t>
        <a:bodyPr/>
        <a:lstStyle/>
        <a:p>
          <a:endParaRPr lang="ru-RU"/>
        </a:p>
      </dgm:t>
    </dgm:pt>
    <dgm:pt modelId="{66B7D56D-853E-4E6D-8EE0-9A7BF17811A4}">
      <dgm:prSet phldrT="[Текст]" custT="1"/>
      <dgm:spPr/>
      <dgm:t>
        <a:bodyPr/>
        <a:lstStyle/>
        <a:p>
          <a:pPr algn="ctr"/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Личностно-ориентированная модель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56B215-1BF1-40D7-91F6-D99C2AF51D92}" type="parTrans" cxnId="{A919EEE6-C73C-4C83-A518-CCF339425D00}">
      <dgm:prSet/>
      <dgm:spPr/>
      <dgm:t>
        <a:bodyPr/>
        <a:lstStyle/>
        <a:p>
          <a:endParaRPr lang="ru-RU"/>
        </a:p>
      </dgm:t>
    </dgm:pt>
    <dgm:pt modelId="{48AAB675-FE88-4B3E-A572-12005BFF4743}" type="sibTrans" cxnId="{A919EEE6-C73C-4C83-A518-CCF339425D00}">
      <dgm:prSet/>
      <dgm:spPr/>
      <dgm:t>
        <a:bodyPr/>
        <a:lstStyle/>
        <a:p>
          <a:endParaRPr lang="ru-RU"/>
        </a:p>
      </dgm:t>
    </dgm:pt>
    <dgm:pt modelId="{19F8C96C-184C-4AAE-99A7-37C159769D3A}">
      <dgm:prSet phldrT="[Текст]" custT="1"/>
      <dgm:spPr/>
      <dgm:t>
        <a:bodyPr/>
        <a:lstStyle/>
        <a:p>
          <a:r>
            <a:rPr lang="ru-RU" sz="2000" dirty="0" smtClean="0"/>
            <a:t>Взрослый не подгоняет развитие ребёнка, а предупреждает возникновение тупиковых ситуаций, обеспечивая ему чувство психологической защищённости, доверия к миру и радости существования</a:t>
          </a:r>
          <a:r>
            <a:rPr lang="ru-RU" sz="1600" dirty="0" smtClean="0"/>
            <a:t>.</a:t>
          </a:r>
          <a:endParaRPr lang="ru-RU" sz="1600" dirty="0"/>
        </a:p>
      </dgm:t>
    </dgm:pt>
    <dgm:pt modelId="{2BA1CACE-FE40-41FB-B679-C389DDC46B47}" type="parTrans" cxnId="{D11CD61A-80B1-428C-A794-1A19316B76E2}">
      <dgm:prSet/>
      <dgm:spPr/>
      <dgm:t>
        <a:bodyPr/>
        <a:lstStyle/>
        <a:p>
          <a:endParaRPr lang="ru-RU"/>
        </a:p>
      </dgm:t>
    </dgm:pt>
    <dgm:pt modelId="{7CBDB7F1-CCF4-4094-879D-7047A2B4CE99}" type="sibTrans" cxnId="{D11CD61A-80B1-428C-A794-1A19316B76E2}">
      <dgm:prSet/>
      <dgm:spPr/>
      <dgm:t>
        <a:bodyPr/>
        <a:lstStyle/>
        <a:p>
          <a:endParaRPr lang="ru-RU"/>
        </a:p>
      </dgm:t>
    </dgm:pt>
    <dgm:pt modelId="{D8D3C085-1CAE-4DCA-A3BD-67275E838EAE}" type="pres">
      <dgm:prSet presAssocID="{AB5295F0-0B57-4BCC-A2F7-64684E75C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76A1E-D6EF-4F05-90A3-70AA6B3BCBD8}" type="pres">
      <dgm:prSet presAssocID="{49F0608F-5876-4C08-8861-64EC98B28514}" presName="parentText" presStyleLbl="node1" presStyleIdx="0" presStyleCnt="3" custScaleY="63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E3C4F-48E4-4B22-859E-C2EAD7369E7A}" type="pres">
      <dgm:prSet presAssocID="{49F0608F-5876-4C08-8861-64EC98B2851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12A67-2324-417A-91B8-E0CE13C1697A}" type="pres">
      <dgm:prSet presAssocID="{02BD41D1-2387-480B-BAE8-8E9675E58B19}" presName="parentText" presStyleLbl="node1" presStyleIdx="1" presStyleCnt="3" custScaleY="65023" custLinFactNeighborY="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68852-05DF-45E3-8B27-7DF2EFA16FBE}" type="pres">
      <dgm:prSet presAssocID="{02BD41D1-2387-480B-BAE8-8E9675E58B19}" presName="childText" presStyleLbl="revTx" presStyleIdx="1" presStyleCnt="3" custLinFactNeighborX="2779" custLinFactNeighborY="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7B12C-343A-40D2-8D15-B90F290760DE}" type="pres">
      <dgm:prSet presAssocID="{66B7D56D-853E-4E6D-8EE0-9A7BF17811A4}" presName="parentText" presStyleLbl="node1" presStyleIdx="2" presStyleCnt="3" custScaleY="70967" custLinFactNeighborX="-840" custLinFactNeighborY="-5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FCCA4-A612-4D5D-89DF-C1834E2066DC}" type="pres">
      <dgm:prSet presAssocID="{66B7D56D-853E-4E6D-8EE0-9A7BF17811A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5223A-37DC-48F8-9C84-2DA974DB5125}" type="presOf" srcId="{3F4B10CA-60C4-4C44-AD3C-CE06242C8826}" destId="{7EAE3C4F-48E4-4B22-859E-C2EAD7369E7A}" srcOrd="0" destOrd="0" presId="urn:microsoft.com/office/officeart/2005/8/layout/vList2"/>
    <dgm:cxn modelId="{A919EEE6-C73C-4C83-A518-CCF339425D00}" srcId="{AB5295F0-0B57-4BCC-A2F7-64684E75C41F}" destId="{66B7D56D-853E-4E6D-8EE0-9A7BF17811A4}" srcOrd="2" destOrd="0" parTransId="{4056B215-1BF1-40D7-91F6-D99C2AF51D92}" sibTransId="{48AAB675-FE88-4B3E-A572-12005BFF4743}"/>
    <dgm:cxn modelId="{56BCD775-5B9D-4DDC-819B-BFCC1980282E}" type="presOf" srcId="{66B7D56D-853E-4E6D-8EE0-9A7BF17811A4}" destId="{A7E7B12C-343A-40D2-8D15-B90F290760DE}" srcOrd="0" destOrd="0" presId="urn:microsoft.com/office/officeart/2005/8/layout/vList2"/>
    <dgm:cxn modelId="{0BEC8FD5-D12B-4DE2-BD0C-6D2C1EE471D2}" type="presOf" srcId="{19F8C96C-184C-4AAE-99A7-37C159769D3A}" destId="{500FCCA4-A612-4D5D-89DF-C1834E2066DC}" srcOrd="0" destOrd="0" presId="urn:microsoft.com/office/officeart/2005/8/layout/vList2"/>
    <dgm:cxn modelId="{56217570-11EB-4BE4-B619-9A311894B771}" type="presOf" srcId="{02BD41D1-2387-480B-BAE8-8E9675E58B19}" destId="{D7B12A67-2324-417A-91B8-E0CE13C1697A}" srcOrd="0" destOrd="0" presId="urn:microsoft.com/office/officeart/2005/8/layout/vList2"/>
    <dgm:cxn modelId="{B3EC1069-177C-476B-8F62-B11BCDA552F8}" type="presOf" srcId="{49F0608F-5876-4C08-8861-64EC98B28514}" destId="{AEB76A1E-D6EF-4F05-90A3-70AA6B3BCBD8}" srcOrd="0" destOrd="0" presId="urn:microsoft.com/office/officeart/2005/8/layout/vList2"/>
    <dgm:cxn modelId="{D11CD61A-80B1-428C-A794-1A19316B76E2}" srcId="{66B7D56D-853E-4E6D-8EE0-9A7BF17811A4}" destId="{19F8C96C-184C-4AAE-99A7-37C159769D3A}" srcOrd="0" destOrd="0" parTransId="{2BA1CACE-FE40-41FB-B679-C389DDC46B47}" sibTransId="{7CBDB7F1-CCF4-4094-879D-7047A2B4CE99}"/>
    <dgm:cxn modelId="{AF2864AE-493F-469A-8025-E8A7377B7FB3}" srcId="{AB5295F0-0B57-4BCC-A2F7-64684E75C41F}" destId="{02BD41D1-2387-480B-BAE8-8E9675E58B19}" srcOrd="1" destOrd="0" parTransId="{66808197-51A6-4903-8075-18212584D9F6}" sibTransId="{4705C604-6B2B-41E4-8276-0CA7730880E6}"/>
    <dgm:cxn modelId="{D9488DFB-3A09-4A94-AED2-CC13ACE4B73F}" type="presOf" srcId="{AB5295F0-0B57-4BCC-A2F7-64684E75C41F}" destId="{D8D3C085-1CAE-4DCA-A3BD-67275E838EAE}" srcOrd="0" destOrd="0" presId="urn:microsoft.com/office/officeart/2005/8/layout/vList2"/>
    <dgm:cxn modelId="{D2315BE9-ABA3-4CFD-AACA-FE23B4F46792}" srcId="{02BD41D1-2387-480B-BAE8-8E9675E58B19}" destId="{8D46F7E4-B12E-4B84-BE6A-F5926D499ED7}" srcOrd="0" destOrd="0" parTransId="{A762C67C-6FA7-437A-A4B9-73FD378CBA21}" sibTransId="{51DBCD6E-DCA3-477E-B0A9-0E4A6842BD44}"/>
    <dgm:cxn modelId="{9CB60635-9E2A-463C-A976-F11A9C8F7F67}" type="presOf" srcId="{8D46F7E4-B12E-4B84-BE6A-F5926D499ED7}" destId="{0CD68852-05DF-45E3-8B27-7DF2EFA16FBE}" srcOrd="0" destOrd="0" presId="urn:microsoft.com/office/officeart/2005/8/layout/vList2"/>
    <dgm:cxn modelId="{C1859260-EBFB-4656-9679-92943550A5C8}" srcId="{AB5295F0-0B57-4BCC-A2F7-64684E75C41F}" destId="{49F0608F-5876-4C08-8861-64EC98B28514}" srcOrd="0" destOrd="0" parTransId="{B014FDDB-DE2A-4F6E-A13E-F22C1618E00C}" sibTransId="{0833B7BE-1791-41EB-A51C-12F478EC1262}"/>
    <dgm:cxn modelId="{65D67E1E-607F-49A5-B689-0DB34164DD51}" srcId="{49F0608F-5876-4C08-8861-64EC98B28514}" destId="{3F4B10CA-60C4-4C44-AD3C-CE06242C8826}" srcOrd="0" destOrd="0" parTransId="{B8075983-3B06-492E-AC2C-8B36AB3D681C}" sibTransId="{744590B4-78E5-4ADE-BA83-94ED93C8DBE0}"/>
    <dgm:cxn modelId="{933B8F91-430B-4CF5-BF82-5C86D6BE4025}" type="presParOf" srcId="{D8D3C085-1CAE-4DCA-A3BD-67275E838EAE}" destId="{AEB76A1E-D6EF-4F05-90A3-70AA6B3BCBD8}" srcOrd="0" destOrd="0" presId="urn:microsoft.com/office/officeart/2005/8/layout/vList2"/>
    <dgm:cxn modelId="{A7099305-5D9B-4093-B498-F62E2910A480}" type="presParOf" srcId="{D8D3C085-1CAE-4DCA-A3BD-67275E838EAE}" destId="{7EAE3C4F-48E4-4B22-859E-C2EAD7369E7A}" srcOrd="1" destOrd="0" presId="urn:microsoft.com/office/officeart/2005/8/layout/vList2"/>
    <dgm:cxn modelId="{F2DE9B99-9306-4468-B2B1-DDA3A4D1905E}" type="presParOf" srcId="{D8D3C085-1CAE-4DCA-A3BD-67275E838EAE}" destId="{D7B12A67-2324-417A-91B8-E0CE13C1697A}" srcOrd="2" destOrd="0" presId="urn:microsoft.com/office/officeart/2005/8/layout/vList2"/>
    <dgm:cxn modelId="{1D892B60-16B2-447F-BD89-F6C9C21CB252}" type="presParOf" srcId="{D8D3C085-1CAE-4DCA-A3BD-67275E838EAE}" destId="{0CD68852-05DF-45E3-8B27-7DF2EFA16FBE}" srcOrd="3" destOrd="0" presId="urn:microsoft.com/office/officeart/2005/8/layout/vList2"/>
    <dgm:cxn modelId="{559B3E71-3698-4475-A53C-FDF47FE6F568}" type="presParOf" srcId="{D8D3C085-1CAE-4DCA-A3BD-67275E838EAE}" destId="{A7E7B12C-343A-40D2-8D15-B90F290760DE}" srcOrd="4" destOrd="0" presId="urn:microsoft.com/office/officeart/2005/8/layout/vList2"/>
    <dgm:cxn modelId="{FD8A6705-A26E-46FE-B5DB-33CAFF8017D7}" type="presParOf" srcId="{D8D3C085-1CAE-4DCA-A3BD-67275E838EAE}" destId="{500FCCA4-A612-4D5D-89DF-C1834E2066D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76A1E-D6EF-4F05-90A3-70AA6B3BCBD8}">
      <dsp:nvSpPr>
        <dsp:cNvPr id="0" name=""/>
        <dsp:cNvSpPr/>
      </dsp:nvSpPr>
      <dsp:spPr>
        <a:xfrm>
          <a:off x="0" y="6009"/>
          <a:ext cx="8568952" cy="7342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Модель «Невмешательство в жизнь ребёнка»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44" y="41853"/>
        <a:ext cx="8497264" cy="662586"/>
      </dsp:txXfrm>
    </dsp:sp>
    <dsp:sp modelId="{7EAE3C4F-48E4-4B22-859E-C2EAD7369E7A}">
      <dsp:nvSpPr>
        <dsp:cNvPr id="0" name=""/>
        <dsp:cNvSpPr/>
      </dsp:nvSpPr>
      <dsp:spPr>
        <a:xfrm>
          <a:off x="0" y="740284"/>
          <a:ext cx="8568952" cy="8445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Соответствует  либерально-попустительскому стилю воспитания. Взрослый, в лучшем случае, занимает позицию наблюдателя, и между ним и ребёнком происходит эмоциональный разрыв. </a:t>
          </a:r>
          <a:endParaRPr lang="ru-RU" sz="2000" kern="1200" dirty="0"/>
        </a:p>
      </dsp:txBody>
      <dsp:txXfrm>
        <a:off x="0" y="740284"/>
        <a:ext cx="8568952" cy="844560"/>
      </dsp:txXfrm>
    </dsp:sp>
    <dsp:sp modelId="{D7B12A67-2324-417A-91B8-E0CE13C1697A}">
      <dsp:nvSpPr>
        <dsp:cNvPr id="0" name=""/>
        <dsp:cNvSpPr/>
      </dsp:nvSpPr>
      <dsp:spPr>
        <a:xfrm>
          <a:off x="0" y="1589168"/>
          <a:ext cx="8568952" cy="748596"/>
        </a:xfrm>
        <a:prstGeom prst="roundRect">
          <a:avLst/>
        </a:prstGeom>
        <a:solidFill>
          <a:schemeClr val="accent3">
            <a:hueOff val="1800000"/>
            <a:satOff val="45513"/>
            <a:lumOff val="-2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Учебно-дисциплинарная модель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43" y="1625711"/>
        <a:ext cx="8495866" cy="675510"/>
      </dsp:txXfrm>
    </dsp:sp>
    <dsp:sp modelId="{0CD68852-05DF-45E3-8B27-7DF2EFA16FBE}">
      <dsp:nvSpPr>
        <dsp:cNvPr id="0" name=""/>
        <dsp:cNvSpPr/>
      </dsp:nvSpPr>
      <dsp:spPr>
        <a:xfrm>
          <a:off x="0" y="2395563"/>
          <a:ext cx="8568952" cy="7948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Соответствует авторитарному стилю воспитания: взрослый – руководитель и образец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0" y="2395563"/>
        <a:ext cx="8568952" cy="794880"/>
      </dsp:txXfrm>
    </dsp:sp>
    <dsp:sp modelId="{A7E7B12C-343A-40D2-8D15-B90F290760DE}">
      <dsp:nvSpPr>
        <dsp:cNvPr id="0" name=""/>
        <dsp:cNvSpPr/>
      </dsp:nvSpPr>
      <dsp:spPr>
        <a:xfrm>
          <a:off x="0" y="3064729"/>
          <a:ext cx="8568952" cy="817028"/>
        </a:xfrm>
        <a:prstGeom prst="roundRect">
          <a:avLst/>
        </a:prstGeom>
        <a:solidFill>
          <a:schemeClr val="accent3">
            <a:hueOff val="3600000"/>
            <a:satOff val="91026"/>
            <a:lumOff val="-4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Личностно-ориентированная модель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84" y="3104613"/>
        <a:ext cx="8489184" cy="737260"/>
      </dsp:txXfrm>
    </dsp:sp>
    <dsp:sp modelId="{500FCCA4-A612-4D5D-89DF-C1834E2066DC}">
      <dsp:nvSpPr>
        <dsp:cNvPr id="0" name=""/>
        <dsp:cNvSpPr/>
      </dsp:nvSpPr>
      <dsp:spPr>
        <a:xfrm>
          <a:off x="0" y="3945349"/>
          <a:ext cx="8568952" cy="1117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Взрослый не подгоняет развитие ребёнка, а предупреждает возникновение тупиковых ситуаций, обеспечивая ему чувство психологической защищённости, доверия к миру и радости существования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3945349"/>
        <a:ext cx="8568952" cy="111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086697-5B2F-44B7-A40E-168D1C7DF12E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B24AF8-F3F8-4683-8979-95BBCAEC92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231689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24449-49A7-491E-A664-490E27DC6B57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3ED9-869C-4C0F-B0AA-C9C96EE14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906222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BD3E-6E4E-41C3-B196-6EEDE1FD1D4B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5AE7-F3B0-4899-8715-F137A6B035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342137"/>
      </p:ext>
    </p:extLst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E259-6B3A-47D9-9291-9DA59E19C3D4}" type="datetimeFigureOut">
              <a:rPr lang="ru-RU"/>
              <a:pPr>
                <a:defRPr/>
              </a:pPr>
              <a:t>17.04.2016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8F165-3238-416A-B0E4-2DC8F43C6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505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25E0-F615-47C5-8480-BD25B2A71A58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B008-8D3B-4800-84E3-B28D25E2D5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018911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CC5-1882-4FBA-B9B1-273380279884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5E481-E7D1-47E4-97FC-FA5F64B4D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94853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9B6B-3F3F-48B0-A361-1E924E92BF3F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2DDF-29BA-414C-B68D-8BDE4C532E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32571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94F3-3897-49F2-A875-EE4DC9A58E57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4022-4962-4832-9C0C-7D2106768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215613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AD1E-5644-4E6A-84E7-27D1CBA5B3D6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D86D8-3E4B-4BB7-BC2D-497CBA4AD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063694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D033-BA88-4792-8BDF-E4FF970CDAA7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EB23-311E-4C3B-A1E5-0D8C2B6F2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183826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A16A-7BD8-4891-B92B-C23A1F72324F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EDDBC-D2C4-4F56-93D9-6F284A367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687059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E828B-E6A2-468B-AB27-0C10964D81E9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0A5F-8ABD-4AB0-A51F-F4FC5627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713367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787FA0-BCA0-4794-929B-3E0B1C8915CE}" type="datetimeFigureOut">
              <a:rPr lang="ru-RU" altLang="ru-RU"/>
              <a:pPr>
                <a:defRPr/>
              </a:pPr>
              <a:t>17.04.2016</a:t>
            </a:fld>
            <a:endParaRPr lang="ru-RU" alt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86375C-58A5-4C68-BE44-E9C1CAC3D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39C8B-395F-43A3-8AB3-B19560D571D1}" type="datetimeFigureOut">
              <a:rPr lang="ru-RU"/>
              <a:pPr>
                <a:defRPr/>
              </a:pPr>
              <a:t>17.04.2016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39364B68-C816-4AE0-A0E5-812AE42C5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</p:sldLayoutIdLst>
  <p:transition spd="slow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21709" y="764704"/>
            <a:ext cx="7993112" cy="3167881"/>
          </a:xfrm>
        </p:spPr>
        <p:txBody>
          <a:bodyPr/>
          <a:lstStyle/>
          <a:p>
            <a:pPr algn="r" eaLnBrk="1" hangingPunct="1"/>
            <a:r>
              <a:rPr lang="ru-RU" altLang="ru-RU" sz="6000" dirty="0" smtClean="0">
                <a:solidFill>
                  <a:srgbClr val="990000"/>
                </a:solidFill>
              </a:rPr>
              <a:t>Оптимизация общения </a:t>
            </a:r>
            <a:r>
              <a:rPr lang="ru-RU" altLang="ru-RU" sz="6000" dirty="0" smtClean="0">
                <a:solidFill>
                  <a:srgbClr val="990000"/>
                </a:solidFill>
              </a:rPr>
              <a:t>педагога с </a:t>
            </a:r>
            <a:r>
              <a:rPr lang="ru-RU" altLang="ru-RU" sz="6000" dirty="0" smtClean="0">
                <a:solidFill>
                  <a:srgbClr val="990000"/>
                </a:solidFill>
              </a:rPr>
              <a:t>детьми в условиях внедрения ФГОС</a:t>
            </a:r>
            <a:r>
              <a:rPr lang="ru-RU" altLang="ru-RU" sz="6000" dirty="0" smtClean="0"/>
              <a:t> </a:t>
            </a:r>
            <a:endParaRPr lang="ru-RU" altLang="ru-RU" sz="6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2346" y="4509120"/>
            <a:ext cx="5832475" cy="17526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ПОДГОТОВИЛ: педагог-психолог</a:t>
            </a:r>
            <a:endParaRPr lang="ru-RU" altLang="ru-RU" sz="2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ЧЕРНОГУЗОВА ЕЛЕНА АНАТОЛЬЕВНА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МБДОУ «ДСОВ </a:t>
            </a: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№ </a:t>
            </a: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91»</a:t>
            </a:r>
            <a:endParaRPr lang="ru-RU" altLang="ru-RU" sz="2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Г. </a:t>
            </a: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Братск, Иркутская область</a:t>
            </a:r>
            <a:endParaRPr lang="ru-RU" altLang="ru-RU" sz="2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Уровневая позиция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772816"/>
            <a:ext cx="5272088" cy="3956050"/>
          </a:xfrm>
        </p:spPr>
        <p:txBody>
          <a:bodyPr lIns="91440" tIns="45720" rIns="91440" bIns="45720" anchor="ctr"/>
          <a:lstStyle/>
          <a:p>
            <a:pPr marL="0" indent="361950" eaLnBrk="1" hangingPunct="1">
              <a:buFont typeface="Wingdings" panose="05000000000000000000" pitchFamily="2" charset="2"/>
              <a:buNone/>
            </a:pPr>
            <a:r>
              <a:rPr lang="ru-RU" altLang="ru-RU" sz="2600" dirty="0" smtClean="0"/>
              <a:t>Уровневая - характеризует иерархическую связь педагога и воспитанников в их взаимодействии, т. е. это расположенность субъектов друг к другу «по вертикали»: «над», «под», «наравне».</a:t>
            </a:r>
          </a:p>
          <a:p>
            <a:pPr marL="0" indent="361950" eaLnBrk="1" hangingPunct="1">
              <a:buFont typeface="Wingdings" panose="05000000000000000000" pitchFamily="2" charset="2"/>
              <a:buNone/>
            </a:pPr>
            <a:endParaRPr lang="ru-RU" altLang="ru-RU" sz="2600" dirty="0" smtClean="0"/>
          </a:p>
        </p:txBody>
      </p:sp>
      <p:pic>
        <p:nvPicPr>
          <p:cNvPr id="11268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2133600"/>
            <a:ext cx="2867869" cy="387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Кинетическая позиция</a:t>
            </a:r>
          </a:p>
        </p:txBody>
      </p:sp>
      <p:pic>
        <p:nvPicPr>
          <p:cNvPr id="15363" name="Содержимое 4" descr="c09-32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175" y="1535113"/>
            <a:ext cx="3971925" cy="491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484313"/>
            <a:ext cx="4038600" cy="4968875"/>
          </a:xfrm>
        </p:spPr>
        <p:txBody>
          <a:bodyPr lIns="91440" tIns="45720" rIns="91440" bIns="45720" anchor="ctr"/>
          <a:lstStyle/>
          <a:p>
            <a:pPr marL="0" indent="361950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Предполагает положение человека по отношению к другому в совместной деятельности, в совместном движении к цели: «впереди», «сзади», «вместе». </a:t>
            </a:r>
          </a:p>
          <a:p>
            <a:pPr marL="0" indent="361950" eaLnBrk="1" hangingPunct="1"/>
            <a:endParaRPr lang="ru-RU" altLang="ru-RU" sz="2600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100" dirty="0">
                <a:ln w="635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Модели, характеризующие отношения взрослого и ребёнка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</p:nvPr>
        </p:nvGraphicFramePr>
        <p:xfrm>
          <a:off x="207640" y="1716088"/>
          <a:ext cx="8568952" cy="506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8159750" cy="1143000"/>
          </a:xfrm>
        </p:spPr>
        <p:txBody>
          <a:bodyPr/>
          <a:lstStyle/>
          <a:p>
            <a:pPr eaLnBrk="1" hangingPunct="1"/>
            <a:r>
              <a:rPr lang="ru-RU" altLang="ru-RU" sz="4400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Средства и формы общения воспитателя с детьми</a:t>
            </a:r>
          </a:p>
        </p:txBody>
      </p:sp>
      <p:pic>
        <p:nvPicPr>
          <p:cNvPr id="17411" name="Picture 3" descr="j0439407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133600"/>
            <a:ext cx="3821113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9600"/>
            <a:ext cx="8375650" cy="1143000"/>
          </a:xfrm>
        </p:spPr>
        <p:txBody>
          <a:bodyPr/>
          <a:lstStyle/>
          <a:p>
            <a:pPr eaLnBrk="1" hangingPunct="1"/>
            <a:r>
              <a:rPr lang="ru-RU" altLang="ru-RU" sz="4400" i="1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Непосредственно-эмоциональное общение с близкими взрослыми</a:t>
            </a:r>
            <a:r>
              <a:rPr lang="ru-RU" altLang="ru-RU" sz="4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(0-6 мес.)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465388"/>
            <a:ext cx="6096000" cy="43926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В его основе лежит потребность ребенка во внимании и доброжелательном отношении к себе со стороны окружающих.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      Общение младенца со взрослыми протекает вне какой-либо другой деятельности и составляет </a:t>
            </a:r>
            <a:r>
              <a:rPr lang="ru-RU" altLang="ru-RU" sz="2400" b="1" dirty="0" smtClean="0"/>
              <a:t>ведущую деятельность</a:t>
            </a:r>
            <a:r>
              <a:rPr lang="ru-RU" altLang="ru-RU" sz="2400" dirty="0" smtClean="0"/>
              <a:t> ребенка данного возраста. Эта форма общения имеет большое значение в психическом развитии ребенка. Основными средствами общения на этом этапе являются мимические движения.</a:t>
            </a:r>
          </a:p>
        </p:txBody>
      </p:sp>
      <p:pic>
        <p:nvPicPr>
          <p:cNvPr id="18436" name="Picture 6" descr="i_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6906"/>
            <a:ext cx="3276600" cy="2949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520112" cy="1143000"/>
          </a:xfrm>
        </p:spPr>
        <p:txBody>
          <a:bodyPr/>
          <a:lstStyle/>
          <a:p>
            <a:pPr eaLnBrk="1" hangingPunct="1"/>
            <a:r>
              <a:rPr lang="ru-RU" altLang="ru-RU" sz="4400" i="1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Ситуативно-деловая форма общения детей со взрослыми</a:t>
            </a:r>
            <a:r>
              <a:rPr lang="ru-RU" altLang="ru-RU" sz="4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(6 месяцев – 3 года)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981200"/>
            <a:ext cx="5724525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FFFFFF"/>
                </a:solidFill>
              </a:rPr>
              <a:t>Главной особенностью этого вида общения детей со взрослыми следует считать</a:t>
            </a:r>
            <a:r>
              <a:rPr lang="ru-RU" altLang="ru-RU" sz="2000" smtClean="0"/>
              <a:t> </a:t>
            </a:r>
            <a:r>
              <a:rPr lang="ru-RU" altLang="ru-RU" sz="2000" b="1" smtClean="0"/>
              <a:t>практическое взаимодействие ребенка и взрослого</a:t>
            </a:r>
            <a:r>
              <a:rPr lang="ru-RU" altLang="ru-RU" sz="2000" smtClean="0"/>
              <a:t>. </a:t>
            </a:r>
            <a:r>
              <a:rPr lang="ru-RU" altLang="ru-RU" sz="2000" smtClean="0">
                <a:solidFill>
                  <a:srgbClr val="FFFFFF"/>
                </a:solidFill>
              </a:rPr>
              <a:t>Помимо внимания и доброжелательности ребенок раннего возраста начинает</a:t>
            </a:r>
            <a:r>
              <a:rPr lang="ru-RU" altLang="ru-RU" sz="2000" smtClean="0"/>
              <a:t> </a:t>
            </a:r>
            <a:r>
              <a:rPr lang="ru-RU" altLang="ru-RU" sz="2000" b="1" smtClean="0"/>
              <a:t>испытывать нужду еще и в сотрудничестве взрослого</a:t>
            </a:r>
            <a:r>
              <a:rPr lang="ru-RU" altLang="ru-RU" sz="2000" smtClean="0"/>
              <a:t> </a:t>
            </a:r>
            <a:r>
              <a:rPr lang="ru-RU" altLang="ru-RU" sz="2000" smtClean="0">
                <a:solidFill>
                  <a:srgbClr val="FFFFFF"/>
                </a:solidFill>
              </a:rPr>
              <a:t>(просьба о помощи, приглашение к совместным действиям, обращение за разрешением). Это помогает детям узнавать предметы, осваивать способы действия с ними. В этот период очень важна положительная оценка, поскольку она оказывает влияние на усвоение действий с предметами.</a:t>
            </a:r>
          </a:p>
        </p:txBody>
      </p:sp>
      <p:pic>
        <p:nvPicPr>
          <p:cNvPr id="19460" name="Picture 4" descr="ris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3708400" cy="3262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9600"/>
            <a:ext cx="8375650" cy="1143000"/>
          </a:xfrm>
        </p:spPr>
        <p:txBody>
          <a:bodyPr/>
          <a:lstStyle/>
          <a:p>
            <a:pPr eaLnBrk="1" hangingPunct="1"/>
            <a:r>
              <a:rPr lang="ru-RU" altLang="ru-RU" sz="4400" i="1" u="sng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Внеситуативно</a:t>
            </a:r>
            <a:r>
              <a:rPr lang="ru-RU" altLang="ru-RU" sz="4400" i="1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-познавательная форма общения</a:t>
            </a:r>
            <a:r>
              <a:rPr lang="ru-RU" altLang="ru-RU" sz="4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(3-6 лет)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981200"/>
            <a:ext cx="6096000" cy="4876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FFFFFF"/>
                </a:solidFill>
              </a:rPr>
              <a:t>Признаками появления третьей формы общения может служить возникновение у ребенка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вопросов о предметах, их разнообразных взаимосвязях</a:t>
            </a:r>
            <a:r>
              <a:rPr lang="ru-RU" altLang="ru-RU" sz="2000" dirty="0" smtClean="0"/>
              <a:t>.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/>
              <a:t>      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/>
              <a:t>      </a:t>
            </a:r>
            <a:r>
              <a:rPr lang="ru-RU" altLang="ru-RU" sz="2000" dirty="0" smtClean="0">
                <a:solidFill>
                  <a:srgbClr val="FFFFFF"/>
                </a:solidFill>
              </a:rPr>
              <a:t>Важнейшим средством общения на данном</a:t>
            </a:r>
            <a:r>
              <a:rPr lang="ru-RU" altLang="ru-RU" sz="2000" dirty="0" smtClean="0"/>
              <a:t> </a:t>
            </a:r>
            <a:r>
              <a:rPr lang="ru-RU" altLang="ru-RU" sz="2000" dirty="0" smtClean="0">
                <a:solidFill>
                  <a:srgbClr val="FFFFFF"/>
                </a:solidFill>
              </a:rPr>
              <a:t>этапе является</a:t>
            </a:r>
            <a:r>
              <a:rPr lang="ru-RU" altLang="ru-RU" sz="2000" b="1" dirty="0" smtClean="0"/>
              <a:t> речь</a:t>
            </a:r>
            <a:r>
              <a:rPr lang="ru-RU" altLang="ru-RU" sz="2000" dirty="0" smtClean="0"/>
              <a:t>, </a:t>
            </a:r>
            <a:r>
              <a:rPr lang="ru-RU" altLang="ru-RU" sz="2000" dirty="0" smtClean="0">
                <a:solidFill>
                  <a:srgbClr val="FFFFFF"/>
                </a:solidFill>
              </a:rPr>
              <a:t>потому что она одна открывает возможности выйти за пределы одной частной ситуации и осуществить то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«теоретическое» сотрудничество</a:t>
            </a:r>
            <a:r>
              <a:rPr lang="ru-RU" altLang="ru-RU" sz="2000" dirty="0" smtClean="0"/>
              <a:t>, </a:t>
            </a:r>
            <a:r>
              <a:rPr lang="ru-RU" altLang="ru-RU" sz="2000" dirty="0" smtClean="0">
                <a:solidFill>
                  <a:srgbClr val="FFFFFF"/>
                </a:solidFill>
              </a:rPr>
              <a:t>которое составляет суть описываемой формы общения.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/>
              <a:t>      </a:t>
            </a:r>
            <a:r>
              <a:rPr lang="ru-RU" altLang="ru-RU" sz="2000" dirty="0" smtClean="0">
                <a:solidFill>
                  <a:srgbClr val="FFFFFF"/>
                </a:solidFill>
              </a:rPr>
              <a:t>При этом виде общения ребенок обсуждает со взрослыми предметы и явления мира вещей. Сюда относятся и сообщения новостей, познавательные вопросы, просьбы почитать, рассказы о прочитанном, виденном, фантазии.</a:t>
            </a:r>
          </a:p>
        </p:txBody>
      </p:sp>
      <p:pic>
        <p:nvPicPr>
          <p:cNvPr id="20484" name="Picture 4" descr="ris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997200"/>
            <a:ext cx="3025031" cy="3311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591550" cy="1143000"/>
          </a:xfrm>
        </p:spPr>
        <p:txBody>
          <a:bodyPr/>
          <a:lstStyle/>
          <a:p>
            <a:pPr eaLnBrk="1" hangingPunct="1"/>
            <a:r>
              <a:rPr lang="ru-RU" altLang="ru-RU" sz="4400" i="1" u="sng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Внеситуативно</a:t>
            </a:r>
            <a:r>
              <a:rPr lang="ru-RU" altLang="ru-RU" sz="4400" i="1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-личностная форма общения</a:t>
            </a:r>
            <a:r>
              <a:rPr lang="ru-RU" altLang="ru-RU" sz="4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(6-7 лет)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0972" y="1988840"/>
            <a:ext cx="5495925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FFFFFF"/>
                </a:solidFill>
              </a:rPr>
              <a:t>Это общение служит целям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познания социального, а не предметного мира</a:t>
            </a:r>
            <a:r>
              <a:rPr lang="ru-RU" altLang="ru-RU" sz="2000" dirty="0" smtClean="0"/>
              <a:t>. </a:t>
            </a:r>
            <a:r>
              <a:rPr lang="ru-RU" altLang="ru-RU" sz="2000" dirty="0" smtClean="0">
                <a:solidFill>
                  <a:srgbClr val="FFFFFF"/>
                </a:solidFill>
              </a:rPr>
              <a:t>Мира людей, а не вещей. Этот вид общения существует самостоятельно и представляет собой коммуникативную деятельность в «чистом виде». Ведущими мотивами на этом уровне общения являются личностные мотивы. Взрослый человек как особая человеческая личность – вот то основное, что побуждает ребенка искать с ним контакты. При </a:t>
            </a:r>
            <a:r>
              <a:rPr lang="ru-RU" altLang="ru-RU" sz="2000" dirty="0" err="1" smtClean="0">
                <a:solidFill>
                  <a:srgbClr val="FFFFFF"/>
                </a:solidFill>
              </a:rPr>
              <a:t>внеситуативно</a:t>
            </a:r>
            <a:r>
              <a:rPr lang="ru-RU" altLang="ru-RU" sz="2000" dirty="0" smtClean="0">
                <a:solidFill>
                  <a:srgbClr val="FFFFFF"/>
                </a:solidFill>
              </a:rPr>
              <a:t>-личностном общении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предметом обсуждения является человек</a:t>
            </a:r>
            <a:r>
              <a:rPr lang="ru-RU" altLang="ru-RU" sz="20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/>
              <a:t>     </a:t>
            </a:r>
            <a:r>
              <a:rPr lang="ru-RU" altLang="ru-RU" sz="2000" dirty="0" smtClean="0">
                <a:solidFill>
                  <a:srgbClr val="FFFFFF"/>
                </a:solidFill>
              </a:rPr>
              <a:t>В основе его лежит потребность ребенка в эмоциональной поддержке, его стремление к взаимопониманию и сопереживанию. </a:t>
            </a:r>
          </a:p>
        </p:txBody>
      </p:sp>
      <p:pic>
        <p:nvPicPr>
          <p:cNvPr id="21508" name="Picture 4" descr="ris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3527425" cy="3286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243887" cy="4465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/>
              <a:t>Пока дошкольник находится в дошкольном учреждении, ему важно все равно чувствовать, что его любят, </a:t>
            </a:r>
            <a:endParaRPr lang="ru-RU" altLang="ru-RU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/>
              <a:t>и </a:t>
            </a:r>
            <a:r>
              <a:rPr lang="ru-RU" altLang="ru-RU" b="1" dirty="0" smtClean="0"/>
              <a:t>ответственен за это </a:t>
            </a:r>
            <a:r>
              <a:rPr lang="ru-RU" altLang="ru-RU" b="1" dirty="0" smtClean="0"/>
              <a:t>ВОСПИТАТЕЛЬ!</a:t>
            </a:r>
            <a:endParaRPr lang="ru-RU" altLang="ru-RU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/>
              <a:t>Его главная обязанность – уметь налаживать отношения с детьми, какие бы методы ни были выбраны: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убеждение,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пример делом,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доверительный разговор…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</p:txBody>
      </p:sp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33007"/>
            <a:ext cx="3743325" cy="284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971550" y="549275"/>
            <a:ext cx="7488238" cy="17399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7022" y="756320"/>
            <a:ext cx="80459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«Плохое поведение»</a:t>
            </a:r>
          </a:p>
        </p:txBody>
      </p:sp>
      <p:pic>
        <p:nvPicPr>
          <p:cNvPr id="23556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276475"/>
            <a:ext cx="6840760" cy="4392613"/>
          </a:xfrm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 rot="1030460">
            <a:off x="5161084" y="2912186"/>
            <a:ext cx="2933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Corbel" panose="020B0503020204020204" pitchFamily="34" charset="0"/>
              </a:rPr>
              <a:t>Как быть?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-315913"/>
            <a:ext cx="7772400" cy="2795588"/>
          </a:xfrm>
        </p:spPr>
        <p:txBody>
          <a:bodyPr lIns="91440" tIns="45720" rIns="91440" bIns="91440" anchor="b"/>
          <a:lstStyle/>
          <a:p>
            <a:pPr algn="ctr" eaLnBrk="1" hangingPunct="1"/>
            <a:r>
              <a:rPr lang="ru-RU" altLang="ru-RU" sz="4400" b="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«Величие великого человека обнаруживается в том, как он обращается с маленьким людьми»              </a:t>
            </a:r>
            <a:r>
              <a:rPr lang="ru-RU" altLang="ru-RU" sz="3600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Т.Карлейль</a:t>
            </a:r>
            <a:endParaRPr lang="ru-RU" altLang="ru-RU" sz="36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7921625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274638"/>
            <a:ext cx="8002587" cy="706437"/>
          </a:xfrm>
        </p:spPr>
        <p:txBody>
          <a:bodyPr lIns="91440" tIns="45720" rIns="91440" bIns="91440" anchor="b"/>
          <a:lstStyle/>
          <a:p>
            <a:pPr eaLnBrk="1" hangingPunct="1"/>
            <a:r>
              <a:rPr lang="ru-RU" altLang="ru-RU" sz="4400" b="0" smtClean="0">
                <a:solidFill>
                  <a:srgbClr val="C00000"/>
                </a:solidFill>
              </a:rPr>
              <a:t>Причина</a:t>
            </a:r>
          </a:p>
        </p:txBody>
      </p:sp>
      <p:grpSp>
        <p:nvGrpSpPr>
          <p:cNvPr id="24579" name="Содержимое 2"/>
          <p:cNvGrpSpPr>
            <a:grpSpLocks noGrp="1"/>
          </p:cNvGrpSpPr>
          <p:nvPr/>
        </p:nvGrpSpPr>
        <p:grpSpPr bwMode="auto">
          <a:xfrm>
            <a:off x="390525" y="688975"/>
            <a:ext cx="8362950" cy="5772150"/>
            <a:chOff x="246" y="434"/>
            <a:chExt cx="5268" cy="3636"/>
          </a:xfrm>
        </p:grpSpPr>
        <p:pic>
          <p:nvPicPr>
            <p:cNvPr id="24581" name="Содержимое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434"/>
              <a:ext cx="5268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3"/>
            <p:cNvSpPr txBox="1">
              <a:spLocks noChangeArrowheads="1"/>
            </p:cNvSpPr>
            <p:nvPr/>
          </p:nvSpPr>
          <p:spPr bwMode="auto">
            <a:xfrm>
              <a:off x="249" y="436"/>
              <a:ext cx="5262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73050" indent="-27305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r>
                <a:rPr lang="ru-RU" altLang="ru-RU" sz="1400" b="1">
                  <a:latin typeface="Corbel" panose="020B0503020204020204" pitchFamily="34" charset="0"/>
                </a:rPr>
                <a:t> 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Плохое поведение «срабатывает», и ребенок получает то, что он хочет (игрушка, внимание).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r>
                <a:rPr lang="ru-RU" altLang="ru-RU" sz="1800" b="1">
                  <a:latin typeface="Corbel" panose="020B0503020204020204" pitchFamily="34" charset="0"/>
                </a:rPr>
                <a:t> 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Плохое поведение может быть «нормой» – типичным для того, что ребенок видит дома.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endParaRPr lang="ru-RU" altLang="ru-RU" sz="1800" b="1">
                <a:latin typeface="Corbel" panose="020B0503020204020204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Плохое поведение может быть способом выражения гнева, страха или других эмоций. Ребенок просто не знает способа правильного выражения.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r>
                <a:rPr lang="ru-RU" altLang="ru-RU" sz="1800" b="1">
                  <a:latin typeface="Corbel" panose="020B0503020204020204" pitchFamily="34" charset="0"/>
                </a:rPr>
                <a:t> 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Потеря контроля может быть вызвана физическими обстоятельствами: плохим питанием, самочувствием, аллергией, аутизмом или отставанием в развитии.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r>
                <a:rPr lang="ru-RU" altLang="ru-RU" sz="1800" b="1">
                  <a:latin typeface="Corbel" panose="020B0503020204020204" pitchFamily="34" charset="0"/>
                </a:rPr>
                <a:t> 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Дети чувствуют себя беспомощными, 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ненужными и 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r>
                <a:rPr lang="ru-RU" altLang="ru-RU" sz="1800" b="1">
                  <a:latin typeface="Corbel" panose="020B0503020204020204" pitchFamily="34" charset="0"/>
                </a:rPr>
                <a:t>       утверждают свою силу и правоту.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r>
                <a:rPr lang="ru-RU" altLang="ru-RU" sz="1800" b="1">
                  <a:latin typeface="Corbel" panose="020B0503020204020204" pitchFamily="34" charset="0"/>
                </a:rPr>
                <a:t> 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Дети не знают другого способа 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r>
                <a:rPr lang="ru-RU" altLang="ru-RU" sz="1800" b="1">
                  <a:latin typeface="Corbel" panose="020B0503020204020204" pitchFamily="34" charset="0"/>
                </a:rPr>
                <a:t>получить то, что они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r>
                <a:rPr lang="ru-RU" altLang="ru-RU" sz="1800" b="1">
                  <a:latin typeface="Corbel" panose="020B0503020204020204" pitchFamily="34" charset="0"/>
                </a:rPr>
                <a:t>       хотят.</a:t>
              </a: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None/>
              </a:pPr>
              <a:endParaRPr lang="ru-RU" altLang="ru-RU" sz="1400" b="1">
                <a:latin typeface="Corbel" panose="020B0503020204020204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</a:pPr>
              <a:endParaRPr lang="ru-RU" altLang="ru-RU" sz="1400">
                <a:latin typeface="Corbel" panose="020B0503020204020204" pitchFamily="34" charset="0"/>
              </a:endParaRPr>
            </a:p>
          </p:txBody>
        </p:sp>
      </p:grp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49725"/>
            <a:ext cx="25923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147050" cy="1341438"/>
          </a:xfrm>
          <a:solidFill>
            <a:schemeClr val="accent1"/>
          </a:solidFill>
        </p:spPr>
        <p:txBody>
          <a:bodyPr lIns="91440" tIns="45720" rIns="91440" bIns="91440" anchor="b"/>
          <a:lstStyle/>
          <a:p>
            <a:pPr algn="ctr" eaLnBrk="1" hangingPunct="1"/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4400" smtClean="0">
                <a:solidFill>
                  <a:srgbClr val="FF3300"/>
                </a:solidFill>
              </a:rPr>
              <a:t/>
            </a:r>
            <a:br>
              <a:rPr lang="ru-RU" altLang="ru-RU" sz="4400" smtClean="0">
                <a:solidFill>
                  <a:srgbClr val="FF3300"/>
                </a:solidFill>
              </a:rPr>
            </a:br>
            <a:r>
              <a:rPr lang="ru-RU" altLang="ru-RU" sz="4400" b="0" smtClean="0">
                <a:solidFill>
                  <a:srgbClr val="FF3300"/>
                </a:solidFill>
              </a:rPr>
              <a:t>Как правильно общаться с ребёнком</a:t>
            </a:r>
          </a:p>
        </p:txBody>
      </p:sp>
      <p:sp>
        <p:nvSpPr>
          <p:cNvPr id="2560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39750" y="1916113"/>
            <a:ext cx="8174038" cy="5327650"/>
          </a:xfrm>
        </p:spPr>
        <p:txBody>
          <a:bodyPr lIns="91440" tIns="45720" rIns="91440" bIns="45720"/>
          <a:lstStyle/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u="sng" smtClean="0"/>
              <a:t>Следует одновременно сделать три вещи: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smtClean="0"/>
              <a:t> 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smtClean="0"/>
              <a:t>1. Определить возможные факторы, обусловливающие поведение ребенка, и приступить к их изменению.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smtClean="0"/>
              <a:t> 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smtClean="0"/>
              <a:t>2. Создать в группе детского сада атмосферу заботы, понимания, поддержки и поощрения, чтобы у детей отпала необходимость демонстрировать вызывающее поведение.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smtClean="0"/>
              <a:t> 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smtClean="0"/>
              <a:t>3. Конструктивно вмешиваться в тех ситуациях, когда дети ведут себя плохо, корректировать такое поведение, обучать навыкам самоконтроля и самоуважению.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b="1" smtClean="0"/>
              <a:t> 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41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4786313"/>
            <a:ext cx="8424862" cy="1717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88913"/>
            <a:ext cx="7845425" cy="596900"/>
          </a:xfrm>
        </p:spPr>
        <p:txBody>
          <a:bodyPr lIns="91440" tIns="45720" rIns="91440" bIns="91440"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400" smtClean="0">
                <a:solidFill>
                  <a:srgbClr val="C00000"/>
                </a:solidFill>
              </a:rPr>
              <a:t>Помощь</a:t>
            </a:r>
          </a:p>
        </p:txBody>
      </p:sp>
      <p:sp>
        <p:nvSpPr>
          <p:cNvPr id="2662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313" y="500063"/>
            <a:ext cx="8929687" cy="6357937"/>
          </a:xfrm>
        </p:spPr>
        <p:txBody>
          <a:bodyPr lIns="91440" tIns="45720" rIns="91440" bIns="45720"/>
          <a:lstStyle/>
          <a:p>
            <a:pPr marL="273050" indent="-273050" eaLnBrk="1" hangingPunct="1">
              <a:buFont typeface="Wingdings" panose="05000000000000000000" pitchFamily="2" charset="2"/>
              <a:buNone/>
            </a:pPr>
            <a:endParaRPr lang="ru-RU" altLang="ru-RU" sz="2400" b="1" smtClean="0"/>
          </a:p>
          <a:p>
            <a:pPr marL="273050" indent="-273050" eaLnBrk="1" hangingPunct="1">
              <a:buFont typeface="Wingdings" panose="05000000000000000000" pitchFamily="2" charset="2"/>
              <a:buChar char="v"/>
            </a:pPr>
            <a:r>
              <a:rPr lang="ru-RU" altLang="ru-RU" sz="2400" b="1" smtClean="0"/>
              <a:t>Понимание</a:t>
            </a:r>
          </a:p>
          <a:p>
            <a:pPr marL="273050" indent="-273050" eaLnBrk="1" hangingPunct="1">
              <a:buFont typeface="Wingdings" panose="05000000000000000000" pitchFamily="2" charset="2"/>
              <a:buChar char="v"/>
            </a:pPr>
            <a:r>
              <a:rPr lang="ru-RU" altLang="ru-RU" sz="2400" b="1" smtClean="0"/>
              <a:t>Предоставление детям самостоятельности. </a:t>
            </a:r>
          </a:p>
          <a:p>
            <a:pPr marL="273050" indent="-273050" eaLnBrk="1" hangingPunct="1">
              <a:buFont typeface="Wingdings" panose="05000000000000000000" pitchFamily="2" charset="2"/>
              <a:buNone/>
            </a:pPr>
            <a:r>
              <a:rPr lang="ru-RU" altLang="ru-RU" sz="2400" b="1" smtClean="0"/>
              <a:t>    У них должна быть возможность самостоятельно делать выбор, принимать на себя лидерство и ответственность. Детям важно, чтобы их принимали всерьез и поручали сложные задания.</a:t>
            </a:r>
          </a:p>
          <a:p>
            <a:pPr marL="273050" indent="-273050" eaLnBrk="1" hangingPunct="1">
              <a:buFont typeface="Wingdings" panose="05000000000000000000" pitchFamily="2" charset="2"/>
              <a:buChar char="v"/>
            </a:pPr>
            <a:r>
              <a:rPr lang="ru-RU" altLang="ru-RU" sz="2400" b="1" smtClean="0"/>
              <a:t> Ясно объяснять детям, чего от них ждут. </a:t>
            </a:r>
          </a:p>
          <a:p>
            <a:pPr marL="273050" indent="-273050" eaLnBrk="1" hangingPunct="1">
              <a:buFont typeface="Wingdings" panose="05000000000000000000" pitchFamily="2" charset="2"/>
              <a:buChar char="v"/>
            </a:pPr>
            <a:r>
              <a:rPr lang="ru-RU" altLang="ru-RU" sz="2400" b="1" smtClean="0"/>
              <a:t>Следует готовить успех детей, а не подлавливать их на ошибках и воспитывать на отрицании их поведения</a:t>
            </a:r>
          </a:p>
          <a:p>
            <a:pPr marL="273050" indent="-273050" algn="ctr" eaLnBrk="1" hangingPunct="1">
              <a:buFont typeface="Wingdings" panose="05000000000000000000" pitchFamily="2" charset="2"/>
              <a:buNone/>
            </a:pPr>
            <a:endParaRPr lang="ru-RU" altLang="ru-RU" sz="2400" smtClean="0"/>
          </a:p>
          <a:p>
            <a:pPr marL="273050" indent="-273050" algn="ctr" eaLnBrk="1" hangingPunct="1">
              <a:buFont typeface="Wingdings" panose="05000000000000000000" pitchFamily="2" charset="2"/>
              <a:buNone/>
            </a:pPr>
            <a:r>
              <a:rPr lang="ru-RU" altLang="ru-RU" sz="2000" b="1" i="1" smtClean="0">
                <a:solidFill>
                  <a:srgbClr val="FF3300"/>
                </a:solidFill>
              </a:rPr>
              <a:t>Наказание только обостряет  чувства ребёнка, ухудшает </a:t>
            </a:r>
          </a:p>
          <a:p>
            <a:pPr marL="273050" indent="-273050" algn="ctr" eaLnBrk="1" hangingPunct="1">
              <a:buFont typeface="Wingdings" panose="05000000000000000000" pitchFamily="2" charset="2"/>
              <a:buNone/>
            </a:pPr>
            <a:r>
              <a:rPr lang="ru-RU" altLang="ru-RU" sz="2000" b="1" i="1" smtClean="0">
                <a:solidFill>
                  <a:srgbClr val="FF3300"/>
                </a:solidFill>
              </a:rPr>
              <a:t>реакцию на воспитателя, приводит к соперничеству </a:t>
            </a:r>
          </a:p>
          <a:p>
            <a:pPr marL="273050" indent="-273050" algn="ctr" eaLnBrk="1" hangingPunct="1">
              <a:buFont typeface="Wingdings" panose="05000000000000000000" pitchFamily="2" charset="2"/>
              <a:buNone/>
            </a:pPr>
            <a:r>
              <a:rPr lang="ru-RU" altLang="ru-RU" sz="2000" b="1" i="1" smtClean="0">
                <a:solidFill>
                  <a:srgbClr val="FF3300"/>
                </a:solidFill>
              </a:rPr>
              <a:t>между ребенком и взрослым вместо доверия и уважения</a:t>
            </a:r>
            <a:r>
              <a:rPr lang="ru-RU" altLang="ru-RU" sz="2000" b="1" i="1" smtClean="0"/>
              <a:t>.</a:t>
            </a:r>
          </a:p>
          <a:p>
            <a:pPr marL="273050" indent="-273050" eaLnBrk="1" hangingPunct="1"/>
            <a:endParaRPr lang="ru-RU" altLang="ru-RU" sz="2600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692150"/>
            <a:ext cx="4464496" cy="5403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rgbClr val="990000"/>
                </a:solidFill>
              </a:rPr>
              <a:t>Для создания благоприятной атмосферы в группе необходимо придерживаться некоторых традиций и ритуалов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7651" name="Picture 4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716338" cy="4248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04" y="5152231"/>
            <a:ext cx="16557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0825" y="1196975"/>
            <a:ext cx="8543925" cy="4114800"/>
          </a:xfrm>
        </p:spPr>
        <p:txBody>
          <a:bodyPr lIns="91440" tIns="45720" rIns="91440" bIns="45720"/>
          <a:lstStyle/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rgbClr val="990000"/>
                </a:solidFill>
              </a:rPr>
              <a:t>   </a:t>
            </a:r>
            <a:endParaRPr lang="ru-RU" altLang="ru-RU" dirty="0" smtClean="0">
              <a:solidFill>
                <a:srgbClr val="990000"/>
              </a:solidFill>
            </a:endParaRP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b="1" dirty="0" smtClean="0"/>
              <a:t>Минутки вхождения в день</a:t>
            </a:r>
            <a:r>
              <a:rPr lang="ru-RU" altLang="ru-RU" sz="2000" dirty="0" smtClean="0"/>
              <a:t>, </a:t>
            </a:r>
            <a:r>
              <a:rPr lang="ru-RU" altLang="ru-RU" sz="2000" dirty="0" smtClean="0">
                <a:solidFill>
                  <a:srgbClr val="FFFFFF"/>
                </a:solidFill>
              </a:rPr>
              <a:t>где выбор темы может определяться разными обстоятельствами: общим настроением группы, погодой, самочувствием педагога и детей, наличием наглядного материала и т.д.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b="1" dirty="0" smtClean="0"/>
              <a:t>Утреннее приветствие</a:t>
            </a:r>
            <a:r>
              <a:rPr lang="ru-RU" altLang="ru-RU" sz="2000" dirty="0" smtClean="0"/>
              <a:t>, </a:t>
            </a:r>
            <a:r>
              <a:rPr lang="ru-RU" altLang="ru-RU" sz="2000" dirty="0" smtClean="0">
                <a:solidFill>
                  <a:srgbClr val="FFFFFF"/>
                </a:solidFill>
              </a:rPr>
              <a:t>которое проводится в начале дня и занимает 5 минут. Во время </a:t>
            </a:r>
            <a:r>
              <a:rPr lang="ru-RU" altLang="ru-RU" sz="2000" dirty="0" err="1" smtClean="0">
                <a:solidFill>
                  <a:srgbClr val="FFFFFF"/>
                </a:solidFill>
              </a:rPr>
              <a:t>декламирования</a:t>
            </a:r>
            <a:r>
              <a:rPr lang="ru-RU" altLang="ru-RU" sz="2000" dirty="0" smtClean="0">
                <a:solidFill>
                  <a:srgbClr val="FFFFFF"/>
                </a:solidFill>
              </a:rPr>
              <a:t> дети встают в круг и кладут руки на плечи товарищей, затем соединяют правые руки в центре круга и произносят девиз.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FFFFFF"/>
              </a:solidFill>
            </a:endParaRP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FFFFFF"/>
                </a:solidFill>
              </a:rPr>
              <a:t>Хорошей традицией в жизни группы может стать </a:t>
            </a:r>
            <a:r>
              <a:rPr lang="ru-RU" altLang="ru-RU" sz="2000" b="1" dirty="0" smtClean="0"/>
              <a:t>круг воспоминаний</a:t>
            </a:r>
            <a:r>
              <a:rPr lang="ru-RU" altLang="ru-RU" sz="2000" dirty="0" smtClean="0"/>
              <a:t>.</a:t>
            </a:r>
            <a:r>
              <a:rPr lang="ru-RU" altLang="ru-RU" sz="2000" dirty="0" smtClean="0">
                <a:solidFill>
                  <a:srgbClr val="FFFFFF"/>
                </a:solidFill>
              </a:rPr>
              <a:t> Когда все дети мысленно обращаются к прошедшему за день и можно отметить все хорошее, чем отличился каждый ребенок.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FFFFFF"/>
              </a:solidFill>
            </a:endParaRPr>
          </a:p>
        </p:txBody>
      </p:sp>
      <p:pic>
        <p:nvPicPr>
          <p:cNvPr id="28675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4133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165576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788"/>
            <a:ext cx="4392861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0825" y="549275"/>
            <a:ext cx="8543925" cy="5688013"/>
          </a:xfrm>
        </p:spPr>
        <p:txBody>
          <a:bodyPr lIns="91440" tIns="45720" rIns="91440" bIns="45720"/>
          <a:lstStyle/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400" b="1" smtClean="0"/>
              <a:t>Утренний сбор группы детского сада – чудесный </a:t>
            </a:r>
            <a:r>
              <a:rPr lang="ru-RU" altLang="ru-RU" sz="2400" b="1" smtClean="0">
                <a:solidFill>
                  <a:srgbClr val="FFFFFF"/>
                </a:solidFill>
              </a:rPr>
              <a:t>способ формирования чувства общности, поддержания у детей и взрослых интереса друг к другу, обучения навыкам эффективной коммуникации.</a:t>
            </a:r>
            <a:r>
              <a:rPr lang="ru-RU" altLang="ru-RU" sz="2400" b="1" smtClean="0"/>
              <a:t> 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/>
              <a:t>Это время для того, чтобы вместе спеть, поиграть, посмеяться, спланировать то, чем отдельные дети или вся группа будут сегодня заниматься, обсудить, что интересует детей, распределить обязанности на день.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400" smtClean="0"/>
              <a:t>Хороший утренний сбор </a:t>
            </a:r>
            <a:r>
              <a:rPr lang="ru-RU" altLang="ru-RU" sz="2400" smtClean="0">
                <a:solidFill>
                  <a:srgbClr val="FFFFFF"/>
                </a:solidFill>
              </a:rPr>
              <a:t>сродни производственной летучке – проводится быстро, легко и непринужденно</a:t>
            </a:r>
            <a:r>
              <a:rPr lang="ru-RU" altLang="ru-RU" sz="2400" smtClean="0"/>
              <a:t>.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altLang="ru-RU" sz="2400" smtClean="0"/>
          </a:p>
          <a:p>
            <a:pPr marL="273050" indent="-273050" eaLnBrk="1" hangingPunct="1">
              <a:lnSpc>
                <a:spcPct val="80000"/>
              </a:lnSpc>
            </a:pPr>
            <a:endParaRPr lang="ru-RU" altLang="ru-RU" sz="1200" smtClean="0">
              <a:solidFill>
                <a:srgbClr val="FFFFFF"/>
              </a:solidFill>
            </a:endParaRPr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97425"/>
            <a:ext cx="417582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16557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052513"/>
            <a:ext cx="8642350" cy="4752975"/>
          </a:xfrm>
        </p:spPr>
        <p:txBody>
          <a:bodyPr lIns="91440" tIns="45720" rIns="91440" bIns="45720"/>
          <a:lstStyle/>
          <a:p>
            <a:pPr marL="273050" indent="-273050" eaLnBrk="1" hangingPunct="1">
              <a:lnSpc>
                <a:spcPct val="80000"/>
              </a:lnSpc>
            </a:pPr>
            <a:endParaRPr lang="ru-RU" altLang="ru-RU" sz="200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b="1" smtClean="0"/>
              <a:t>Сонные игрушки</a:t>
            </a:r>
            <a:r>
              <a:rPr lang="ru-RU" altLang="ru-RU" sz="2000" smtClean="0"/>
              <a:t> </a:t>
            </a:r>
            <a:r>
              <a:rPr lang="ru-RU" altLang="ru-RU" sz="2000" smtClean="0">
                <a:solidFill>
                  <a:srgbClr val="FFFFFF"/>
                </a:solidFill>
              </a:rPr>
              <a:t>проводятся как для тревожных, так и для агрессивных детей)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b="1" smtClean="0"/>
              <a:t>Самомассаж и взаимомассаж</a:t>
            </a:r>
            <a:r>
              <a:rPr lang="ru-RU" altLang="ru-RU" sz="2000" smtClean="0"/>
              <a:t>.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b="1" smtClean="0"/>
              <a:t>Коробочка добрых дел.</a:t>
            </a:r>
            <a:endParaRPr lang="ru-RU" altLang="ru-RU" sz="2000" smtClean="0">
              <a:solidFill>
                <a:srgbClr val="FFFFFF"/>
              </a:solidFill>
            </a:endParaRP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FFFF"/>
                </a:solidFill>
              </a:rPr>
              <a:t>Например, </a:t>
            </a:r>
            <a:r>
              <a:rPr lang="ru-RU" altLang="ru-RU" sz="2000" b="1" smtClean="0"/>
              <a:t>отмечать дни рождения с единым сценарием для каждого именинника</a:t>
            </a:r>
            <a:r>
              <a:rPr lang="ru-RU" altLang="ru-RU" sz="2000" smtClean="0">
                <a:solidFill>
                  <a:srgbClr val="FFFFFF"/>
                </a:solidFill>
              </a:rPr>
              <a:t>. Он может включать особые элементы костюма - плащ или корону именинника, красивый столовый прибор, которым пользуется именинник в течение дня.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FFFF"/>
                </a:solidFill>
              </a:rPr>
              <a:t> </a:t>
            </a:r>
            <a:r>
              <a:rPr lang="ru-RU" altLang="ru-RU" sz="2000" b="1" smtClean="0"/>
              <a:t>Объединяющие игры с воспитателем.</a:t>
            </a:r>
            <a:endParaRPr lang="ru-RU" altLang="ru-RU" sz="2000" smtClean="0">
              <a:solidFill>
                <a:srgbClr val="FFFFFF"/>
              </a:solidFill>
            </a:endParaRPr>
          </a:p>
          <a:p>
            <a:pPr marL="273050" indent="-273050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FFFF"/>
                </a:solidFill>
              </a:rPr>
              <a:t>И, наконец, </a:t>
            </a:r>
            <a:r>
              <a:rPr lang="ru-RU" altLang="ru-RU" sz="2000" b="1" smtClean="0"/>
              <a:t>игры за общим столом</a:t>
            </a:r>
            <a:r>
              <a:rPr lang="ru-RU" altLang="ru-RU" sz="2000" smtClean="0">
                <a:solidFill>
                  <a:srgbClr val="FFFFFF"/>
                </a:solidFill>
              </a:rPr>
              <a:t>, когда каждому ребенку предлагается делать то, что он хочет и как хочет, но при этом дети </a:t>
            </a: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>
                <a:solidFill>
                  <a:srgbClr val="FFFFFF"/>
                </a:solidFill>
              </a:rPr>
              <a:t>находятся рядом, могут помогать и советовать друг другу.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altLang="ru-RU" sz="2000" smtClean="0">
              <a:solidFill>
                <a:srgbClr val="FFFFFF"/>
              </a:solidFill>
            </a:endParaRPr>
          </a:p>
        </p:txBody>
      </p:sp>
      <p:pic>
        <p:nvPicPr>
          <p:cNvPr id="30723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4133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13325"/>
            <a:ext cx="17287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5084763"/>
            <a:ext cx="396044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196975"/>
            <a:ext cx="8435975" cy="4248150"/>
          </a:xfrm>
        </p:spPr>
        <p:txBody>
          <a:bodyPr lIns="91440" tIns="45720" rIns="91440" bIns="45720">
            <a:normAutofit lnSpcReduction="10000"/>
          </a:bodyPr>
          <a:lstStyle/>
          <a:p>
            <a:pPr marL="273050" indent="-273050" eaLnBrk="1" hangingPunct="1">
              <a:defRPr/>
            </a:pPr>
            <a:r>
              <a:rPr lang="ru-RU" altLang="ru-RU" sz="2000" smtClean="0"/>
              <a:t>Ритуал не должен быть слишком долгим</a:t>
            </a:r>
            <a:r>
              <a:rPr lang="ru-RU" altLang="ru-RU" sz="2000" smtClean="0">
                <a:solidFill>
                  <a:srgbClr val="FFFFFF"/>
                </a:solidFill>
              </a:rPr>
              <a:t>.</a:t>
            </a:r>
          </a:p>
          <a:p>
            <a:pPr marL="273050" indent="-273050" eaLnBrk="1" hangingPunct="1">
              <a:defRPr/>
            </a:pPr>
            <a:r>
              <a:rPr lang="ru-RU" altLang="ru-RU" sz="2000" smtClean="0"/>
              <a:t>Право выбора</a:t>
            </a:r>
            <a:r>
              <a:rPr lang="ru-RU" altLang="ru-RU" sz="2000" smtClean="0">
                <a:solidFill>
                  <a:srgbClr val="FFFFFF"/>
                </a:solidFill>
              </a:rPr>
              <a:t>, сидеть ли на полу или на стульчиках, </a:t>
            </a:r>
            <a:r>
              <a:rPr lang="ru-RU" altLang="ru-RU" sz="2000" smtClean="0"/>
              <a:t>остается за детьми.</a:t>
            </a:r>
          </a:p>
          <a:p>
            <a:pPr marL="273050" indent="-273050" eaLnBrk="1" hangingPunct="1">
              <a:defRPr/>
            </a:pPr>
            <a:r>
              <a:rPr lang="ru-RU" altLang="ru-RU" sz="2000" smtClean="0">
                <a:solidFill>
                  <a:srgbClr val="FFFFFF"/>
                </a:solidFill>
              </a:rPr>
              <a:t>Проводить </a:t>
            </a:r>
            <a:r>
              <a:rPr lang="ru-RU" altLang="ru-RU" sz="2000" smtClean="0"/>
              <a:t>подальше от</a:t>
            </a:r>
            <a:r>
              <a:rPr lang="ru-RU" altLang="ru-RU" sz="2000" smtClean="0">
                <a:solidFill>
                  <a:srgbClr val="FFFFFF"/>
                </a:solidFill>
              </a:rPr>
              <a:t> мест комнаты, где есть много </a:t>
            </a:r>
            <a:r>
              <a:rPr lang="ru-RU" altLang="ru-RU" sz="2000" smtClean="0"/>
              <a:t>отвлекающих соблазнительных предметов</a:t>
            </a:r>
            <a:r>
              <a:rPr lang="ru-RU" altLang="ru-RU" sz="2000" smtClean="0">
                <a:solidFill>
                  <a:srgbClr val="FFFFFF"/>
                </a:solidFill>
              </a:rPr>
              <a:t>. </a:t>
            </a:r>
          </a:p>
          <a:p>
            <a:pPr marL="273050" indent="-273050" eaLnBrk="1" hangingPunct="1">
              <a:defRPr/>
            </a:pPr>
            <a:r>
              <a:rPr lang="ru-RU" altLang="ru-RU" sz="2000" smtClean="0">
                <a:solidFill>
                  <a:srgbClr val="FFFFFF"/>
                </a:solidFill>
              </a:rPr>
              <a:t>Следует установить одно или два простых </a:t>
            </a:r>
            <a:r>
              <a:rPr lang="ru-RU" altLang="ru-RU" sz="2000" smtClean="0"/>
              <a:t>правила</a:t>
            </a:r>
            <a:r>
              <a:rPr lang="ru-RU" altLang="ru-RU" sz="2000" smtClean="0">
                <a:solidFill>
                  <a:srgbClr val="FFFFFF"/>
                </a:solidFill>
              </a:rPr>
              <a:t>, помогающие детям вести себя. Правила могут быть, например, такие: «Мы внимательно слушаем друг друга», </a:t>
            </a:r>
          </a:p>
          <a:p>
            <a:pPr marL="273050" indent="-27305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smtClean="0">
                <a:solidFill>
                  <a:srgbClr val="FFFFFF"/>
                </a:solidFill>
              </a:rPr>
              <a:t>     «Говорим по очереди».</a:t>
            </a:r>
          </a:p>
          <a:p>
            <a:pPr marL="273050" indent="-273050" eaLnBrk="1" hangingPunct="1">
              <a:defRPr/>
            </a:pPr>
            <a:r>
              <a:rPr lang="ru-RU" altLang="ru-RU" sz="2000" smtClean="0">
                <a:solidFill>
                  <a:srgbClr val="FFFFFF"/>
                </a:solidFill>
              </a:rPr>
              <a:t>Деятельность</a:t>
            </a:r>
            <a:r>
              <a:rPr lang="ru-RU" altLang="ru-RU" sz="2000" smtClean="0"/>
              <a:t> начинайте с</a:t>
            </a:r>
            <a:r>
              <a:rPr lang="ru-RU" altLang="ru-RU" sz="2000" smtClean="0">
                <a:solidFill>
                  <a:srgbClr val="FFFFFF"/>
                </a:solidFill>
              </a:rPr>
              <a:t> достаточно веселой, но не буйной </a:t>
            </a:r>
            <a:r>
              <a:rPr lang="ru-RU" altLang="ru-RU" sz="2000" smtClean="0"/>
              <a:t>игры</a:t>
            </a:r>
            <a:r>
              <a:rPr lang="ru-RU" altLang="ru-RU" sz="2000" smtClean="0">
                <a:solidFill>
                  <a:srgbClr val="FFFFFF"/>
                </a:solidFill>
              </a:rPr>
              <a:t>, которая не требует особой концентрации внимания, но побуждает сидеть на своем месте. </a:t>
            </a:r>
          </a:p>
          <a:p>
            <a:pPr marL="273050" indent="-273050" eaLnBrk="1" hangingPunct="1">
              <a:defRPr/>
            </a:pPr>
            <a:r>
              <a:rPr lang="ru-RU" altLang="ru-RU" sz="2000" smtClean="0">
                <a:solidFill>
                  <a:srgbClr val="FFFFFF"/>
                </a:solidFill>
              </a:rPr>
              <a:t>Для привлечения внимания детей  </a:t>
            </a:r>
            <a:r>
              <a:rPr lang="ru-RU" altLang="ru-RU" sz="2000" smtClean="0"/>
              <a:t>используйте – жесты</a:t>
            </a:r>
            <a:r>
              <a:rPr lang="ru-RU" altLang="ru-RU" sz="200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1747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4133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661025"/>
            <a:ext cx="12239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64" y="5301209"/>
            <a:ext cx="3024585" cy="13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1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14339" name="Объект 5"/>
          <p:cNvSpPr>
            <a:spLocks noGrp="1"/>
          </p:cNvSpPr>
          <p:nvPr>
            <p:ph idx="4294967295"/>
          </p:nvPr>
        </p:nvSpPr>
        <p:spPr>
          <a:xfrm>
            <a:off x="4603534" y="1844824"/>
            <a:ext cx="4130958" cy="4611688"/>
          </a:xfrm>
        </p:spPr>
        <p:txBody>
          <a:bodyPr lIns="91440" tIns="45720" rIns="91440" bIns="45720" anchor="ctr"/>
          <a:lstStyle/>
          <a:p>
            <a:pPr marL="0" indent="355600"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Таким образом, с точки зрения назначения профессии «педагог» эталонной можно считать позицию</a:t>
            </a:r>
            <a:r>
              <a:rPr lang="ru-RU" altLang="ru-RU" dirty="0" smtClean="0"/>
              <a:t>:</a:t>
            </a:r>
          </a:p>
          <a:p>
            <a:pPr eaLnBrk="1" hangingPunct="1"/>
            <a:r>
              <a:rPr lang="ru-RU" altLang="ru-RU" dirty="0" smtClean="0"/>
              <a:t> </a:t>
            </a:r>
            <a:r>
              <a:rPr lang="ru-RU" altLang="ru-RU" b="1" dirty="0" smtClean="0"/>
              <a:t>«рядом»,</a:t>
            </a:r>
            <a:r>
              <a:rPr lang="ru-RU" altLang="ru-RU" dirty="0" smtClean="0"/>
              <a:t> </a:t>
            </a:r>
            <a:endParaRPr lang="ru-RU" altLang="ru-RU" dirty="0" smtClean="0"/>
          </a:p>
          <a:p>
            <a:pPr eaLnBrk="1" hangingPunct="1"/>
            <a:r>
              <a:rPr lang="ru-RU" altLang="ru-RU" b="1" dirty="0" smtClean="0"/>
              <a:t>«</a:t>
            </a:r>
            <a:r>
              <a:rPr lang="ru-RU" altLang="ru-RU" b="1" dirty="0" smtClean="0"/>
              <a:t>наравне»,</a:t>
            </a:r>
            <a:r>
              <a:rPr lang="ru-RU" altLang="ru-RU" dirty="0" smtClean="0"/>
              <a:t> </a:t>
            </a:r>
            <a:endParaRPr lang="ru-RU" altLang="ru-RU" dirty="0" smtClean="0"/>
          </a:p>
          <a:p>
            <a:pPr eaLnBrk="1" hangingPunct="1"/>
            <a:r>
              <a:rPr lang="ru-RU" altLang="ru-RU" b="1" dirty="0" smtClean="0"/>
              <a:t>«</a:t>
            </a:r>
            <a:r>
              <a:rPr lang="ru-RU" altLang="ru-RU" b="1" dirty="0" smtClean="0"/>
              <a:t>вместе»,</a:t>
            </a:r>
            <a:r>
              <a:rPr lang="ru-RU" altLang="ru-RU" dirty="0" smtClean="0"/>
              <a:t> но чуть </a:t>
            </a:r>
            <a:r>
              <a:rPr lang="ru-RU" altLang="ru-RU" b="1" dirty="0" smtClean="0"/>
              <a:t>«впереди».</a:t>
            </a:r>
            <a:r>
              <a:rPr lang="ru-RU" altLang="ru-RU" dirty="0" smtClean="0"/>
              <a:t> </a:t>
            </a:r>
          </a:p>
          <a:p>
            <a:pPr marL="0" indent="355600" eaLnBrk="1" hangingPunct="1">
              <a:buFont typeface="Wingdings" panose="05000000000000000000" pitchFamily="2" charset="2"/>
              <a:buNone/>
            </a:pPr>
            <a:endParaRPr lang="ru-RU" altLang="ru-RU" sz="3200" dirty="0" smtClean="0"/>
          </a:p>
        </p:txBody>
      </p:sp>
      <p:pic>
        <p:nvPicPr>
          <p:cNvPr id="32772" name="Picture 5" descr="lt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220879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333375"/>
            <a:ext cx="8687693" cy="65246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Даже </a:t>
            </a:r>
            <a:r>
              <a:rPr lang="ru-RU" altLang="ru-RU" sz="18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ёлки из-под палки не растут» 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                                           М. </a:t>
            </a:r>
            <a:r>
              <a:rPr lang="ru-RU" altLang="ru-RU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Малич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«Чтобы найти общий язык, свой следует немного прикусить»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altLang="ru-RU" sz="1800" dirty="0" err="1" smtClean="0">
                <a:solidFill>
                  <a:schemeClr val="accent1"/>
                </a:solidFill>
                <a:cs typeface="Times New Roman" panose="02020603050405020304" pitchFamily="18" charset="0"/>
              </a:rPr>
              <a:t>М.Малич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«Чаще улыбайтесь! Чтобы нахмуриться, нужно задействовать 721 мускула, а чтобы улыбнуться-14»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«Дети охотно всегда чем-нибудь занимаются. Это весьма полезно, а потом не только не следует этому мешать, но нужно принимать меры к тому, чтобы всегда у них было что делать».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                                                         Я. Коменский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«Секрет успешного воспитания лежит в уважении к ученику». 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                                  </a:t>
            </a:r>
            <a:r>
              <a:rPr lang="ru-RU" altLang="ru-RU" sz="1800" dirty="0" err="1" smtClean="0">
                <a:solidFill>
                  <a:schemeClr val="accent1"/>
                </a:solidFill>
                <a:cs typeface="Times New Roman" panose="02020603050405020304" pitchFamily="18" charset="0"/>
              </a:rPr>
              <a:t>Эмерсон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У.</a:t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«Бесцельно со стороны воспитателя говорить об обуздании страстей, если он дает волю какой-либо собственной страсти; и бесплодными будут его старания искоренить в своем воспитаннике порок или непристойную черту, которые он допускает в себе самом» 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                                Джон 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Локк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«Воспитать человека </a:t>
            </a:r>
            <a: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интеллектуально</a:t>
            </a:r>
            <a: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, не воспитав его нравственно, — значит вырастить угрозу для общества». </a:t>
            </a:r>
            <a:b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Рузвельт Т.</a:t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«Из самых диких жеребят выходят наилучшие лошади, только бы их как следует воспитать и выездить». 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alt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                                     </a:t>
            </a:r>
            <a:r>
              <a:rPr lang="ru-RU" altLang="ru-RU" sz="1800" dirty="0" err="1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Плутар</a:t>
            </a:r>
            <a: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18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«Вам не удастся никогда создать мудрецов, если будете </a:t>
            </a:r>
            <a:r>
              <a:rPr lang="ru-RU" altLang="ru-RU" sz="20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убивать в детях шалунов». </a:t>
            </a:r>
            <a:r>
              <a:rPr lang="ru-RU" altLang="ru-RU" sz="20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altLang="ru-RU" sz="20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                          </a:t>
            </a:r>
            <a:r>
              <a:rPr lang="ru-RU" altLang="ru-RU" sz="2000" dirty="0" err="1" smtClean="0">
                <a:solidFill>
                  <a:schemeClr val="accent1"/>
                </a:solidFill>
                <a:cs typeface="Times New Roman" panose="02020603050405020304" pitchFamily="18" charset="0"/>
              </a:rPr>
              <a:t>Ж.Руссо</a:t>
            </a:r>
            <a:endParaRPr lang="ru-RU" altLang="ru-RU" sz="20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3" b="13675"/>
          <a:stretch>
            <a:fillRect/>
          </a:stretch>
        </p:blipFill>
        <p:spPr>
          <a:xfrm>
            <a:off x="468313" y="260350"/>
            <a:ext cx="6983412" cy="1152525"/>
          </a:xfr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967287"/>
          </a:xfrm>
        </p:spPr>
        <p:txBody>
          <a:bodyPr lIns="91440" tIns="45720" rIns="91440" bIns="45720" anchor="ctr">
            <a:normAutofit/>
          </a:bodyPr>
          <a:lstStyle/>
          <a:p>
            <a:pPr marL="0" indent="355600"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Общение</a:t>
            </a:r>
            <a:r>
              <a:rPr lang="ru-RU" altLang="ru-RU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один из важнейших факторов психического и социального развития ребёнка.</a:t>
            </a:r>
          </a:p>
          <a:p>
            <a:pPr marL="0" indent="355600" algn="just" eaLnBrk="1" hangingPunct="1">
              <a:buFont typeface="Wingdings" panose="05000000000000000000" pitchFamily="2" charset="2"/>
              <a:buNone/>
              <a:defRPr/>
            </a:pPr>
            <a:endParaRPr lang="ru-RU" altLang="ru-RU" i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355600"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Общение педагогическое </a:t>
            </a:r>
            <a:r>
              <a:rPr lang="ru-RU" altLang="ru-RU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– воздействие на ребёнка с помощью коммуникативных средств, направленных на обеспечение эффективности обучения, на установление гуманных отношений между детьми, на создание здорового благоприятного микроклимата в группе.</a:t>
            </a:r>
            <a:endParaRPr lang="ru-RU" altLang="ru-RU" b="1" i="1" dirty="0" smtClean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251520" y="1340768"/>
            <a:ext cx="82809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Стать другом для детей не так трудно, нужно только этого захотеть !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860032" y="5949280"/>
            <a:ext cx="3960440" cy="526380"/>
          </a:xfrm>
          <a:extLst/>
        </p:spPr>
        <p:txBody>
          <a:bodyPr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b="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Курт Левин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type="body" idx="4294967295"/>
          </p:nvPr>
        </p:nvSpPr>
        <p:spPr>
          <a:xfrm>
            <a:off x="323850" y="333375"/>
            <a:ext cx="4319588" cy="5832475"/>
          </a:xfrm>
        </p:spPr>
        <p:txBody>
          <a:bodyPr lIns="91440" tIns="45720" rIns="91440" bIns="45720" anchor="ctr"/>
          <a:lstStyle/>
          <a:p>
            <a:pPr marL="0" indent="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Проблема «стилей руководства», «стилей общения» педагогов с детьми была впервые поставлена за рубежом в 30-е годы американским психологом  К. Левиным.</a:t>
            </a:r>
          </a:p>
          <a:p>
            <a:pPr marL="0" indent="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Предложенная им классификация стилей общения положена в основу работ американских  ученых Р. Липпита и К. Уайта, которые выделяют  три стиля профессионального общения: демократический, авторитарный и либеральный.</a:t>
            </a:r>
          </a:p>
          <a:p>
            <a:pPr marL="0" indent="365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400" smtClean="0"/>
          </a:p>
        </p:txBody>
      </p:sp>
      <p:pic>
        <p:nvPicPr>
          <p:cNvPr id="5124" name="Содержимое 5" descr="kurtlewin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33375"/>
            <a:ext cx="4046538" cy="563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712968" cy="1143000"/>
          </a:xfrm>
          <a:extLst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8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Демократический стиль общения</a:t>
            </a:r>
          </a:p>
        </p:txBody>
      </p:sp>
      <p:sp>
        <p:nvSpPr>
          <p:cNvPr id="6147" name="Содержимое 3"/>
          <p:cNvSpPr>
            <a:spLocks noGrp="1"/>
          </p:cNvSpPr>
          <p:nvPr>
            <p:ph sz="half" idx="4294967295"/>
          </p:nvPr>
        </p:nvSpPr>
        <p:spPr>
          <a:xfrm>
            <a:off x="5435600" y="1981200"/>
            <a:ext cx="3479800" cy="3956050"/>
          </a:xfrm>
        </p:spPr>
        <p:txBody>
          <a:bodyPr lIns="91440" tIns="45720" rIns="91440" bIns="45720" anchor="ctr"/>
          <a:lstStyle/>
          <a:p>
            <a:pPr marL="0" indent="360363" eaLnBrk="1" hangingPunct="1">
              <a:buFont typeface="Wingdings" panose="05000000000000000000" pitchFamily="2" charset="2"/>
              <a:buNone/>
            </a:pPr>
            <a:r>
              <a:rPr lang="ru-RU" altLang="ru-RU" sz="3200" smtClean="0"/>
              <a:t>Члены коллектива участвуют в обсуждении задач, стоящих       перед ними, решения принимаются совместно.</a:t>
            </a:r>
          </a:p>
        </p:txBody>
      </p:sp>
      <p:pic>
        <p:nvPicPr>
          <p:cNvPr id="6148" name="Содержимое 6" descr="53a18143f3b99b31f477844ec69541c3_7199846b66dd4191ada68e06c83ac058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4906962" cy="5008563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712968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Авторитарный стиль общения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188" y="1981200"/>
            <a:ext cx="5200650" cy="3956050"/>
          </a:xfrm>
        </p:spPr>
        <p:txBody>
          <a:bodyPr lIns="91440" tIns="45720" rIns="91440" bIns="45720" anchor="ctr"/>
          <a:lstStyle/>
          <a:p>
            <a:pPr marL="0" indent="365125" eaLnBrk="1" hangingPunct="1">
              <a:buFont typeface="Wingdings" panose="05000000000000000000" pitchFamily="2" charset="2"/>
              <a:buNone/>
            </a:pPr>
            <a:r>
              <a:rPr lang="ru-RU" altLang="ru-RU" sz="3200" smtClean="0"/>
              <a:t>В отношениях преобладает строгость, жесткие методы руководства, коллектив выступает лишь в роли исполнителей, не участвует в принятии решений.</a:t>
            </a:r>
          </a:p>
        </p:txBody>
      </p:sp>
      <p:pic>
        <p:nvPicPr>
          <p:cNvPr id="7172" name="Содержимое 4" descr="1302507253_59334997_30fc78d0b0d03b0fca5a1adeb66bcb7f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0"/>
          <a:stretch>
            <a:fillRect/>
          </a:stretch>
        </p:blipFill>
        <p:spPr>
          <a:xfrm>
            <a:off x="5818188" y="2320925"/>
            <a:ext cx="3030537" cy="3209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507288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Либеральный стиль общения</a:t>
            </a:r>
          </a:p>
        </p:txBody>
      </p:sp>
      <p:pic>
        <p:nvPicPr>
          <p:cNvPr id="8195" name="Содержимое 4" descr="comunication_b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2"/>
          <a:stretch>
            <a:fillRect/>
          </a:stretch>
        </p:blipFill>
        <p:spPr>
          <a:xfrm>
            <a:off x="467544" y="2339181"/>
            <a:ext cx="4216400" cy="324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3800" y="1981200"/>
            <a:ext cx="3911600" cy="3956050"/>
          </a:xfrm>
        </p:spPr>
        <p:txBody>
          <a:bodyPr lIns="91440" tIns="45720" rIns="91440" bIns="45720" anchor="ctr"/>
          <a:lstStyle/>
          <a:p>
            <a:pPr marL="0" indent="365125" eaLnBrk="1" hangingPunct="1">
              <a:buFont typeface="Wingdings" panose="05000000000000000000" pitchFamily="2" charset="2"/>
              <a:buNone/>
            </a:pPr>
            <a:r>
              <a:rPr lang="ru-RU" altLang="ru-RU" sz="3200" smtClean="0"/>
              <a:t>Отсутствует единая линия и должностная требовательность, каждый предоставлен сам себе. </a:t>
            </a:r>
          </a:p>
          <a:p>
            <a:pPr marL="0" indent="365125" eaLnBrk="1" hangingPunct="1">
              <a:buFont typeface="Wingdings" panose="05000000000000000000" pitchFamily="2" charset="2"/>
              <a:buNone/>
            </a:pPr>
            <a:endParaRPr lang="ru-RU" altLang="ru-RU" sz="2600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148064" y="5949280"/>
            <a:ext cx="3600400" cy="598388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b="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Н. Е. Щуркова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250825" y="333375"/>
            <a:ext cx="4752975" cy="6119813"/>
          </a:xfrm>
        </p:spPr>
        <p:txBody>
          <a:bodyPr lIns="91440" tIns="45720" rIns="91440" bIns="45720" anchor="ctr"/>
          <a:lstStyle/>
          <a:p>
            <a:pPr marL="0" indent="365125" eaLnBrk="1" hangingPunct="1">
              <a:buFont typeface="Wingdings" panose="05000000000000000000" pitchFamily="2" charset="2"/>
              <a:buNone/>
            </a:pPr>
            <a:r>
              <a:rPr lang="ru-RU" altLang="ru-RU" sz="3200" dirty="0" smtClean="0"/>
              <a:t>Н.Е. </a:t>
            </a:r>
            <a:r>
              <a:rPr lang="ru-RU" altLang="ru-RU" sz="3200" dirty="0" err="1" smtClean="0"/>
              <a:t>Щуркова</a:t>
            </a:r>
            <a:r>
              <a:rPr lang="ru-RU" altLang="ru-RU" sz="3200" dirty="0" smtClean="0"/>
              <a:t> выделяет следующие позиции профессионального общения педагога:</a:t>
            </a:r>
          </a:p>
          <a:p>
            <a:pPr marL="0" indent="365125" eaLnBrk="1" hangingPunct="1">
              <a:buFont typeface="Wingdings" panose="05000000000000000000" pitchFamily="2" charset="2"/>
              <a:buChar char="§"/>
            </a:pPr>
            <a:r>
              <a:rPr lang="ru-RU" altLang="ru-RU" sz="3200" dirty="0" smtClean="0"/>
              <a:t> дистанционная позиция</a:t>
            </a:r>
          </a:p>
          <a:p>
            <a:pPr marL="0" indent="365125" eaLnBrk="1" hangingPunct="1">
              <a:buFont typeface="Wingdings" panose="05000000000000000000" pitchFamily="2" charset="2"/>
              <a:buChar char="§"/>
            </a:pPr>
            <a:r>
              <a:rPr lang="ru-RU" altLang="ru-RU" sz="3200" dirty="0" smtClean="0"/>
              <a:t> уровневая позиция</a:t>
            </a:r>
          </a:p>
          <a:p>
            <a:pPr marL="0" indent="365125" eaLnBrk="1" hangingPunct="1">
              <a:buFont typeface="Wingdings" panose="05000000000000000000" pitchFamily="2" charset="2"/>
              <a:buChar char="§"/>
            </a:pPr>
            <a:r>
              <a:rPr lang="ru-RU" altLang="ru-RU" sz="3200" dirty="0" smtClean="0"/>
              <a:t> кинетическая позиция (кинетика – движение)</a:t>
            </a:r>
          </a:p>
          <a:p>
            <a:pPr marL="0" indent="365125" eaLnBrk="1" hangingPunct="1">
              <a:buFont typeface="Arial" panose="020B0604020202020204" pitchFamily="34" charset="0"/>
              <a:buChar char="•"/>
            </a:pPr>
            <a:endParaRPr lang="ru-RU" altLang="ru-RU" sz="1400" dirty="0" smtClean="0"/>
          </a:p>
        </p:txBody>
      </p:sp>
      <p:pic>
        <p:nvPicPr>
          <p:cNvPr id="9220" name="Содержимое 4" descr="img00019.gif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20713"/>
            <a:ext cx="3854450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Дистанционная позиция</a:t>
            </a:r>
          </a:p>
        </p:txBody>
      </p:sp>
      <p:pic>
        <p:nvPicPr>
          <p:cNvPr id="13315" name="Содержимое 7" descr="59464546_1274782619_1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88840"/>
            <a:ext cx="3043558" cy="3336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635375" y="1341438"/>
            <a:ext cx="5329238" cy="5327650"/>
          </a:xfrm>
        </p:spPr>
        <p:txBody>
          <a:bodyPr lIns="91440" tIns="45720" rIns="91440" bIns="45720"/>
          <a:lstStyle/>
          <a:p>
            <a:pPr marL="0" indent="355600"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Выделяется три основных признака: «далеко», «близко», «рядом». </a:t>
            </a:r>
          </a:p>
          <a:p>
            <a:pPr marL="0" indent="355600" eaLnBrk="1" hangingPunct="1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altLang="ru-RU" sz="2000" smtClean="0"/>
              <a:t>Дистанция «далеко» означает отсутствие искренности во взаимоотношениях, формальное выполнение своих обязанностей.</a:t>
            </a:r>
          </a:p>
          <a:p>
            <a:pPr marL="0" indent="355600" eaLnBrk="1" hangingPunct="1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altLang="ru-RU" sz="2000" smtClean="0"/>
              <a:t>Педагог, избравший дистанцию «близко», - «друг» для своих воспитанников, реализующий вместе с ними творческие замыслы. </a:t>
            </a:r>
          </a:p>
          <a:p>
            <a:pPr marL="0" indent="355600" eaLnBrk="1" hangingPunct="1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altLang="ru-RU" sz="2000" smtClean="0"/>
              <a:t>Дистанция «рядом» предполагает уважительное отношение к своим профессиональным обязанностям, к своим подопечным, принятие их интересов и чаяний.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ric">
  <a:themeElements>
    <a:clrScheme name="Generic 6">
      <a:dk1>
        <a:srgbClr val="000099"/>
      </a:dk1>
      <a:lt1>
        <a:srgbClr val="006666"/>
      </a:lt1>
      <a:dk2>
        <a:srgbClr val="336699"/>
      </a:dk2>
      <a:lt2>
        <a:srgbClr val="010000"/>
      </a:lt2>
      <a:accent1>
        <a:srgbClr val="CCECFF"/>
      </a:accent1>
      <a:accent2>
        <a:srgbClr val="CC9900"/>
      </a:accent2>
      <a:accent3>
        <a:srgbClr val="AAB8B8"/>
      </a:accent3>
      <a:accent4>
        <a:srgbClr val="000082"/>
      </a:accent4>
      <a:accent5>
        <a:srgbClr val="E2F4FF"/>
      </a:accent5>
      <a:accent6>
        <a:srgbClr val="B98A00"/>
      </a:accent6>
      <a:hlink>
        <a:srgbClr val="FF9966"/>
      </a:hlink>
      <a:folHlink>
        <a:srgbClr val="FFCC66"/>
      </a:folHlink>
    </a:clrScheme>
    <a:fontScheme name="Generic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4">
        <a:dk1>
          <a:srgbClr val="000099"/>
        </a:dk1>
        <a:lt1>
          <a:srgbClr val="009999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AACACA"/>
        </a:accent3>
        <a:accent4>
          <a:srgbClr val="0000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">
        <a:dk1>
          <a:srgbClr val="000099"/>
        </a:dk1>
        <a:lt1>
          <a:srgbClr val="006666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AAB8B8"/>
        </a:accent3>
        <a:accent4>
          <a:srgbClr val="0000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6">
        <a:dk1>
          <a:srgbClr val="000099"/>
        </a:dk1>
        <a:lt1>
          <a:srgbClr val="006666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CC9900"/>
        </a:accent2>
        <a:accent3>
          <a:srgbClr val="AAB8B8"/>
        </a:accent3>
        <a:accent4>
          <a:srgbClr val="000082"/>
        </a:accent4>
        <a:accent5>
          <a:srgbClr val="E2F4FF"/>
        </a:accent5>
        <a:accent6>
          <a:srgbClr val="B98A00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1_Апекс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Апекс 2">
        <a:dk1>
          <a:srgbClr val="000099"/>
        </a:dk1>
        <a:lt1>
          <a:srgbClr val="009999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AACACA"/>
        </a:accent3>
        <a:accent4>
          <a:srgbClr val="0000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Апекс 3">
        <a:dk1>
          <a:srgbClr val="000099"/>
        </a:dk1>
        <a:lt1>
          <a:srgbClr val="006666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AAB8B8"/>
        </a:accent3>
        <a:accent4>
          <a:srgbClr val="0000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Апекс 4">
        <a:dk1>
          <a:srgbClr val="000099"/>
        </a:dk1>
        <a:lt1>
          <a:srgbClr val="006666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CC9900"/>
        </a:accent2>
        <a:accent3>
          <a:srgbClr val="AAB8B8"/>
        </a:accent3>
        <a:accent4>
          <a:srgbClr val="000082"/>
        </a:accent4>
        <a:accent5>
          <a:srgbClr val="E2F4FF"/>
        </a:accent5>
        <a:accent6>
          <a:srgbClr val="B98A00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672</TotalTime>
  <Words>1303</Words>
  <Application>Microsoft Office PowerPoint</Application>
  <PresentationFormat>Экран (4:3)</PresentationFormat>
  <Paragraphs>130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Book Antiqua</vt:lpstr>
      <vt:lpstr>Arial</vt:lpstr>
      <vt:lpstr>Arial Narrow</vt:lpstr>
      <vt:lpstr>Wingdings</vt:lpstr>
      <vt:lpstr>Calibri</vt:lpstr>
      <vt:lpstr>Times New Roman</vt:lpstr>
      <vt:lpstr>Wingdings 2</vt:lpstr>
      <vt:lpstr>Wingdings 3</vt:lpstr>
      <vt:lpstr>Corbel</vt:lpstr>
      <vt:lpstr>Generic</vt:lpstr>
      <vt:lpstr>2_Апекс</vt:lpstr>
      <vt:lpstr>Оптимизация общения педагога с детьми в условиях внедрения ФГОС </vt:lpstr>
      <vt:lpstr>«Величие великого человека обнаруживается в том, как он обращается с маленьким людьми»              Т.Карлейль</vt:lpstr>
      <vt:lpstr>Презентация PowerPoint</vt:lpstr>
      <vt:lpstr>Курт Левин</vt:lpstr>
      <vt:lpstr>Демократический стиль общения</vt:lpstr>
      <vt:lpstr>Авторитарный стиль общения</vt:lpstr>
      <vt:lpstr>Либеральный стиль общения</vt:lpstr>
      <vt:lpstr>Н. Е. Щуркова</vt:lpstr>
      <vt:lpstr>Дистанционная позиция</vt:lpstr>
      <vt:lpstr>Уровневая позиция</vt:lpstr>
      <vt:lpstr>Кинетическая позиция</vt:lpstr>
      <vt:lpstr>Модели, характеризующие отношения взрослого и ребёнка</vt:lpstr>
      <vt:lpstr>Средства и формы общения воспитателя с детьми</vt:lpstr>
      <vt:lpstr>Непосредственно-эмоциональное общение с близкими взрослыми (0-6 мес.)</vt:lpstr>
      <vt:lpstr>Ситуативно-деловая форма общения детей со взрослыми (6 месяцев – 3 года)</vt:lpstr>
      <vt:lpstr>Внеситуативно-познавательная форма общения (3-6 лет)</vt:lpstr>
      <vt:lpstr>Внеситуативно-личностная форма общения (6-7 лет)</vt:lpstr>
      <vt:lpstr>Презентация PowerPoint</vt:lpstr>
      <vt:lpstr>Презентация PowerPoint</vt:lpstr>
      <vt:lpstr>Причина</vt:lpstr>
      <vt:lpstr>          Как правильно общаться с ребёнком</vt:lpstr>
      <vt:lpstr>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 ОБЩЕНИЯ ПЕДАГОГА С ДЕТЬМИ</dc:title>
  <dc:creator>Admin</dc:creator>
  <cp:lastModifiedBy>Елена Анатольевна</cp:lastModifiedBy>
  <cp:revision>43</cp:revision>
  <dcterms:created xsi:type="dcterms:W3CDTF">2011-10-09T16:22:58Z</dcterms:created>
  <dcterms:modified xsi:type="dcterms:W3CDTF">2016-04-17T09:24:59Z</dcterms:modified>
</cp:coreProperties>
</file>